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0" r:id="rId2"/>
    <p:sldId id="261" r:id="rId3"/>
    <p:sldId id="273" r:id="rId4"/>
    <p:sldId id="263" r:id="rId5"/>
    <p:sldId id="277" r:id="rId6"/>
    <p:sldId id="270" r:id="rId7"/>
    <p:sldId id="278" r:id="rId8"/>
    <p:sldId id="276" r:id="rId9"/>
    <p:sldId id="275" r:id="rId10"/>
    <p:sldId id="264" r:id="rId11"/>
    <p:sldId id="267" r:id="rId12"/>
    <p:sldId id="274" r:id="rId13"/>
  </p:sldIdLst>
  <p:sldSz cx="9144000" cy="6858000" type="screen4x3"/>
  <p:notesSz cx="6858000" cy="9144000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5" d="100"/>
          <a:sy n="125" d="100"/>
        </p:scale>
        <p:origin x="384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Zaoblený obdĺžnik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0" name="Zaoblený obdĺžnik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Nadpis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sk-SK" smtClean="0"/>
              <a:t>Upravte štýly predlohy textu</a:t>
            </a:r>
            <a:endParaRPr kumimoji="0" lang="en-US"/>
          </a:p>
        </p:txBody>
      </p:sp>
      <p:sp>
        <p:nvSpPr>
          <p:cNvPr id="20" name="Podnadpis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sk-SK" smtClean="0"/>
              <a:t>Upravte štýl predlohy podnadpisov</a:t>
            </a:r>
            <a:endParaRPr kumimoji="0" lang="en-US"/>
          </a:p>
        </p:txBody>
      </p:sp>
      <p:sp>
        <p:nvSpPr>
          <p:cNvPr id="19" name="Zástupný symbol dátumu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06A8ACA-37BB-4176-ADA0-2A363B409A79}" type="datetimeFigureOut">
              <a:rPr lang="sk-SK" smtClean="0">
                <a:solidFill>
                  <a:srgbClr val="E3DED1">
                    <a:shade val="50000"/>
                  </a:srgbClr>
                </a:solidFill>
              </a:rPr>
              <a:pPr/>
              <a:t>28. 11. 2016</a:t>
            </a:fld>
            <a:endParaRPr lang="sk-SK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8" name="Zástupný symbol päty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k-SK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11" name="Zástupný symbol čísla snímky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E4EF0D9-6D2B-4C15-B87D-5EDA2238166C}" type="slidenum">
              <a:rPr lang="sk-SK" smtClean="0">
                <a:solidFill>
                  <a:srgbClr val="E3DED1">
                    <a:shade val="50000"/>
                  </a:srgbClr>
                </a:solidFill>
              </a:rPr>
              <a:pPr/>
              <a:t>‹#›</a:t>
            </a:fld>
            <a:endParaRPr lang="sk-SK">
              <a:solidFill>
                <a:srgbClr val="E3DED1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091096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:pull/>
      </p:transition>
    </mc:Choice>
    <mc:Fallback xmlns="">
      <p:transition spd="slow">
        <p:pull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sk-SK" smtClean="0"/>
              <a:t>Upravte štýly predlohy textu</a:t>
            </a:r>
            <a:endParaRPr kumimoji="0" lang="en-US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sk-SK" smtClean="0"/>
              <a:t>Upravte štýl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06A8ACA-37BB-4176-ADA0-2A363B409A79}" type="datetimeFigureOut">
              <a:rPr lang="sk-SK" smtClean="0">
                <a:solidFill>
                  <a:srgbClr val="E3DED1">
                    <a:shade val="50000"/>
                  </a:srgbClr>
                </a:solidFill>
              </a:rPr>
              <a:pPr/>
              <a:t>28. 11. 2016</a:t>
            </a:fld>
            <a:endParaRPr lang="sk-SK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k-SK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E4EF0D9-6D2B-4C15-B87D-5EDA2238166C}" type="slidenum">
              <a:rPr lang="sk-SK" smtClean="0">
                <a:solidFill>
                  <a:srgbClr val="E3DED1">
                    <a:shade val="50000"/>
                  </a:srgbClr>
                </a:solidFill>
              </a:rPr>
              <a:pPr/>
              <a:t>‹#›</a:t>
            </a:fld>
            <a:endParaRPr lang="sk-SK">
              <a:solidFill>
                <a:srgbClr val="E3DED1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57124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:pull/>
      </p:transition>
    </mc:Choice>
    <mc:Fallback xmlns="">
      <p:transition spd="slow">
        <p:pull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sk-SK" smtClean="0"/>
              <a:t>Upravte štýly predlohy textu</a:t>
            </a:r>
            <a:endParaRPr kumimoji="0" lang="en-US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sk-SK" smtClean="0"/>
              <a:t>Upravte štýl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06A8ACA-37BB-4176-ADA0-2A363B409A79}" type="datetimeFigureOut">
              <a:rPr lang="sk-SK" smtClean="0">
                <a:solidFill>
                  <a:srgbClr val="E3DED1">
                    <a:shade val="50000"/>
                  </a:srgbClr>
                </a:solidFill>
              </a:rPr>
              <a:pPr/>
              <a:t>28. 11. 2016</a:t>
            </a:fld>
            <a:endParaRPr lang="sk-SK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k-SK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E4EF0D9-6D2B-4C15-B87D-5EDA2238166C}" type="slidenum">
              <a:rPr lang="sk-SK" smtClean="0">
                <a:solidFill>
                  <a:srgbClr val="E3DED1">
                    <a:shade val="50000"/>
                  </a:srgbClr>
                </a:solidFill>
              </a:rPr>
              <a:pPr/>
              <a:t>‹#›</a:t>
            </a:fld>
            <a:endParaRPr lang="sk-SK">
              <a:solidFill>
                <a:srgbClr val="E3DED1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465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:pull/>
      </p:transition>
    </mc:Choice>
    <mc:Fallback xmlns="">
      <p:transition spd="slow">
        <p:pull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sk-SK" smtClean="0"/>
              <a:t>Upravte štýly predlohy textu</a:t>
            </a:r>
            <a:endParaRPr kumimoji="0" lang="en-US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sk-SK" smtClean="0"/>
              <a:t>Upravte štýl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06A8ACA-37BB-4176-ADA0-2A363B409A79}" type="datetimeFigureOut">
              <a:rPr lang="sk-SK" smtClean="0">
                <a:solidFill>
                  <a:srgbClr val="E3DED1">
                    <a:shade val="50000"/>
                  </a:srgbClr>
                </a:solidFill>
              </a:rPr>
              <a:pPr/>
              <a:t>28. 11. 2016</a:t>
            </a:fld>
            <a:endParaRPr lang="sk-SK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k-SK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E4EF0D9-6D2B-4C15-B87D-5EDA2238166C}" type="slidenum">
              <a:rPr lang="sk-SK" smtClean="0">
                <a:solidFill>
                  <a:srgbClr val="E3DED1">
                    <a:shade val="50000"/>
                  </a:srgbClr>
                </a:solidFill>
              </a:rPr>
              <a:pPr/>
              <a:t>‹#›</a:t>
            </a:fld>
            <a:endParaRPr lang="sk-SK">
              <a:solidFill>
                <a:srgbClr val="E3DED1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678973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:pull/>
      </p:transition>
    </mc:Choice>
    <mc:Fallback xmlns="">
      <p:transition spd="slow">
        <p:pull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Zaoblený obdĺžnik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1" name="Zaoblený obdĺžnik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sk-SK" smtClean="0"/>
              <a:t>Upravte štýly predlohy textu</a:t>
            </a:r>
            <a:endParaRPr kumimoji="0" lang="en-US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sk-SK" smtClean="0"/>
              <a:t>Upravte štýl predlohy textu.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06A8ACA-37BB-4176-ADA0-2A363B409A79}" type="datetimeFigureOut">
              <a:rPr lang="sk-SK" smtClean="0">
                <a:solidFill>
                  <a:srgbClr val="E3DED1">
                    <a:shade val="50000"/>
                  </a:srgbClr>
                </a:solidFill>
              </a:rPr>
              <a:pPr/>
              <a:t>28. 11. 2016</a:t>
            </a:fld>
            <a:endParaRPr lang="sk-SK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k-SK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E4EF0D9-6D2B-4C15-B87D-5EDA2238166C}" type="slidenum">
              <a:rPr lang="sk-SK" smtClean="0">
                <a:solidFill>
                  <a:srgbClr val="E3DED1">
                    <a:shade val="50000"/>
                  </a:srgbClr>
                </a:solidFill>
              </a:rPr>
              <a:pPr/>
              <a:t>‹#›</a:t>
            </a:fld>
            <a:endParaRPr lang="sk-SK">
              <a:solidFill>
                <a:srgbClr val="E3DED1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700515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:pull/>
      </p:transition>
    </mc:Choice>
    <mc:Fallback xmlns="">
      <p:transition spd="slow">
        <p:pull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sk-SK" smtClean="0"/>
              <a:t>Upravte štýly predlohy textu</a:t>
            </a:r>
            <a:endParaRPr kumimoji="0" lang="en-US"/>
          </a:p>
        </p:txBody>
      </p:sp>
      <p:sp>
        <p:nvSpPr>
          <p:cNvPr id="3" name="Zástupný symbol obsahu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sk-SK" smtClean="0"/>
              <a:t>Upravte štýl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sk-SK" smtClean="0"/>
              <a:t>Upravte štýl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06A8ACA-37BB-4176-ADA0-2A363B409A79}" type="datetimeFigureOut">
              <a:rPr lang="sk-SK" smtClean="0">
                <a:solidFill>
                  <a:srgbClr val="E3DED1">
                    <a:shade val="50000"/>
                  </a:srgbClr>
                </a:solidFill>
              </a:rPr>
              <a:pPr/>
              <a:t>28. 11. 2016</a:t>
            </a:fld>
            <a:endParaRPr lang="sk-SK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k-SK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E4EF0D9-6D2B-4C15-B87D-5EDA2238166C}" type="slidenum">
              <a:rPr lang="sk-SK" smtClean="0">
                <a:solidFill>
                  <a:srgbClr val="E3DED1">
                    <a:shade val="50000"/>
                  </a:srgbClr>
                </a:solidFill>
              </a:rPr>
              <a:pPr/>
              <a:t>‹#›</a:t>
            </a:fld>
            <a:endParaRPr lang="sk-SK">
              <a:solidFill>
                <a:srgbClr val="E3DED1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950161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:pull/>
      </p:transition>
    </mc:Choice>
    <mc:Fallback xmlns="">
      <p:transition spd="slow">
        <p:pull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sk-SK" smtClean="0"/>
              <a:t>Upravte štýly predlohy textu</a:t>
            </a:r>
            <a:endParaRPr kumimoji="0" lang="en-US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sk-SK" smtClean="0"/>
              <a:t>Upravte štýl predlohy textu.</a:t>
            </a:r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sk-SK" smtClean="0"/>
              <a:t>Upravte štýl predlohy textu.</a:t>
            </a:r>
          </a:p>
        </p:txBody>
      </p:sp>
      <p:sp>
        <p:nvSpPr>
          <p:cNvPr id="5" name="Zástupný symbol obsahu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sk-SK" smtClean="0"/>
              <a:t>Upravte štýl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6" name="Zástupný symbol obsahu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sk-SK" smtClean="0"/>
              <a:t>Upravte štýl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7" name="Zástupný symbol dátumu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06A8ACA-37BB-4176-ADA0-2A363B409A79}" type="datetimeFigureOut">
              <a:rPr lang="sk-SK" smtClean="0">
                <a:solidFill>
                  <a:srgbClr val="E3DED1">
                    <a:shade val="50000"/>
                  </a:srgbClr>
                </a:solidFill>
              </a:rPr>
              <a:pPr/>
              <a:t>28. 11. 2016</a:t>
            </a:fld>
            <a:endParaRPr lang="sk-SK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8" name="Zástupný symbol päty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k-SK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9" name="Zástupný symbol čísla snímky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E4EF0D9-6D2B-4C15-B87D-5EDA2238166C}" type="slidenum">
              <a:rPr lang="sk-SK" smtClean="0">
                <a:solidFill>
                  <a:srgbClr val="E3DED1">
                    <a:shade val="50000"/>
                  </a:srgbClr>
                </a:solidFill>
              </a:rPr>
              <a:pPr/>
              <a:t>‹#›</a:t>
            </a:fld>
            <a:endParaRPr lang="sk-SK">
              <a:solidFill>
                <a:srgbClr val="E3DED1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062410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:pull/>
      </p:transition>
    </mc:Choice>
    <mc:Fallback xmlns="">
      <p:transition spd="slow">
        <p:pull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sk-SK" smtClean="0"/>
              <a:t>Upravte štýly predlohy textu</a:t>
            </a:r>
            <a:endParaRPr kumimoji="0" lang="en-US"/>
          </a:p>
        </p:txBody>
      </p:sp>
      <p:sp>
        <p:nvSpPr>
          <p:cNvPr id="3" name="Zástupný symbol dátumu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06A8ACA-37BB-4176-ADA0-2A363B409A79}" type="datetimeFigureOut">
              <a:rPr lang="sk-SK" smtClean="0">
                <a:solidFill>
                  <a:srgbClr val="E3DED1">
                    <a:shade val="50000"/>
                  </a:srgbClr>
                </a:solidFill>
              </a:rPr>
              <a:pPr/>
              <a:t>28. 11. 2016</a:t>
            </a:fld>
            <a:endParaRPr lang="sk-SK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4" name="Zástupný symbol päty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k-SK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5" name="Zástupný symbol čísla snímky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E4EF0D9-6D2B-4C15-B87D-5EDA2238166C}" type="slidenum">
              <a:rPr lang="sk-SK" smtClean="0">
                <a:solidFill>
                  <a:srgbClr val="E3DED1">
                    <a:shade val="50000"/>
                  </a:srgbClr>
                </a:solidFill>
              </a:rPr>
              <a:pPr/>
              <a:t>‹#›</a:t>
            </a:fld>
            <a:endParaRPr lang="sk-SK">
              <a:solidFill>
                <a:srgbClr val="E3DED1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21826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:pull/>
      </p:transition>
    </mc:Choice>
    <mc:Fallback xmlns="">
      <p:transition spd="slow">
        <p:pull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aoblený obdĺžnik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Zástupný symbol dátumu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06A8ACA-37BB-4176-ADA0-2A363B409A79}" type="datetimeFigureOut">
              <a:rPr lang="sk-SK" smtClean="0">
                <a:solidFill>
                  <a:srgbClr val="E3DED1">
                    <a:shade val="50000"/>
                  </a:srgbClr>
                </a:solidFill>
              </a:rPr>
              <a:pPr/>
              <a:t>28. 11. 2016</a:t>
            </a:fld>
            <a:endParaRPr lang="sk-SK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3" name="Zástupný symbol päty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k-SK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E4EF0D9-6D2B-4C15-B87D-5EDA2238166C}" type="slidenum">
              <a:rPr lang="sk-SK" smtClean="0">
                <a:solidFill>
                  <a:srgbClr val="E3DED1">
                    <a:shade val="50000"/>
                  </a:srgbClr>
                </a:solidFill>
              </a:rPr>
              <a:pPr/>
              <a:t>‹#›</a:t>
            </a:fld>
            <a:endParaRPr lang="sk-SK">
              <a:solidFill>
                <a:srgbClr val="E3DED1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690987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:pull/>
      </p:transition>
    </mc:Choice>
    <mc:Fallback xmlns="">
      <p:transition spd="slow">
        <p:pull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sk-SK" smtClean="0"/>
              <a:t>Upravte štýly predlohy textu</a:t>
            </a:r>
            <a:endParaRPr kumimoji="0" lang="en-US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sk-SK" smtClean="0"/>
              <a:t>Upravte štýl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4" name="Zástupný symbol obsahu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sk-SK" smtClean="0"/>
              <a:t>Upravte štýl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06A8ACA-37BB-4176-ADA0-2A363B409A79}" type="datetimeFigureOut">
              <a:rPr lang="sk-SK" smtClean="0">
                <a:solidFill>
                  <a:srgbClr val="E3DED1">
                    <a:shade val="50000"/>
                  </a:srgbClr>
                </a:solidFill>
              </a:rPr>
              <a:pPr/>
              <a:t>28. 11. 2016</a:t>
            </a:fld>
            <a:endParaRPr lang="sk-SK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k-SK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E4EF0D9-6D2B-4C15-B87D-5EDA2238166C}" type="slidenum">
              <a:rPr lang="sk-SK" smtClean="0">
                <a:solidFill>
                  <a:srgbClr val="E3DED1">
                    <a:shade val="50000"/>
                  </a:srgbClr>
                </a:solidFill>
              </a:rPr>
              <a:pPr/>
              <a:t>‹#›</a:t>
            </a:fld>
            <a:endParaRPr lang="sk-SK">
              <a:solidFill>
                <a:srgbClr val="E3DED1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32073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:pull/>
      </p:transition>
    </mc:Choice>
    <mc:Fallback xmlns="">
      <p:transition spd="slow">
        <p:pull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Zaoblený obdĺžnik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1" name="Obdĺžnik s jedným zaobleným rohom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sk-SK" smtClean="0"/>
              <a:t>Upravte štýly predlohy textu</a:t>
            </a:r>
            <a:endParaRPr kumimoji="0" lang="en-US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sk-SK" smtClean="0"/>
              <a:t>Upravte štýl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06A8ACA-37BB-4176-ADA0-2A363B409A79}" type="datetimeFigureOut">
              <a:rPr lang="sk-SK" smtClean="0">
                <a:solidFill>
                  <a:srgbClr val="E3DED1">
                    <a:shade val="50000"/>
                  </a:srgbClr>
                </a:solidFill>
              </a:rPr>
              <a:pPr/>
              <a:t>28. 11. 2016</a:t>
            </a:fld>
            <a:endParaRPr lang="sk-SK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k-SK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E4EF0D9-6D2B-4C15-B87D-5EDA2238166C}" type="slidenum">
              <a:rPr lang="sk-SK" smtClean="0">
                <a:solidFill>
                  <a:srgbClr val="E3DED1">
                    <a:shade val="50000"/>
                  </a:srgbClr>
                </a:solidFill>
              </a:rPr>
              <a:pPr/>
              <a:t>‹#›</a:t>
            </a:fld>
            <a:endParaRPr lang="sk-SK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3" name="Zástupný symbol obrázka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sk-SK" smtClean="0"/>
              <a:t>Ak chcete pridať obrázok, kliknite na ikonu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10144742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:pull/>
      </p:transition>
    </mc:Choice>
    <mc:Fallback xmlns="">
      <p:transition spd="slow">
        <p:pull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aoblený obdĺžnik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Zaoblený obdĺžnik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3" name="Zástupný symbol nadpisu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sk-SK" smtClean="0"/>
              <a:t>Upravte štýly predlohy textu</a:t>
            </a:r>
            <a:endParaRPr kumimoji="0" lang="en-US"/>
          </a:p>
        </p:txBody>
      </p:sp>
      <p:sp>
        <p:nvSpPr>
          <p:cNvPr id="4" name="Zástupný symbol textu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sk-SK" smtClean="0"/>
              <a:t>Upravte štýl predlohy textu.</a:t>
            </a:r>
          </a:p>
          <a:p>
            <a:pPr lvl="1" eaLnBrk="1" latinLnBrk="0" hangingPunct="1"/>
            <a:r>
              <a:rPr kumimoji="0" lang="sk-SK" smtClean="0"/>
              <a:t>Druhá úroveň</a:t>
            </a:r>
          </a:p>
          <a:p>
            <a:pPr lvl="2" eaLnBrk="1" latinLnBrk="0" hangingPunct="1"/>
            <a:r>
              <a:rPr kumimoji="0" lang="sk-SK" smtClean="0"/>
              <a:t>Tretia úroveň</a:t>
            </a:r>
          </a:p>
          <a:p>
            <a:pPr lvl="3" eaLnBrk="1" latinLnBrk="0" hangingPunct="1"/>
            <a:r>
              <a:rPr kumimoji="0" lang="sk-SK" smtClean="0"/>
              <a:t>Štvrtá úroveň</a:t>
            </a:r>
          </a:p>
          <a:p>
            <a:pPr lvl="4" eaLnBrk="1" latinLnBrk="0" hangingPunct="1"/>
            <a:r>
              <a:rPr kumimoji="0" lang="sk-SK" smtClean="0"/>
              <a:t>Piata úroveň</a:t>
            </a:r>
            <a:endParaRPr kumimoji="0" lang="en-US"/>
          </a:p>
        </p:txBody>
      </p:sp>
      <p:sp>
        <p:nvSpPr>
          <p:cNvPr id="25" name="Zástupný symbol dátumu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C06A8ACA-37BB-4176-ADA0-2A363B409A79}" type="datetimeFigureOut">
              <a:rPr lang="sk-SK" smtClean="0">
                <a:solidFill>
                  <a:srgbClr val="E3DED1">
                    <a:shade val="50000"/>
                  </a:srgbClr>
                </a:solidFill>
              </a:rPr>
              <a:pPr/>
              <a:t>28. 11. 2016</a:t>
            </a:fld>
            <a:endParaRPr lang="sk-SK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18" name="Zástupný symbol päty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sk-SK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5" name="Zástupný symbol čísla snímky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8E4EF0D9-6D2B-4C15-B87D-5EDA2238166C}" type="slidenum">
              <a:rPr lang="sk-SK" smtClean="0">
                <a:solidFill>
                  <a:srgbClr val="E3DED1">
                    <a:shade val="50000"/>
                  </a:srgbClr>
                </a:solidFill>
              </a:rPr>
              <a:pPr/>
              <a:t>‹#›</a:t>
            </a:fld>
            <a:endParaRPr lang="sk-SK">
              <a:solidFill>
                <a:srgbClr val="E3DED1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78670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spd="slow" p14:dur="3000">
        <p:pull/>
      </p:transition>
    </mc:Choice>
    <mc:Fallback xmlns="">
      <p:transition spd="slow">
        <p:pull/>
      </p:transition>
    </mc:Fallback>
  </mc:AlternateConten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722376" y="1196752"/>
            <a:ext cx="7772400" cy="2452254"/>
          </a:xfrm>
        </p:spPr>
        <p:txBody>
          <a:bodyPr>
            <a:normAutofit/>
          </a:bodyPr>
          <a:lstStyle/>
          <a:p>
            <a:r>
              <a:rPr lang="sk-SK" dirty="0" smtClean="0"/>
              <a:t>ÚRYVKY </a:t>
            </a:r>
            <a:br>
              <a:rPr lang="sk-SK" dirty="0" smtClean="0"/>
            </a:br>
            <a:r>
              <a:rPr lang="sk-SK" dirty="0" smtClean="0"/>
              <a:t>LITERÁRNYCH </a:t>
            </a:r>
            <a:br>
              <a:rPr lang="sk-SK" dirty="0" smtClean="0"/>
            </a:br>
            <a:r>
              <a:rPr lang="sk-SK" dirty="0" smtClean="0"/>
              <a:t>TEXTOV</a:t>
            </a:r>
            <a:endParaRPr lang="sk-SK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1112120"/>
          </a:xfrm>
        </p:spPr>
        <p:txBody>
          <a:bodyPr/>
          <a:lstStyle/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42333910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:pull/>
      </p:transition>
    </mc:Choice>
    <mc:Fallback xmlns="">
      <p:transition spd="slow">
        <p:pull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570696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k-SK" sz="2200" i="1" dirty="0" smtClean="0"/>
              <a:t> </a:t>
            </a:r>
            <a:r>
              <a:rPr lang="sk-SK" sz="2200" i="1" dirty="0"/>
              <a:t> </a:t>
            </a:r>
            <a:r>
              <a:rPr lang="sk-SK" sz="2200" dirty="0"/>
              <a:t> Obidvaja sa rýchle vzniesli. Vpredu letel otec a za ním syn. Daidalos sa ustavične obzeral dozadu. Spočiatku im to išlo dobre. Čoskoro preleteli kus sveta. Ľudia, ktorí ich videli, hovorili, že to letia sami bohovia.</a:t>
            </a:r>
          </a:p>
          <a:p>
            <a:pPr marL="0" indent="0">
              <a:buNone/>
            </a:pPr>
            <a:r>
              <a:rPr lang="sk-SK" sz="2200" dirty="0"/>
              <a:t>   Už boli blízko cieľa, keď tu Ikaros, nadšený pôvabom letu, začal rýchlejšie mávať krídlami a v nerozvážnej roztopašnosti zamieril vyššie k žeravému slnku. Ale vosk a smola sa začali od slnečnej horúčavy topiť, perie sa uvoľňovalo, krídla povoľovali a chlapec klesal nadol</a:t>
            </a:r>
            <a:r>
              <a:rPr lang="sk-SK" sz="2200" dirty="0" smtClean="0"/>
              <a:t>.</a:t>
            </a:r>
          </a:p>
          <a:p>
            <a:pPr marL="0" indent="0">
              <a:buNone/>
            </a:pPr>
            <a:endParaRPr lang="sk-SK" sz="2200" dirty="0" smtClean="0"/>
          </a:p>
          <a:p>
            <a:pPr marL="0" indent="0">
              <a:buNone/>
            </a:pPr>
            <a:r>
              <a:rPr lang="sk-SK" sz="2200" b="1" dirty="0">
                <a:solidFill>
                  <a:srgbClr val="7030A0"/>
                </a:solidFill>
              </a:rPr>
              <a:t>LITERÁRNY ŽÁNER:</a:t>
            </a:r>
          </a:p>
          <a:p>
            <a:pPr marL="0" indent="0">
              <a:buNone/>
            </a:pPr>
            <a:r>
              <a:rPr lang="sk-SK" sz="2200" b="1" dirty="0">
                <a:solidFill>
                  <a:srgbClr val="7030A0"/>
                </a:solidFill>
              </a:rPr>
              <a:t>ŽÁNROVÁ FORMA:</a:t>
            </a:r>
          </a:p>
          <a:p>
            <a:pPr marL="0" indent="0">
              <a:buNone/>
            </a:pPr>
            <a:r>
              <a:rPr lang="sk-SK" sz="2200" b="1" dirty="0" smtClean="0">
                <a:solidFill>
                  <a:srgbClr val="7030A0"/>
                </a:solidFill>
              </a:rPr>
              <a:t>LITERÁRNY </a:t>
            </a:r>
            <a:r>
              <a:rPr lang="sk-SK" sz="2200" b="1" dirty="0">
                <a:solidFill>
                  <a:srgbClr val="7030A0"/>
                </a:solidFill>
              </a:rPr>
              <a:t>DRUH:	 	</a:t>
            </a:r>
          </a:p>
          <a:p>
            <a:pPr marL="0" indent="0">
              <a:buNone/>
            </a:pPr>
            <a:r>
              <a:rPr lang="sk-SK" sz="2200" b="1" dirty="0">
                <a:solidFill>
                  <a:srgbClr val="7030A0"/>
                </a:solidFill>
              </a:rPr>
              <a:t>LITERÁRNY ROD:	</a:t>
            </a:r>
          </a:p>
          <a:p>
            <a:pPr marL="0" indent="0">
              <a:buNone/>
            </a:pPr>
            <a:endParaRPr lang="sk-SK" sz="2200" b="1" dirty="0">
              <a:solidFill>
                <a:srgbClr val="7030A0"/>
              </a:solidFill>
            </a:endParaRPr>
          </a:p>
        </p:txBody>
      </p:sp>
      <p:sp>
        <p:nvSpPr>
          <p:cNvPr id="2" name="BlokTextu 1"/>
          <p:cNvSpPr txBox="1"/>
          <p:nvPr/>
        </p:nvSpPr>
        <p:spPr>
          <a:xfrm>
            <a:off x="4003550" y="4806445"/>
            <a:ext cx="17281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 smtClean="0"/>
              <a:t>epika</a:t>
            </a:r>
            <a:endParaRPr lang="sk-SK" dirty="0"/>
          </a:p>
        </p:txBody>
      </p:sp>
      <p:sp>
        <p:nvSpPr>
          <p:cNvPr id="4" name="BlokTextu 3"/>
          <p:cNvSpPr txBox="1"/>
          <p:nvPr/>
        </p:nvSpPr>
        <p:spPr>
          <a:xfrm>
            <a:off x="3995936" y="5176271"/>
            <a:ext cx="17281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 smtClean="0"/>
              <a:t>próza</a:t>
            </a:r>
            <a:endParaRPr lang="sk-SK" dirty="0"/>
          </a:p>
        </p:txBody>
      </p:sp>
      <p:sp>
        <p:nvSpPr>
          <p:cNvPr id="5" name="BlokTextu 4"/>
          <p:cNvSpPr txBox="1"/>
          <p:nvPr/>
        </p:nvSpPr>
        <p:spPr>
          <a:xfrm>
            <a:off x="3995936" y="4064173"/>
            <a:ext cx="18722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/>
              <a:t>m</a:t>
            </a:r>
            <a:r>
              <a:rPr lang="sk-SK" dirty="0" smtClean="0"/>
              <a:t>ýtus (báj)</a:t>
            </a:r>
            <a:endParaRPr lang="sk-SK" dirty="0"/>
          </a:p>
        </p:txBody>
      </p:sp>
      <p:sp>
        <p:nvSpPr>
          <p:cNvPr id="6" name="BlokTextu 5"/>
          <p:cNvSpPr txBox="1"/>
          <p:nvPr/>
        </p:nvSpPr>
        <p:spPr>
          <a:xfrm>
            <a:off x="3995936" y="4433505"/>
            <a:ext cx="26642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/>
              <a:t>h</a:t>
            </a:r>
            <a:r>
              <a:rPr lang="sk-SK" dirty="0" smtClean="0"/>
              <a:t>istoricko-kultúrny</a:t>
            </a: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24053831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:pull/>
      </p:transition>
    </mc:Choice>
    <mc:Fallback xmlns="">
      <p:transition spd="slow">
        <p:pull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5" grpId="0"/>
      <p:bldP spid="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5418928"/>
          </a:xfrm>
        </p:spPr>
        <p:txBody>
          <a:bodyPr>
            <a:noAutofit/>
          </a:bodyPr>
          <a:lstStyle/>
          <a:p>
            <a:pPr marL="0" lvl="0" indent="0">
              <a:buNone/>
            </a:pPr>
            <a:r>
              <a:rPr lang="sk-SK" sz="2000" dirty="0"/>
              <a:t>Rozkvitnutý gaštan</a:t>
            </a:r>
          </a:p>
          <a:p>
            <a:pPr marL="0" indent="0">
              <a:buNone/>
            </a:pPr>
            <a:r>
              <a:rPr lang="sk-SK" sz="2000" dirty="0"/>
              <a:t>svieti na chodník.</a:t>
            </a:r>
          </a:p>
          <a:p>
            <a:pPr marL="0" indent="0">
              <a:buNone/>
            </a:pPr>
            <a:r>
              <a:rPr lang="sk-SK" sz="2000" dirty="0"/>
              <a:t>Také sviečky nemá</a:t>
            </a:r>
          </a:p>
          <a:p>
            <a:pPr marL="0" indent="0">
              <a:buNone/>
            </a:pPr>
            <a:r>
              <a:rPr lang="sk-SK" sz="2000" dirty="0"/>
              <a:t>ani obchodník.</a:t>
            </a:r>
          </a:p>
          <a:p>
            <a:pPr marL="0" indent="0">
              <a:buNone/>
            </a:pPr>
            <a:r>
              <a:rPr lang="sk-SK" sz="2000" dirty="0"/>
              <a:t> </a:t>
            </a:r>
          </a:p>
          <a:p>
            <a:pPr marL="0" indent="0">
              <a:buNone/>
            </a:pPr>
            <a:r>
              <a:rPr lang="sk-SK" sz="2000" dirty="0"/>
              <a:t>Škoda, že mu každá</a:t>
            </a:r>
          </a:p>
          <a:p>
            <a:pPr marL="0" indent="0">
              <a:buNone/>
            </a:pPr>
            <a:r>
              <a:rPr lang="sk-SK" sz="2000" dirty="0"/>
              <a:t>večer zhasne.</a:t>
            </a:r>
          </a:p>
          <a:p>
            <a:pPr marL="0" indent="0">
              <a:buNone/>
            </a:pPr>
            <a:r>
              <a:rPr lang="sk-SK" sz="2000" dirty="0"/>
              <a:t>V noci by tie sviečky</a:t>
            </a:r>
          </a:p>
          <a:p>
            <a:pPr marL="0" indent="0">
              <a:buNone/>
            </a:pPr>
            <a:r>
              <a:rPr lang="sk-SK" sz="2000" dirty="0"/>
              <a:t>boli krásne</a:t>
            </a:r>
            <a:r>
              <a:rPr lang="sk-SK" sz="2000" dirty="0" smtClean="0"/>
              <a:t>.</a:t>
            </a:r>
          </a:p>
          <a:p>
            <a:pPr marL="0" indent="0">
              <a:buNone/>
            </a:pPr>
            <a:endParaRPr lang="sk-SK" sz="2000" dirty="0" smtClean="0"/>
          </a:p>
          <a:p>
            <a:pPr marL="0" indent="0">
              <a:buNone/>
            </a:pPr>
            <a:r>
              <a:rPr lang="sk-SK" sz="2000" b="1" dirty="0">
                <a:solidFill>
                  <a:srgbClr val="7030A0"/>
                </a:solidFill>
              </a:rPr>
              <a:t>LITERÁRNY ROD:		</a:t>
            </a:r>
          </a:p>
          <a:p>
            <a:pPr marL="0" indent="0">
              <a:buNone/>
            </a:pPr>
            <a:r>
              <a:rPr lang="sk-SK" sz="2000" b="1" dirty="0" smtClean="0">
                <a:solidFill>
                  <a:srgbClr val="7030A0"/>
                </a:solidFill>
              </a:rPr>
              <a:t>LITERÁRNY </a:t>
            </a:r>
            <a:r>
              <a:rPr lang="sk-SK" sz="2000" b="1" dirty="0">
                <a:solidFill>
                  <a:srgbClr val="7030A0"/>
                </a:solidFill>
              </a:rPr>
              <a:t>DRUH:	</a:t>
            </a:r>
            <a:endParaRPr lang="sk-SK" sz="2000" b="1" dirty="0" smtClean="0">
              <a:solidFill>
                <a:srgbClr val="7030A0"/>
              </a:solidFill>
            </a:endParaRPr>
          </a:p>
          <a:p>
            <a:pPr marL="0" indent="0">
              <a:buNone/>
            </a:pPr>
            <a:r>
              <a:rPr lang="sk-SK" sz="2000" b="1" dirty="0" smtClean="0">
                <a:solidFill>
                  <a:srgbClr val="7030A0"/>
                </a:solidFill>
              </a:rPr>
              <a:t>LITERÁRNY </a:t>
            </a:r>
            <a:r>
              <a:rPr lang="sk-SK" sz="2000" b="1" dirty="0">
                <a:solidFill>
                  <a:srgbClr val="7030A0"/>
                </a:solidFill>
              </a:rPr>
              <a:t>ŽÁNER:</a:t>
            </a:r>
          </a:p>
          <a:p>
            <a:pPr marL="0" indent="0">
              <a:buNone/>
            </a:pPr>
            <a:r>
              <a:rPr lang="sk-SK" sz="2000" b="1" dirty="0" smtClean="0">
                <a:solidFill>
                  <a:srgbClr val="7030A0"/>
                </a:solidFill>
              </a:rPr>
              <a:t>POMENUJTE TYP RÝMU:</a:t>
            </a:r>
          </a:p>
          <a:p>
            <a:pPr marL="0" indent="0">
              <a:buNone/>
            </a:pPr>
            <a:r>
              <a:rPr lang="sk-SK" sz="2000" b="1" dirty="0" smtClean="0">
                <a:solidFill>
                  <a:srgbClr val="7030A0"/>
                </a:solidFill>
              </a:rPr>
              <a:t>ČO JE PODĽA VÁS NA GAŠTANE  „SVIEČKOU“?</a:t>
            </a:r>
            <a:endParaRPr lang="sk-SK" sz="2000" dirty="0"/>
          </a:p>
        </p:txBody>
      </p:sp>
      <p:sp>
        <p:nvSpPr>
          <p:cNvPr id="4" name="BlokTextu 3"/>
          <p:cNvSpPr txBox="1"/>
          <p:nvPr/>
        </p:nvSpPr>
        <p:spPr>
          <a:xfrm>
            <a:off x="3572644" y="4378096"/>
            <a:ext cx="17281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 smtClean="0"/>
              <a:t>lyrika</a:t>
            </a:r>
            <a:endParaRPr lang="sk-SK" dirty="0"/>
          </a:p>
        </p:txBody>
      </p:sp>
      <p:sp>
        <p:nvSpPr>
          <p:cNvPr id="5" name="BlokTextu 4"/>
          <p:cNvSpPr txBox="1"/>
          <p:nvPr/>
        </p:nvSpPr>
        <p:spPr>
          <a:xfrm>
            <a:off x="3572644" y="4008764"/>
            <a:ext cx="17281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 smtClean="0"/>
              <a:t>poézia</a:t>
            </a:r>
            <a:endParaRPr lang="sk-SK" dirty="0"/>
          </a:p>
        </p:txBody>
      </p:sp>
      <p:sp>
        <p:nvSpPr>
          <p:cNvPr id="6" name="BlokTextu 5"/>
          <p:cNvSpPr txBox="1"/>
          <p:nvPr/>
        </p:nvSpPr>
        <p:spPr>
          <a:xfrm>
            <a:off x="3572644" y="4743862"/>
            <a:ext cx="17281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 smtClean="0"/>
              <a:t>báseň</a:t>
            </a:r>
            <a:endParaRPr lang="sk-SK" dirty="0"/>
          </a:p>
        </p:txBody>
      </p:sp>
      <p:sp>
        <p:nvSpPr>
          <p:cNvPr id="7" name="BlokTextu 6"/>
          <p:cNvSpPr txBox="1"/>
          <p:nvPr/>
        </p:nvSpPr>
        <p:spPr>
          <a:xfrm>
            <a:off x="4364980" y="5088664"/>
            <a:ext cx="25835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/>
              <a:t>p</a:t>
            </a:r>
            <a:r>
              <a:rPr lang="sk-SK" dirty="0" smtClean="0"/>
              <a:t>rerývaný (</a:t>
            </a:r>
            <a:r>
              <a:rPr lang="sk-SK" dirty="0" err="1" smtClean="0"/>
              <a:t>abcb</a:t>
            </a:r>
            <a:r>
              <a:rPr lang="sk-SK" dirty="0" smtClean="0"/>
              <a:t>)</a:t>
            </a:r>
            <a:endParaRPr lang="sk-SK" dirty="0"/>
          </a:p>
        </p:txBody>
      </p:sp>
      <p:sp>
        <p:nvSpPr>
          <p:cNvPr id="8" name="BlokTextu 7"/>
          <p:cNvSpPr txBox="1"/>
          <p:nvPr/>
        </p:nvSpPr>
        <p:spPr>
          <a:xfrm>
            <a:off x="7307112" y="5448126"/>
            <a:ext cx="12586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 smtClean="0"/>
              <a:t>kvet</a:t>
            </a: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19929330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:pull/>
      </p:transition>
    </mc:Choice>
    <mc:Fallback xmlns="">
      <p:transition spd="slow">
        <p:pull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5418928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sk-SK" dirty="0" smtClean="0"/>
              <a:t>   Slávik </a:t>
            </a:r>
            <a:r>
              <a:rPr lang="sk-SK" dirty="0"/>
              <a:t>sa pritisol k tŕňu ešte pevnejšie a tŕň sa mu dotkol srdca a vtáčika premkla prudká bolesť. Krutá, </a:t>
            </a:r>
            <a:r>
              <a:rPr lang="sk-SK" dirty="0" err="1"/>
              <a:t>prekrutá</a:t>
            </a:r>
            <a:r>
              <a:rPr lang="sk-SK" dirty="0"/>
              <a:t> to bola bolesť a pieseň znela vášnivejšie a vášnivejšie, pretože slávik spieval o láske, ktorá nezomiera ani v hrobe.</a:t>
            </a:r>
          </a:p>
          <a:p>
            <a:pPr marL="0" indent="0">
              <a:buNone/>
            </a:pPr>
            <a:r>
              <a:rPr lang="sk-SK" dirty="0" smtClean="0"/>
              <a:t>   A</a:t>
            </a:r>
            <a:r>
              <a:rPr lang="sk-SK" dirty="0"/>
              <a:t> tá prekrásna ruža sa sfarbila do purpurova ako zore východnej oblohy. Purpurový bol driek lupeňov a purpurové ako rubín bolo aj srdce.</a:t>
            </a:r>
          </a:p>
          <a:p>
            <a:pPr marL="0" indent="0">
              <a:buNone/>
            </a:pPr>
            <a:r>
              <a:rPr lang="sk-SK" dirty="0" smtClean="0"/>
              <a:t>   Ale </a:t>
            </a:r>
            <a:r>
              <a:rPr lang="sk-SK" dirty="0"/>
              <a:t>slávikov hlas slabol a slabol, krídelká sa mu roztrepotali a oči zakalili. Jeho pieseň znela čoraz slabšie, cítil, akoby ho v hrdle niečo dusilo</a:t>
            </a:r>
            <a:r>
              <a:rPr lang="sk-SK" dirty="0" smtClean="0"/>
              <a:t>.</a:t>
            </a:r>
          </a:p>
          <a:p>
            <a:pPr marL="0" indent="0">
              <a:buNone/>
            </a:pPr>
            <a:endParaRPr lang="sk-SK" dirty="0"/>
          </a:p>
          <a:p>
            <a:pPr marL="0" indent="0">
              <a:buNone/>
            </a:pPr>
            <a:r>
              <a:rPr lang="sk-SK" b="1" dirty="0">
                <a:solidFill>
                  <a:srgbClr val="7030A0"/>
                </a:solidFill>
              </a:rPr>
              <a:t>LITERÁRNY ŽÁNER:</a:t>
            </a:r>
          </a:p>
          <a:p>
            <a:pPr marL="0" indent="0">
              <a:buNone/>
            </a:pPr>
            <a:r>
              <a:rPr lang="sk-SK" b="1" dirty="0" smtClean="0">
                <a:solidFill>
                  <a:srgbClr val="7030A0"/>
                </a:solidFill>
              </a:rPr>
              <a:t>LITERÁRNY </a:t>
            </a:r>
            <a:r>
              <a:rPr lang="sk-SK" b="1" dirty="0">
                <a:solidFill>
                  <a:srgbClr val="7030A0"/>
                </a:solidFill>
              </a:rPr>
              <a:t>DRUH:	 	</a:t>
            </a:r>
          </a:p>
          <a:p>
            <a:pPr marL="0" indent="0">
              <a:buNone/>
            </a:pPr>
            <a:r>
              <a:rPr lang="sk-SK" b="1" dirty="0">
                <a:solidFill>
                  <a:srgbClr val="7030A0"/>
                </a:solidFill>
              </a:rPr>
              <a:t>LITERÁRNY ROD:	</a:t>
            </a:r>
          </a:p>
          <a:p>
            <a:pPr marL="0" indent="0">
              <a:buNone/>
            </a:pPr>
            <a:r>
              <a:rPr lang="sk-SK" b="1" dirty="0" smtClean="0">
                <a:solidFill>
                  <a:srgbClr val="7030A0"/>
                </a:solidFill>
              </a:rPr>
              <a:t>ŽÁNROVÁ </a:t>
            </a:r>
            <a:r>
              <a:rPr lang="sk-SK" b="1" dirty="0">
                <a:solidFill>
                  <a:srgbClr val="7030A0"/>
                </a:solidFill>
              </a:rPr>
              <a:t>FORMA:</a:t>
            </a:r>
          </a:p>
          <a:p>
            <a:pPr marL="0" indent="0">
              <a:buNone/>
            </a:pPr>
            <a:r>
              <a:rPr lang="sk-SK" b="1" dirty="0">
                <a:solidFill>
                  <a:srgbClr val="7030A0"/>
                </a:solidFill>
              </a:rPr>
              <a:t>		</a:t>
            </a:r>
            <a:endParaRPr lang="sk-SK" dirty="0"/>
          </a:p>
        </p:txBody>
      </p:sp>
      <p:sp>
        <p:nvSpPr>
          <p:cNvPr id="4" name="BlokTextu 3"/>
          <p:cNvSpPr txBox="1"/>
          <p:nvPr/>
        </p:nvSpPr>
        <p:spPr>
          <a:xfrm>
            <a:off x="4148212" y="4562544"/>
            <a:ext cx="17281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 smtClean="0"/>
              <a:t>epika</a:t>
            </a:r>
            <a:endParaRPr lang="sk-SK" dirty="0"/>
          </a:p>
        </p:txBody>
      </p:sp>
      <p:sp>
        <p:nvSpPr>
          <p:cNvPr id="5" name="BlokTextu 4"/>
          <p:cNvSpPr txBox="1"/>
          <p:nvPr/>
        </p:nvSpPr>
        <p:spPr>
          <a:xfrm>
            <a:off x="4148212" y="4931876"/>
            <a:ext cx="17281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 smtClean="0"/>
              <a:t>próza</a:t>
            </a:r>
            <a:endParaRPr lang="sk-SK" dirty="0"/>
          </a:p>
        </p:txBody>
      </p:sp>
      <p:sp>
        <p:nvSpPr>
          <p:cNvPr id="6" name="BlokTextu 5"/>
          <p:cNvSpPr txBox="1"/>
          <p:nvPr/>
        </p:nvSpPr>
        <p:spPr>
          <a:xfrm>
            <a:off x="4148212" y="4198898"/>
            <a:ext cx="31600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/>
              <a:t>r</a:t>
            </a:r>
            <a:r>
              <a:rPr lang="sk-SK" dirty="0" smtClean="0"/>
              <a:t>ozprávka (autorská)</a:t>
            </a:r>
            <a:endParaRPr lang="sk-SK" dirty="0"/>
          </a:p>
        </p:txBody>
      </p:sp>
      <p:sp>
        <p:nvSpPr>
          <p:cNvPr id="7" name="BlokTextu 6"/>
          <p:cNvSpPr txBox="1"/>
          <p:nvPr/>
        </p:nvSpPr>
        <p:spPr>
          <a:xfrm>
            <a:off x="4148212" y="5297085"/>
            <a:ext cx="17281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 smtClean="0"/>
              <a:t>symbolická</a:t>
            </a: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18061084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:pull/>
      </p:transition>
    </mc:Choice>
    <mc:Fallback xmlns="">
      <p:transition spd="slow">
        <p:pull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5706960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sk-SK" i="1" dirty="0" smtClean="0"/>
              <a:t>   </a:t>
            </a:r>
            <a:r>
              <a:rPr lang="sk-SK" dirty="0" smtClean="0"/>
              <a:t>Boli </a:t>
            </a:r>
            <a:r>
              <a:rPr lang="sk-SK" dirty="0"/>
              <a:t>raz dve deti, ktoré nemali ani otca ani matku. Bývali v malom domčeku a veru im tam nebolo veľmi dobre, lebo nemali z čoho žiť. </a:t>
            </a:r>
            <a:endParaRPr lang="sk-SK" b="1" dirty="0"/>
          </a:p>
          <a:p>
            <a:pPr marL="0" indent="0">
              <a:buNone/>
            </a:pPr>
            <a:r>
              <a:rPr lang="sk-SK" dirty="0" smtClean="0"/>
              <a:t>   Zobral </a:t>
            </a:r>
            <a:r>
              <a:rPr lang="sk-SK" dirty="0"/>
              <a:t>sa raz chlapček do hory niečo nazbierať. Ako tak ide cestou, vidí v jednej barine starú babku s vozíčkom. Nijako ho nemohla vytiahnuť z bariny. Janko nelenivý skočil a pomohol jej. Babka mu poďakovala a vraví:</a:t>
            </a:r>
            <a:endParaRPr lang="sk-SK" b="1" dirty="0"/>
          </a:p>
          <a:p>
            <a:pPr marL="0" indent="0">
              <a:buNone/>
            </a:pPr>
            <a:r>
              <a:rPr lang="sk-SK" dirty="0"/>
              <a:t> </a:t>
            </a:r>
            <a:r>
              <a:rPr lang="sk-SK" dirty="0" smtClean="0"/>
              <a:t>  „Vezmi </a:t>
            </a:r>
            <a:r>
              <a:rPr lang="sk-SK" dirty="0"/>
              <a:t>si tento hrnček a choď </a:t>
            </a:r>
            <a:r>
              <a:rPr lang="sk-SK" dirty="0" err="1" smtClean="0"/>
              <a:t>domov.Nebudete</a:t>
            </a:r>
            <a:r>
              <a:rPr lang="sk-SK" dirty="0" smtClean="0"/>
              <a:t> </a:t>
            </a:r>
            <a:r>
              <a:rPr lang="sk-SK" dirty="0"/>
              <a:t>viac hladovať, len mu povedz: „Var, hrnčíček, var!“ A keď budeš mať dosť, povedz: „Ďakujem, hrnčíček, už dosť</a:t>
            </a:r>
            <a:r>
              <a:rPr lang="sk-SK" dirty="0" smtClean="0"/>
              <a:t>!“</a:t>
            </a:r>
          </a:p>
          <a:p>
            <a:pPr marL="0" indent="0">
              <a:buNone/>
            </a:pPr>
            <a:endParaRPr lang="sk-SK" dirty="0" smtClean="0"/>
          </a:p>
          <a:p>
            <a:pPr marL="0" indent="0">
              <a:buNone/>
            </a:pPr>
            <a:endParaRPr lang="sk-SK" dirty="0" smtClean="0"/>
          </a:p>
          <a:p>
            <a:pPr marL="0" indent="0">
              <a:buNone/>
            </a:pPr>
            <a:r>
              <a:rPr lang="sk-SK" b="1" dirty="0">
                <a:solidFill>
                  <a:srgbClr val="7030A0"/>
                </a:solidFill>
              </a:rPr>
              <a:t>LITERÁRNY DRUH:	 	</a:t>
            </a:r>
          </a:p>
          <a:p>
            <a:pPr marL="0" indent="0">
              <a:buNone/>
            </a:pPr>
            <a:r>
              <a:rPr lang="sk-SK" b="1" dirty="0">
                <a:solidFill>
                  <a:srgbClr val="7030A0"/>
                </a:solidFill>
              </a:rPr>
              <a:t>LITERÁRNY ROD:	</a:t>
            </a:r>
          </a:p>
          <a:p>
            <a:pPr marL="0" indent="0">
              <a:buNone/>
            </a:pPr>
            <a:r>
              <a:rPr lang="sk-SK" b="1" dirty="0">
                <a:solidFill>
                  <a:srgbClr val="7030A0"/>
                </a:solidFill>
              </a:rPr>
              <a:t>LITERÁRNY ŽÁNER:</a:t>
            </a:r>
          </a:p>
          <a:p>
            <a:pPr marL="0" indent="0">
              <a:buNone/>
            </a:pPr>
            <a:r>
              <a:rPr lang="sk-SK" b="1" dirty="0">
                <a:solidFill>
                  <a:srgbClr val="7030A0"/>
                </a:solidFill>
              </a:rPr>
              <a:t>ŽÁNROVÁ FORMA:</a:t>
            </a:r>
          </a:p>
          <a:p>
            <a:pPr marL="0" indent="0">
              <a:buNone/>
            </a:pPr>
            <a:r>
              <a:rPr lang="sk-SK" b="1" dirty="0">
                <a:solidFill>
                  <a:srgbClr val="7030A0"/>
                </a:solidFill>
              </a:rPr>
              <a:t>		</a:t>
            </a:r>
          </a:p>
          <a:p>
            <a:pPr marL="0" indent="0">
              <a:buNone/>
            </a:pPr>
            <a:endParaRPr lang="sk-SK" b="1" dirty="0"/>
          </a:p>
          <a:p>
            <a:endParaRPr lang="sk-SK" dirty="0"/>
          </a:p>
        </p:txBody>
      </p:sp>
      <p:sp>
        <p:nvSpPr>
          <p:cNvPr id="2" name="BlokTextu 1"/>
          <p:cNvSpPr txBox="1"/>
          <p:nvPr/>
        </p:nvSpPr>
        <p:spPr>
          <a:xfrm>
            <a:off x="3995812" y="4137084"/>
            <a:ext cx="17281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 smtClean="0"/>
              <a:t>epika</a:t>
            </a:r>
            <a:endParaRPr lang="sk-SK" dirty="0"/>
          </a:p>
        </p:txBody>
      </p:sp>
      <p:sp>
        <p:nvSpPr>
          <p:cNvPr id="4" name="BlokTextu 3"/>
          <p:cNvSpPr txBox="1"/>
          <p:nvPr/>
        </p:nvSpPr>
        <p:spPr>
          <a:xfrm>
            <a:off x="3995812" y="4424868"/>
            <a:ext cx="17281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 smtClean="0"/>
              <a:t>próza</a:t>
            </a:r>
            <a:endParaRPr lang="sk-SK" dirty="0"/>
          </a:p>
        </p:txBody>
      </p:sp>
      <p:sp>
        <p:nvSpPr>
          <p:cNvPr id="5" name="BlokTextu 4"/>
          <p:cNvSpPr txBox="1"/>
          <p:nvPr/>
        </p:nvSpPr>
        <p:spPr>
          <a:xfrm>
            <a:off x="3995936" y="4771716"/>
            <a:ext cx="30243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/>
              <a:t>r</a:t>
            </a:r>
            <a:r>
              <a:rPr lang="sk-SK" dirty="0" smtClean="0"/>
              <a:t>ozprávka (ľudová)</a:t>
            </a:r>
            <a:endParaRPr lang="sk-SK" dirty="0"/>
          </a:p>
        </p:txBody>
      </p:sp>
      <p:sp>
        <p:nvSpPr>
          <p:cNvPr id="6" name="BlokTextu 5"/>
          <p:cNvSpPr txBox="1"/>
          <p:nvPr/>
        </p:nvSpPr>
        <p:spPr>
          <a:xfrm>
            <a:off x="3995812" y="5132296"/>
            <a:ext cx="1872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 smtClean="0"/>
              <a:t>fantastická</a:t>
            </a: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249165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:pull/>
      </p:transition>
    </mc:Choice>
    <mc:Fallback xmlns="">
      <p:transition spd="slow">
        <p:pull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5" grpId="0"/>
      <p:bldP spid="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5274912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sk-SK" dirty="0"/>
              <a:t>Báseň potom odletela spolu s ním</a:t>
            </a:r>
          </a:p>
          <a:p>
            <a:pPr marL="0" indent="0">
              <a:buNone/>
            </a:pPr>
            <a:r>
              <a:rPr lang="sk-SK" dirty="0"/>
              <a:t>a bude žiť, len kým žije motýľ,</a:t>
            </a:r>
          </a:p>
          <a:p>
            <a:pPr marL="0" indent="0">
              <a:buNone/>
            </a:pPr>
            <a:r>
              <a:rPr lang="sk-SK" dirty="0"/>
              <a:t>nezachová sa z tej básne ani rým,</a:t>
            </a:r>
          </a:p>
          <a:p>
            <a:pPr marL="0" indent="0">
              <a:buNone/>
            </a:pPr>
            <a:r>
              <a:rPr lang="sk-SK" dirty="0"/>
              <a:t>čo by si ľud o sto rokov nôtil. </a:t>
            </a:r>
          </a:p>
          <a:p>
            <a:pPr marL="0" indent="0">
              <a:buNone/>
            </a:pPr>
            <a:r>
              <a:rPr lang="sk-SK" dirty="0"/>
              <a:t> </a:t>
            </a:r>
          </a:p>
          <a:p>
            <a:pPr marL="0" indent="0">
              <a:buNone/>
            </a:pPr>
            <a:r>
              <a:rPr lang="sk-SK" dirty="0"/>
              <a:t>A aj dnes ju môže čítať iba kvet –</a:t>
            </a:r>
          </a:p>
          <a:p>
            <a:pPr marL="0" indent="0">
              <a:buNone/>
            </a:pPr>
            <a:r>
              <a:rPr lang="sk-SK" dirty="0"/>
              <a:t>a nie celú, motýľ neposedí – </a:t>
            </a:r>
          </a:p>
          <a:p>
            <a:pPr marL="0" indent="0">
              <a:buNone/>
            </a:pPr>
            <a:r>
              <a:rPr lang="sk-SK" dirty="0"/>
              <a:t>a aj to len jeden kvet, kvet </a:t>
            </a:r>
            <a:r>
              <a:rPr lang="sk-SK" dirty="0" err="1"/>
              <a:t>alfabet</a:t>
            </a:r>
            <a:r>
              <a:rPr lang="sk-SK" dirty="0"/>
              <a:t>, </a:t>
            </a:r>
          </a:p>
          <a:p>
            <a:pPr marL="0" indent="0">
              <a:buNone/>
            </a:pPr>
            <a:r>
              <a:rPr lang="sk-SK" dirty="0"/>
              <a:t>neuznaný dosiaľ mužmi vedy</a:t>
            </a:r>
            <a:r>
              <a:rPr lang="sk-SK" dirty="0" smtClean="0"/>
              <a:t>.</a:t>
            </a:r>
          </a:p>
          <a:p>
            <a:pPr marL="0" indent="0">
              <a:buNone/>
            </a:pPr>
            <a:endParaRPr lang="sk-SK" dirty="0" smtClean="0"/>
          </a:p>
          <a:p>
            <a:pPr marL="0" indent="0">
              <a:buNone/>
            </a:pPr>
            <a:r>
              <a:rPr lang="sk-SK" b="1" dirty="0">
                <a:solidFill>
                  <a:srgbClr val="7030A0"/>
                </a:solidFill>
              </a:rPr>
              <a:t>LITERÁRNY ŽÁNER</a:t>
            </a:r>
            <a:r>
              <a:rPr lang="sk-SK" b="1" dirty="0" smtClean="0">
                <a:solidFill>
                  <a:srgbClr val="7030A0"/>
                </a:solidFill>
              </a:rPr>
              <a:t>:</a:t>
            </a:r>
          </a:p>
          <a:p>
            <a:pPr marL="0" indent="0">
              <a:buNone/>
            </a:pPr>
            <a:r>
              <a:rPr lang="sk-SK" b="1" dirty="0" smtClean="0">
                <a:solidFill>
                  <a:srgbClr val="7030A0"/>
                </a:solidFill>
              </a:rPr>
              <a:t>LITERÁRNY </a:t>
            </a:r>
            <a:r>
              <a:rPr lang="sk-SK" b="1" dirty="0">
                <a:solidFill>
                  <a:srgbClr val="7030A0"/>
                </a:solidFill>
              </a:rPr>
              <a:t>DRUH:	 	  </a:t>
            </a:r>
          </a:p>
          <a:p>
            <a:pPr marL="0" indent="0">
              <a:buNone/>
            </a:pPr>
            <a:r>
              <a:rPr lang="sk-SK" b="1" dirty="0">
                <a:solidFill>
                  <a:srgbClr val="7030A0"/>
                </a:solidFill>
              </a:rPr>
              <a:t>LITERÁRNY ROD:	</a:t>
            </a:r>
          </a:p>
          <a:p>
            <a:pPr marL="0" indent="0">
              <a:buNone/>
            </a:pPr>
            <a:endParaRPr lang="sk-SK" b="1" dirty="0" smtClean="0">
              <a:solidFill>
                <a:srgbClr val="7030A0"/>
              </a:solidFill>
            </a:endParaRPr>
          </a:p>
          <a:p>
            <a:pPr marL="0" indent="0">
              <a:buNone/>
            </a:pPr>
            <a:r>
              <a:rPr lang="sk-SK" b="1" dirty="0" smtClean="0">
                <a:solidFill>
                  <a:srgbClr val="7030A0"/>
                </a:solidFill>
              </a:rPr>
              <a:t>POMENUJTE TYP RÝMU:</a:t>
            </a:r>
            <a:r>
              <a:rPr lang="sk-SK" dirty="0" smtClean="0"/>
              <a:t> </a:t>
            </a:r>
            <a:endParaRPr lang="sk-SK" dirty="0"/>
          </a:p>
          <a:p>
            <a:endParaRPr lang="sk-SK" dirty="0"/>
          </a:p>
        </p:txBody>
      </p:sp>
      <p:sp>
        <p:nvSpPr>
          <p:cNvPr id="4" name="BlokTextu 3"/>
          <p:cNvSpPr txBox="1"/>
          <p:nvPr/>
        </p:nvSpPr>
        <p:spPr>
          <a:xfrm>
            <a:off x="4050976" y="4195179"/>
            <a:ext cx="172819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2000" dirty="0" smtClean="0"/>
              <a:t>lyrika</a:t>
            </a:r>
            <a:endParaRPr lang="sk-SK" sz="2000" dirty="0"/>
          </a:p>
        </p:txBody>
      </p:sp>
      <p:sp>
        <p:nvSpPr>
          <p:cNvPr id="5" name="BlokTextu 4"/>
          <p:cNvSpPr txBox="1"/>
          <p:nvPr/>
        </p:nvSpPr>
        <p:spPr>
          <a:xfrm>
            <a:off x="4050556" y="4509120"/>
            <a:ext cx="172819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2000" dirty="0" smtClean="0"/>
              <a:t>poézia</a:t>
            </a:r>
            <a:endParaRPr lang="sk-SK" sz="2000" dirty="0"/>
          </a:p>
        </p:txBody>
      </p:sp>
      <p:sp>
        <p:nvSpPr>
          <p:cNvPr id="6" name="BlokTextu 5"/>
          <p:cNvSpPr txBox="1"/>
          <p:nvPr/>
        </p:nvSpPr>
        <p:spPr>
          <a:xfrm>
            <a:off x="4050976" y="3789040"/>
            <a:ext cx="172819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2000" dirty="0" smtClean="0"/>
              <a:t>báseň</a:t>
            </a:r>
            <a:endParaRPr lang="sk-SK" sz="2000" dirty="0"/>
          </a:p>
        </p:txBody>
      </p:sp>
      <p:sp>
        <p:nvSpPr>
          <p:cNvPr id="7" name="BlokTextu 6"/>
          <p:cNvSpPr txBox="1"/>
          <p:nvPr/>
        </p:nvSpPr>
        <p:spPr>
          <a:xfrm>
            <a:off x="4914652" y="5157192"/>
            <a:ext cx="304172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2000" dirty="0"/>
              <a:t>s</a:t>
            </a:r>
            <a:r>
              <a:rPr lang="sk-SK" sz="2000" dirty="0" smtClean="0"/>
              <a:t>triedavý (</a:t>
            </a:r>
            <a:r>
              <a:rPr lang="sk-SK" sz="2000" dirty="0" err="1" smtClean="0"/>
              <a:t>abab</a:t>
            </a:r>
            <a:r>
              <a:rPr lang="sk-SK" sz="2000" dirty="0" smtClean="0"/>
              <a:t>)</a:t>
            </a:r>
            <a:endParaRPr lang="sk-SK" sz="2000" dirty="0"/>
          </a:p>
        </p:txBody>
      </p:sp>
    </p:spTree>
    <p:extLst>
      <p:ext uri="{BB962C8B-B14F-4D97-AF65-F5344CB8AC3E}">
        <p14:creationId xmlns:p14="http://schemas.microsoft.com/office/powerpoint/2010/main" val="16355717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:pull/>
      </p:transition>
    </mc:Choice>
    <mc:Fallback xmlns="">
      <p:transition spd="slow">
        <p:pull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5706960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sk-SK" i="1" dirty="0" smtClean="0"/>
              <a:t> </a:t>
            </a:r>
            <a:r>
              <a:rPr lang="sk-SK" i="1" dirty="0"/>
              <a:t> </a:t>
            </a:r>
            <a:r>
              <a:rPr lang="sk-SK" dirty="0"/>
              <a:t>Tesná rozprávka bola taká tesná, že v nej mohol bývať len jeden slon a jeden mravček.</a:t>
            </a:r>
          </a:p>
          <a:p>
            <a:pPr marL="0" indent="0">
              <a:buNone/>
            </a:pPr>
            <a:r>
              <a:rPr lang="sk-SK" dirty="0"/>
              <a:t>   Slon býval vo veľkej chalupe a mal v nej strašný neporiadok. Upratoval síce každú sobotu, ale už v nedeľu ráno mal zasa všetko rozhádzané, takže to vyzeralo, akoby neupratoval nikdy. Často si v tom neporiadku nevedel niečo nájsť, tak potom šiel k mravčekovi a tam to potiahol.</a:t>
            </a:r>
          </a:p>
          <a:p>
            <a:pPr marL="0" indent="0">
              <a:buNone/>
            </a:pPr>
            <a:r>
              <a:rPr lang="sk-SK" dirty="0"/>
              <a:t>   Mravček býval v </a:t>
            </a:r>
            <a:r>
              <a:rPr lang="sk-SK" dirty="0" err="1"/>
              <a:t>domčúriku</a:t>
            </a:r>
            <a:r>
              <a:rPr lang="sk-SK" dirty="0"/>
              <a:t> malom ako lieskovec, ale všetko v ňom bolo na svojom mieste. Slonovi sa u mravčeka tak páčilo, že každý deň k nemu zaskočil. Prišiel ráno a večer už odchádzal. </a:t>
            </a:r>
            <a:endParaRPr lang="sk-SK" dirty="0" smtClean="0"/>
          </a:p>
          <a:p>
            <a:pPr marL="0" indent="0">
              <a:buNone/>
            </a:pPr>
            <a:endParaRPr lang="sk-SK" dirty="0" smtClean="0"/>
          </a:p>
          <a:p>
            <a:pPr marL="0" indent="0">
              <a:buNone/>
            </a:pPr>
            <a:r>
              <a:rPr lang="sk-SK" b="1" dirty="0">
                <a:solidFill>
                  <a:srgbClr val="7030A0"/>
                </a:solidFill>
              </a:rPr>
              <a:t>LITERÁRNY DRUH:	 	</a:t>
            </a:r>
          </a:p>
          <a:p>
            <a:pPr marL="0" indent="0">
              <a:buNone/>
            </a:pPr>
            <a:r>
              <a:rPr lang="sk-SK" b="1" dirty="0">
                <a:solidFill>
                  <a:srgbClr val="7030A0"/>
                </a:solidFill>
              </a:rPr>
              <a:t>LITERÁRNY ROD:	</a:t>
            </a:r>
          </a:p>
          <a:p>
            <a:pPr marL="0" indent="0">
              <a:buNone/>
            </a:pPr>
            <a:r>
              <a:rPr lang="sk-SK" b="1" dirty="0">
                <a:solidFill>
                  <a:srgbClr val="7030A0"/>
                </a:solidFill>
              </a:rPr>
              <a:t>LITERÁRNY ŽÁNER:</a:t>
            </a:r>
          </a:p>
          <a:p>
            <a:pPr marL="0" indent="0">
              <a:buNone/>
            </a:pPr>
            <a:r>
              <a:rPr lang="sk-SK" b="1" dirty="0">
                <a:solidFill>
                  <a:srgbClr val="7030A0"/>
                </a:solidFill>
              </a:rPr>
              <a:t>ŽÁNROVÁ FORMA:</a:t>
            </a:r>
          </a:p>
          <a:p>
            <a:pPr marL="0" indent="0">
              <a:buNone/>
            </a:pPr>
            <a:r>
              <a:rPr lang="sk-SK" b="1" dirty="0">
                <a:solidFill>
                  <a:srgbClr val="7030A0"/>
                </a:solidFill>
              </a:rPr>
              <a:t>		</a:t>
            </a:r>
          </a:p>
          <a:p>
            <a:pPr marL="0" indent="0">
              <a:buNone/>
            </a:pPr>
            <a:endParaRPr lang="sk-SK" b="1" dirty="0"/>
          </a:p>
          <a:p>
            <a:endParaRPr lang="sk-SK" dirty="0"/>
          </a:p>
        </p:txBody>
      </p:sp>
      <p:sp>
        <p:nvSpPr>
          <p:cNvPr id="2" name="BlokTextu 1"/>
          <p:cNvSpPr txBox="1"/>
          <p:nvPr/>
        </p:nvSpPr>
        <p:spPr>
          <a:xfrm>
            <a:off x="3995812" y="4137084"/>
            <a:ext cx="17281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 smtClean="0"/>
              <a:t>epika</a:t>
            </a:r>
            <a:endParaRPr lang="sk-SK" dirty="0"/>
          </a:p>
        </p:txBody>
      </p:sp>
      <p:sp>
        <p:nvSpPr>
          <p:cNvPr id="4" name="BlokTextu 3"/>
          <p:cNvSpPr txBox="1"/>
          <p:nvPr/>
        </p:nvSpPr>
        <p:spPr>
          <a:xfrm>
            <a:off x="3995812" y="4424868"/>
            <a:ext cx="17281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 smtClean="0"/>
              <a:t>próza</a:t>
            </a:r>
            <a:endParaRPr lang="sk-SK" dirty="0"/>
          </a:p>
        </p:txBody>
      </p:sp>
      <p:sp>
        <p:nvSpPr>
          <p:cNvPr id="5" name="BlokTextu 4"/>
          <p:cNvSpPr txBox="1"/>
          <p:nvPr/>
        </p:nvSpPr>
        <p:spPr>
          <a:xfrm>
            <a:off x="3995936" y="4771716"/>
            <a:ext cx="30243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/>
              <a:t>r</a:t>
            </a:r>
            <a:r>
              <a:rPr lang="sk-SK" dirty="0" smtClean="0"/>
              <a:t>ozprávka (autorská)</a:t>
            </a:r>
            <a:endParaRPr lang="sk-SK" dirty="0"/>
          </a:p>
        </p:txBody>
      </p:sp>
      <p:sp>
        <p:nvSpPr>
          <p:cNvPr id="6" name="BlokTextu 5"/>
          <p:cNvSpPr txBox="1"/>
          <p:nvPr/>
        </p:nvSpPr>
        <p:spPr>
          <a:xfrm>
            <a:off x="3995812" y="5132296"/>
            <a:ext cx="28084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 err="1"/>
              <a:t>n</a:t>
            </a:r>
            <a:r>
              <a:rPr lang="sk-SK" dirty="0" err="1" smtClean="0"/>
              <a:t>onsensová</a:t>
            </a:r>
            <a:r>
              <a:rPr lang="sk-SK" dirty="0" smtClean="0"/>
              <a:t>/parodická</a:t>
            </a: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1028445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:pull/>
      </p:transition>
    </mc:Choice>
    <mc:Fallback xmlns="">
      <p:transition spd="slow">
        <p:pull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5" grpId="0"/>
      <p:bldP spid="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5346920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sk-SK" dirty="0" smtClean="0"/>
              <a:t>   Teda </a:t>
            </a:r>
            <a:r>
              <a:rPr lang="sk-SK" dirty="0"/>
              <a:t>žil raz istý bohatý obchodník, takzvaný vajcový kráľ a obchodoval po celom svete pomocou vtáctva kuracieho pôvodu. </a:t>
            </a:r>
            <a:r>
              <a:rPr lang="sk-SK" dirty="0" smtClean="0"/>
              <a:t>  Okrem </a:t>
            </a:r>
            <a:r>
              <a:rPr lang="sk-SK" dirty="0"/>
              <a:t>nekonečna sliepočiek mal ten bohatý obchodník aj tri dcéry. </a:t>
            </a:r>
            <a:r>
              <a:rPr lang="sk-SK" dirty="0" smtClean="0"/>
              <a:t> Raz </a:t>
            </a:r>
            <a:r>
              <a:rPr lang="sk-SK" dirty="0"/>
              <a:t>poobede buchol o stôl striebornou lyžicou a vraví:</a:t>
            </a:r>
          </a:p>
          <a:p>
            <a:pPr marL="0" indent="0">
              <a:buNone/>
            </a:pPr>
            <a:r>
              <a:rPr lang="sk-SK" dirty="0" smtClean="0"/>
              <a:t>   „</a:t>
            </a:r>
            <a:r>
              <a:rPr lang="sk-SK" dirty="0"/>
              <a:t>Príbuzné moje dcéry! Odchádzam na služobnú cestu okolo sveta. </a:t>
            </a:r>
            <a:r>
              <a:rPr lang="sk-SK" dirty="0" smtClean="0"/>
              <a:t> Samozrejme</a:t>
            </a:r>
            <a:r>
              <a:rPr lang="sk-SK" dirty="0"/>
              <a:t>, že vám prinesiem nejaké vzácne dary. Povedzte, čo by ste si želali.“</a:t>
            </a:r>
          </a:p>
          <a:p>
            <a:pPr marL="0" indent="0">
              <a:buNone/>
            </a:pPr>
            <a:r>
              <a:rPr lang="sk-SK" dirty="0" smtClean="0"/>
              <a:t>   Najstaršia </a:t>
            </a:r>
            <a:r>
              <a:rPr lang="sk-SK" dirty="0"/>
              <a:t>dcéra, </a:t>
            </a:r>
            <a:r>
              <a:rPr lang="sk-SK" dirty="0" err="1"/>
              <a:t>Orpingtónia</a:t>
            </a:r>
            <a:r>
              <a:rPr lang="sk-SK" dirty="0"/>
              <a:t>, prvá predstúpila pred otecka a vraví:</a:t>
            </a:r>
          </a:p>
          <a:p>
            <a:pPr marL="0" indent="0">
              <a:buNone/>
            </a:pPr>
            <a:r>
              <a:rPr lang="sk-SK" dirty="0" smtClean="0"/>
              <a:t>   „</a:t>
            </a:r>
            <a:r>
              <a:rPr lang="sk-SK" dirty="0"/>
              <a:t>Prines mi, otec, takú hrudu zlata ako husacie vajce!“</a:t>
            </a:r>
          </a:p>
          <a:p>
            <a:pPr marL="0" indent="0">
              <a:buNone/>
            </a:pPr>
            <a:r>
              <a:rPr lang="sk-SK" dirty="0" smtClean="0"/>
              <a:t>   „</a:t>
            </a:r>
            <a:r>
              <a:rPr lang="sk-SK" dirty="0"/>
              <a:t>No!“ zamosúril sa obchodník. „Je to síce ako od konkurencie, ale pokúsim sa.“</a:t>
            </a:r>
          </a:p>
          <a:p>
            <a:pPr marL="0" indent="0">
              <a:buNone/>
            </a:pPr>
            <a:r>
              <a:rPr lang="sk-SK" dirty="0" smtClean="0"/>
              <a:t>   Potom </a:t>
            </a:r>
            <a:r>
              <a:rPr lang="sk-SK" dirty="0"/>
              <a:t>predstúpila dcéra druhá, </a:t>
            </a:r>
            <a:r>
              <a:rPr lang="sk-SK" dirty="0" err="1"/>
              <a:t>Lenghornica</a:t>
            </a:r>
            <a:r>
              <a:rPr lang="sk-SK" dirty="0"/>
              <a:t>, a šepla:</a:t>
            </a:r>
          </a:p>
          <a:p>
            <a:pPr marL="0" indent="0">
              <a:buNone/>
            </a:pPr>
            <a:r>
              <a:rPr lang="sk-SK" dirty="0" smtClean="0"/>
              <a:t>   „</a:t>
            </a:r>
            <a:r>
              <a:rPr lang="sk-SK" dirty="0"/>
              <a:t>Mne prines, otec môj dobrotivý, taký briliant ako vajce kačacie.“</a:t>
            </a:r>
          </a:p>
          <a:p>
            <a:pPr marL="0" indent="0">
              <a:buNone/>
            </a:pPr>
            <a:r>
              <a:rPr lang="sk-SK" dirty="0" smtClean="0"/>
              <a:t>   „</a:t>
            </a:r>
            <a:r>
              <a:rPr lang="sk-SK" dirty="0"/>
              <a:t>Ej, kohútik jarabý!“ vykríkol prekvapený otec</a:t>
            </a:r>
            <a:r>
              <a:rPr lang="sk-SK" dirty="0" smtClean="0"/>
              <a:t>.</a:t>
            </a:r>
          </a:p>
          <a:p>
            <a:pPr marL="0" indent="0">
              <a:buNone/>
            </a:pPr>
            <a:endParaRPr lang="sk-SK" dirty="0"/>
          </a:p>
          <a:p>
            <a:pPr marL="0" indent="0">
              <a:buNone/>
            </a:pPr>
            <a:r>
              <a:rPr lang="sk-SK" b="1" dirty="0">
                <a:solidFill>
                  <a:srgbClr val="7030A0"/>
                </a:solidFill>
              </a:rPr>
              <a:t>LITERÁRNY ŽÁNER:</a:t>
            </a:r>
          </a:p>
          <a:p>
            <a:pPr marL="0" indent="0">
              <a:buNone/>
            </a:pPr>
            <a:r>
              <a:rPr lang="sk-SK" b="1" dirty="0">
                <a:solidFill>
                  <a:srgbClr val="7030A0"/>
                </a:solidFill>
              </a:rPr>
              <a:t>ŽÁNROVÁ FORMA:</a:t>
            </a:r>
          </a:p>
          <a:p>
            <a:pPr marL="0" indent="0">
              <a:buNone/>
            </a:pPr>
            <a:r>
              <a:rPr lang="sk-SK" b="1" dirty="0" smtClean="0">
                <a:solidFill>
                  <a:srgbClr val="7030A0"/>
                </a:solidFill>
              </a:rPr>
              <a:t>LITERÁRNY </a:t>
            </a:r>
            <a:r>
              <a:rPr lang="sk-SK" b="1" dirty="0">
                <a:solidFill>
                  <a:srgbClr val="7030A0"/>
                </a:solidFill>
              </a:rPr>
              <a:t>DRUH:  	 	</a:t>
            </a:r>
          </a:p>
          <a:p>
            <a:pPr marL="0" indent="0">
              <a:buNone/>
            </a:pPr>
            <a:r>
              <a:rPr lang="sk-SK" b="1" dirty="0">
                <a:solidFill>
                  <a:srgbClr val="7030A0"/>
                </a:solidFill>
              </a:rPr>
              <a:t>LITERÁRNY ROD:	</a:t>
            </a:r>
          </a:p>
          <a:p>
            <a:pPr marL="0" indent="0">
              <a:buNone/>
            </a:pPr>
            <a:endParaRPr lang="sk-SK" dirty="0"/>
          </a:p>
        </p:txBody>
      </p:sp>
      <p:sp>
        <p:nvSpPr>
          <p:cNvPr id="4" name="BlokTextu 3"/>
          <p:cNvSpPr txBox="1"/>
          <p:nvPr/>
        </p:nvSpPr>
        <p:spPr>
          <a:xfrm>
            <a:off x="3275856" y="4923136"/>
            <a:ext cx="17281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 smtClean="0"/>
              <a:t>epika</a:t>
            </a:r>
            <a:endParaRPr lang="sk-SK" dirty="0"/>
          </a:p>
        </p:txBody>
      </p:sp>
      <p:sp>
        <p:nvSpPr>
          <p:cNvPr id="5" name="BlokTextu 4"/>
          <p:cNvSpPr txBox="1"/>
          <p:nvPr/>
        </p:nvSpPr>
        <p:spPr>
          <a:xfrm>
            <a:off x="3298160" y="5229200"/>
            <a:ext cx="17281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 smtClean="0"/>
              <a:t>próza</a:t>
            </a:r>
            <a:endParaRPr lang="sk-SK" dirty="0"/>
          </a:p>
        </p:txBody>
      </p:sp>
      <p:sp>
        <p:nvSpPr>
          <p:cNvPr id="6" name="BlokTextu 5"/>
          <p:cNvSpPr txBox="1"/>
          <p:nvPr/>
        </p:nvSpPr>
        <p:spPr>
          <a:xfrm>
            <a:off x="3298160" y="4293096"/>
            <a:ext cx="33123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/>
              <a:t>r</a:t>
            </a:r>
            <a:r>
              <a:rPr lang="sk-SK" dirty="0" smtClean="0"/>
              <a:t>ozprávka (autorská)</a:t>
            </a:r>
            <a:endParaRPr lang="sk-SK" dirty="0"/>
          </a:p>
        </p:txBody>
      </p:sp>
      <p:sp>
        <p:nvSpPr>
          <p:cNvPr id="7" name="BlokTextu 6"/>
          <p:cNvSpPr txBox="1"/>
          <p:nvPr/>
        </p:nvSpPr>
        <p:spPr>
          <a:xfrm>
            <a:off x="3275856" y="4603821"/>
            <a:ext cx="17281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 smtClean="0"/>
              <a:t>parodická</a:t>
            </a: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20337814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:pull/>
      </p:transition>
    </mc:Choice>
    <mc:Fallback xmlns="">
      <p:transition spd="slow">
        <p:pull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467544" y="404664"/>
            <a:ext cx="8183880" cy="5760640"/>
          </a:xfrm>
        </p:spPr>
        <p:txBody>
          <a:bodyPr>
            <a:noAutofit/>
          </a:bodyPr>
          <a:lstStyle/>
          <a:p>
            <a:pPr marL="0" lvl="0" indent="0">
              <a:buNone/>
            </a:pPr>
            <a:r>
              <a:rPr lang="sk-SK" sz="1800" dirty="0" smtClean="0"/>
              <a:t>Boľavá je </a:t>
            </a:r>
            <a:r>
              <a:rPr lang="sk-SK" sz="1800" dirty="0" err="1" smtClean="0"/>
              <a:t>SAMota</a:t>
            </a:r>
            <a:r>
              <a:rPr lang="sk-SK" sz="1800" dirty="0" smtClean="0"/>
              <a:t>.</a:t>
            </a:r>
          </a:p>
          <a:p>
            <a:pPr marL="0" lvl="0" indent="0">
              <a:buNone/>
            </a:pPr>
            <a:r>
              <a:rPr lang="sk-SK" sz="1800" dirty="0" smtClean="0"/>
              <a:t>Kto sa do nej zamotá,</a:t>
            </a:r>
            <a:endParaRPr lang="sk-SK" sz="800" dirty="0" smtClean="0"/>
          </a:p>
          <a:p>
            <a:pPr marL="0" lvl="0" indent="0">
              <a:buNone/>
            </a:pPr>
            <a:endParaRPr lang="sk-SK" sz="800" dirty="0"/>
          </a:p>
          <a:p>
            <a:pPr marL="0" lvl="0" indent="0">
              <a:buNone/>
            </a:pPr>
            <a:r>
              <a:rPr lang="sk-SK" sz="1800" dirty="0"/>
              <a:t>n</a:t>
            </a:r>
            <a:r>
              <a:rPr lang="sk-SK" sz="1800" dirty="0" smtClean="0"/>
              <a:t>ie je šťastný, </a:t>
            </a:r>
            <a:r>
              <a:rPr lang="sk-SK" sz="1800" dirty="0"/>
              <a:t>l</a:t>
            </a:r>
            <a:r>
              <a:rPr lang="sk-SK" sz="1800" dirty="0" smtClean="0"/>
              <a:t>ebo spí SÁM,</a:t>
            </a:r>
          </a:p>
          <a:p>
            <a:pPr marL="0" lvl="0" indent="0">
              <a:buNone/>
            </a:pPr>
            <a:r>
              <a:rPr lang="sk-SK" sz="1800" dirty="0"/>
              <a:t>r</a:t>
            </a:r>
            <a:r>
              <a:rPr lang="sk-SK" sz="1800" dirty="0" smtClean="0"/>
              <a:t>áno SÁM si sadá k </a:t>
            </a:r>
            <a:r>
              <a:rPr lang="sk-SK" sz="1800" dirty="0" err="1" smtClean="0"/>
              <a:t>miSÁM</a:t>
            </a:r>
            <a:endParaRPr lang="sk-SK" sz="1800" dirty="0" smtClean="0"/>
          </a:p>
          <a:p>
            <a:pPr marL="0" lvl="0" indent="0">
              <a:buNone/>
            </a:pPr>
            <a:endParaRPr lang="sk-SK" sz="800" dirty="0"/>
          </a:p>
          <a:p>
            <a:pPr marL="0" lvl="0" indent="0">
              <a:buNone/>
            </a:pPr>
            <a:r>
              <a:rPr lang="sk-SK" sz="1800" dirty="0"/>
              <a:t>a</a:t>
            </a:r>
            <a:r>
              <a:rPr lang="sk-SK" sz="1800" dirty="0" smtClean="0"/>
              <a:t> SÁM hľadí k </a:t>
            </a:r>
            <a:r>
              <a:rPr lang="sk-SK" sz="1800" dirty="0" err="1" smtClean="0"/>
              <a:t>nebeSÁM</a:t>
            </a:r>
            <a:endParaRPr lang="sk-SK" sz="1800" dirty="0" smtClean="0"/>
          </a:p>
          <a:p>
            <a:pPr marL="0" lvl="0" indent="0">
              <a:buNone/>
            </a:pPr>
            <a:r>
              <a:rPr lang="sk-SK" sz="1800" dirty="0"/>
              <a:t>k</a:t>
            </a:r>
            <a:r>
              <a:rPr lang="sk-SK" sz="1800" dirty="0" smtClean="0"/>
              <a:t>aždý večer, keď sa tam</a:t>
            </a:r>
          </a:p>
          <a:p>
            <a:pPr marL="0" lvl="0" indent="0">
              <a:buNone/>
            </a:pPr>
            <a:endParaRPr lang="sk-SK" sz="800" dirty="0"/>
          </a:p>
          <a:p>
            <a:pPr marL="0" lvl="0" indent="0">
              <a:buNone/>
            </a:pPr>
            <a:r>
              <a:rPr lang="sk-SK" sz="1800" dirty="0"/>
              <a:t>n</a:t>
            </a:r>
            <a:r>
              <a:rPr lang="sk-SK" sz="1800" dirty="0" smtClean="0"/>
              <a:t>avracajú hviezdy z paše</a:t>
            </a:r>
          </a:p>
          <a:p>
            <a:pPr marL="0" lvl="0" indent="0">
              <a:buNone/>
            </a:pPr>
            <a:r>
              <a:rPr lang="sk-SK" sz="1800" dirty="0"/>
              <a:t>a</a:t>
            </a:r>
            <a:r>
              <a:rPr lang="sk-SK" sz="1800" dirty="0" smtClean="0"/>
              <a:t> len z takej </a:t>
            </a:r>
            <a:r>
              <a:rPr lang="sk-SK" sz="1800" dirty="0" err="1" smtClean="0"/>
              <a:t>SAMopaše</a:t>
            </a:r>
            <a:endParaRPr lang="sk-SK" sz="1800" dirty="0" smtClean="0"/>
          </a:p>
          <a:p>
            <a:pPr marL="0" lvl="0" indent="0">
              <a:buNone/>
            </a:pPr>
            <a:endParaRPr lang="sk-SK" sz="800" dirty="0"/>
          </a:p>
          <a:p>
            <a:pPr marL="0" lvl="0" indent="0">
              <a:buNone/>
            </a:pPr>
            <a:r>
              <a:rPr lang="sk-SK" sz="1800" dirty="0"/>
              <a:t>v</a:t>
            </a:r>
            <a:r>
              <a:rPr lang="sk-SK" sz="1800" dirty="0" smtClean="0"/>
              <a:t>yzváňajú </a:t>
            </a:r>
            <a:r>
              <a:rPr lang="sk-SK" sz="1800" dirty="0" err="1" smtClean="0"/>
              <a:t>bim-bam-bom</a:t>
            </a:r>
            <a:r>
              <a:rPr lang="sk-SK" sz="1800" dirty="0" smtClean="0"/>
              <a:t>,</a:t>
            </a:r>
          </a:p>
          <a:p>
            <a:pPr marL="0" lvl="0" indent="0">
              <a:buNone/>
            </a:pPr>
            <a:r>
              <a:rPr lang="sk-SK" sz="1800" dirty="0"/>
              <a:t>z</a:t>
            </a:r>
            <a:r>
              <a:rPr lang="sk-SK" sz="1800" dirty="0" smtClean="0"/>
              <a:t>akiaľ on má prázdny dom.</a:t>
            </a:r>
            <a:endParaRPr lang="sk-SK" sz="1800" dirty="0"/>
          </a:p>
          <a:p>
            <a:pPr marL="0" indent="0">
              <a:buNone/>
            </a:pPr>
            <a:r>
              <a:rPr lang="sk-SK" sz="1800" dirty="0"/>
              <a:t> </a:t>
            </a:r>
            <a:endParaRPr lang="sk-SK" sz="1800" dirty="0" smtClean="0"/>
          </a:p>
          <a:p>
            <a:pPr marL="0" indent="0">
              <a:buNone/>
            </a:pPr>
            <a:r>
              <a:rPr lang="sk-SK" sz="1600" b="1" dirty="0">
                <a:solidFill>
                  <a:srgbClr val="7030A0"/>
                </a:solidFill>
              </a:rPr>
              <a:t>LITERÁRNY ŽÁNER:</a:t>
            </a:r>
          </a:p>
          <a:p>
            <a:pPr marL="0" indent="0">
              <a:buNone/>
            </a:pPr>
            <a:r>
              <a:rPr lang="sk-SK" sz="1600" b="1" dirty="0" smtClean="0">
                <a:solidFill>
                  <a:srgbClr val="7030A0"/>
                </a:solidFill>
              </a:rPr>
              <a:t>LITERÁRNY </a:t>
            </a:r>
            <a:r>
              <a:rPr lang="sk-SK" sz="1600" b="1" dirty="0">
                <a:solidFill>
                  <a:srgbClr val="7030A0"/>
                </a:solidFill>
              </a:rPr>
              <a:t>DRUH:	 	</a:t>
            </a:r>
            <a:endParaRPr lang="sk-SK" sz="1600" b="1" dirty="0" smtClean="0">
              <a:solidFill>
                <a:srgbClr val="7030A0"/>
              </a:solidFill>
            </a:endParaRPr>
          </a:p>
          <a:p>
            <a:pPr marL="0" indent="0">
              <a:buNone/>
            </a:pPr>
            <a:r>
              <a:rPr lang="sk-SK" sz="1600" b="1" dirty="0" smtClean="0">
                <a:solidFill>
                  <a:srgbClr val="7030A0"/>
                </a:solidFill>
              </a:rPr>
              <a:t>LITERÁRNY </a:t>
            </a:r>
            <a:r>
              <a:rPr lang="sk-SK" sz="1600" b="1" dirty="0">
                <a:solidFill>
                  <a:srgbClr val="7030A0"/>
                </a:solidFill>
              </a:rPr>
              <a:t>ROD</a:t>
            </a:r>
            <a:r>
              <a:rPr lang="sk-SK" sz="1600" b="1" dirty="0" smtClean="0">
                <a:solidFill>
                  <a:srgbClr val="7030A0"/>
                </a:solidFill>
              </a:rPr>
              <a:t>:</a:t>
            </a:r>
          </a:p>
          <a:p>
            <a:pPr marL="0" indent="0">
              <a:buNone/>
            </a:pPr>
            <a:r>
              <a:rPr lang="sk-SK" sz="1600" b="1" dirty="0" smtClean="0">
                <a:solidFill>
                  <a:srgbClr val="7030A0"/>
                </a:solidFill>
              </a:rPr>
              <a:t>VYPÍŠTE METAFORU:</a:t>
            </a:r>
          </a:p>
          <a:p>
            <a:pPr marL="0" indent="0">
              <a:buNone/>
            </a:pPr>
            <a:r>
              <a:rPr lang="sk-SK" sz="1600" b="1" dirty="0" smtClean="0">
                <a:solidFill>
                  <a:srgbClr val="7030A0"/>
                </a:solidFill>
              </a:rPr>
              <a:t>POMENUJTE TYP RÝMU V UKÁŽKE:</a:t>
            </a:r>
            <a:endParaRPr lang="sk-SK" sz="1600" dirty="0"/>
          </a:p>
        </p:txBody>
      </p:sp>
      <p:sp>
        <p:nvSpPr>
          <p:cNvPr id="4" name="BlokTextu 3"/>
          <p:cNvSpPr txBox="1"/>
          <p:nvPr/>
        </p:nvSpPr>
        <p:spPr>
          <a:xfrm>
            <a:off x="3245518" y="4822903"/>
            <a:ext cx="172819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1400" dirty="0" smtClean="0"/>
              <a:t>lyrika</a:t>
            </a:r>
            <a:endParaRPr lang="sk-SK" sz="1400" dirty="0"/>
          </a:p>
        </p:txBody>
      </p:sp>
      <p:sp>
        <p:nvSpPr>
          <p:cNvPr id="5" name="BlokTextu 4"/>
          <p:cNvSpPr txBox="1"/>
          <p:nvPr/>
        </p:nvSpPr>
        <p:spPr>
          <a:xfrm>
            <a:off x="3203848" y="5089285"/>
            <a:ext cx="172819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1400" dirty="0"/>
              <a:t>p</a:t>
            </a:r>
            <a:r>
              <a:rPr lang="sk-SK" sz="1400" dirty="0" smtClean="0"/>
              <a:t>oézia</a:t>
            </a:r>
            <a:endParaRPr lang="sk-SK" sz="1400" dirty="0"/>
          </a:p>
        </p:txBody>
      </p:sp>
      <p:sp>
        <p:nvSpPr>
          <p:cNvPr id="6" name="BlokTextu 5"/>
          <p:cNvSpPr txBox="1"/>
          <p:nvPr/>
        </p:nvSpPr>
        <p:spPr>
          <a:xfrm>
            <a:off x="3203848" y="4515126"/>
            <a:ext cx="172819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1400" dirty="0" smtClean="0"/>
              <a:t>báseň</a:t>
            </a:r>
            <a:endParaRPr lang="sk-SK" sz="1400" dirty="0"/>
          </a:p>
        </p:txBody>
      </p:sp>
      <p:sp>
        <p:nvSpPr>
          <p:cNvPr id="7" name="BlokTextu 6"/>
          <p:cNvSpPr txBox="1"/>
          <p:nvPr/>
        </p:nvSpPr>
        <p:spPr>
          <a:xfrm>
            <a:off x="3203848" y="5397062"/>
            <a:ext cx="475252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1400" dirty="0"/>
              <a:t>b</a:t>
            </a:r>
            <a:r>
              <a:rPr lang="sk-SK" sz="1400" dirty="0" smtClean="0"/>
              <a:t>oľavá samota; hviezdy sa navracajú z paše</a:t>
            </a:r>
            <a:endParaRPr lang="sk-SK" sz="1400" dirty="0"/>
          </a:p>
        </p:txBody>
      </p:sp>
      <p:sp>
        <p:nvSpPr>
          <p:cNvPr id="8" name="BlokTextu 7"/>
          <p:cNvSpPr txBox="1"/>
          <p:nvPr/>
        </p:nvSpPr>
        <p:spPr>
          <a:xfrm>
            <a:off x="4630936" y="5704838"/>
            <a:ext cx="172819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1400" dirty="0"/>
              <a:t>z</a:t>
            </a:r>
            <a:r>
              <a:rPr lang="sk-SK" sz="1400" dirty="0" smtClean="0"/>
              <a:t>družený (</a:t>
            </a:r>
            <a:r>
              <a:rPr lang="sk-SK" sz="1400" dirty="0" err="1" smtClean="0"/>
              <a:t>aabb</a:t>
            </a:r>
            <a:r>
              <a:rPr lang="sk-SK" sz="1400" dirty="0" smtClean="0"/>
              <a:t>)</a:t>
            </a:r>
            <a:endParaRPr lang="sk-SK" sz="1400" dirty="0"/>
          </a:p>
        </p:txBody>
      </p:sp>
    </p:spTree>
    <p:extLst>
      <p:ext uri="{BB962C8B-B14F-4D97-AF65-F5344CB8AC3E}">
        <p14:creationId xmlns:p14="http://schemas.microsoft.com/office/powerpoint/2010/main" val="38446506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:pull/>
      </p:transition>
    </mc:Choice>
    <mc:Fallback xmlns="">
      <p:transition spd="slow">
        <p:pull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5274912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sk-SK" dirty="0"/>
              <a:t>Jediný spoľahlivý spôsob, ktorý môžeme použiť, je zašiť vášmu dieťaťu ústa, povedal doktor </a:t>
            </a:r>
            <a:r>
              <a:rPr lang="sk-SK" dirty="0" err="1"/>
              <a:t>Kostižer</a:t>
            </a:r>
            <a:r>
              <a:rPr lang="sk-SK" dirty="0"/>
              <a:t> ticho, aby to chlapček nepočul. Rodičia zbledli, no napokon prikývli. Chceli mať od susedov konečne pokoj a zo syna slušne vychovaného človeka. Čo ak mu to mľaskanie zostane na celý život a potom, keď budú starí, im bude vyčítať, že nič proti tomu neurobili</a:t>
            </a:r>
            <a:r>
              <a:rPr lang="sk-SK" dirty="0" smtClean="0"/>
              <a:t>?</a:t>
            </a:r>
          </a:p>
          <a:p>
            <a:pPr marL="0" indent="0">
              <a:buNone/>
            </a:pPr>
            <a:endParaRPr lang="sk-SK" dirty="0"/>
          </a:p>
          <a:p>
            <a:pPr marL="0" indent="0">
              <a:buNone/>
            </a:pPr>
            <a:r>
              <a:rPr lang="sk-SK" b="1" dirty="0">
                <a:solidFill>
                  <a:srgbClr val="7030A0"/>
                </a:solidFill>
              </a:rPr>
              <a:t>LITERÁRNY DRUH:  	 	</a:t>
            </a:r>
          </a:p>
          <a:p>
            <a:pPr marL="0" indent="0">
              <a:buNone/>
            </a:pPr>
            <a:r>
              <a:rPr lang="sk-SK" b="1" dirty="0">
                <a:solidFill>
                  <a:srgbClr val="7030A0"/>
                </a:solidFill>
              </a:rPr>
              <a:t>LITERÁRNY ROD:	</a:t>
            </a:r>
          </a:p>
          <a:p>
            <a:pPr marL="0" indent="0">
              <a:buNone/>
            </a:pPr>
            <a:r>
              <a:rPr lang="sk-SK" b="1" dirty="0">
                <a:solidFill>
                  <a:srgbClr val="7030A0"/>
                </a:solidFill>
              </a:rPr>
              <a:t>LITERÁRNY ŽÁNER:</a:t>
            </a:r>
          </a:p>
          <a:p>
            <a:pPr marL="0" indent="0">
              <a:buNone/>
            </a:pPr>
            <a:r>
              <a:rPr lang="sk-SK" b="1" dirty="0">
                <a:solidFill>
                  <a:srgbClr val="7030A0"/>
                </a:solidFill>
              </a:rPr>
              <a:t>ŽÁNROVÁ FORMA:</a:t>
            </a:r>
          </a:p>
          <a:p>
            <a:pPr marL="0" indent="0">
              <a:buNone/>
            </a:pPr>
            <a:endParaRPr lang="sk-SK" dirty="0"/>
          </a:p>
        </p:txBody>
      </p:sp>
      <p:sp>
        <p:nvSpPr>
          <p:cNvPr id="4" name="BlokTextu 3"/>
          <p:cNvSpPr txBox="1"/>
          <p:nvPr/>
        </p:nvSpPr>
        <p:spPr>
          <a:xfrm>
            <a:off x="4453012" y="3933056"/>
            <a:ext cx="17281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 smtClean="0"/>
              <a:t>epika</a:t>
            </a:r>
            <a:endParaRPr lang="sk-SK" dirty="0"/>
          </a:p>
        </p:txBody>
      </p:sp>
      <p:sp>
        <p:nvSpPr>
          <p:cNvPr id="5" name="BlokTextu 4"/>
          <p:cNvSpPr txBox="1"/>
          <p:nvPr/>
        </p:nvSpPr>
        <p:spPr>
          <a:xfrm>
            <a:off x="4453012" y="4302388"/>
            <a:ext cx="17281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 smtClean="0"/>
              <a:t>próza</a:t>
            </a:r>
            <a:endParaRPr lang="sk-SK" dirty="0"/>
          </a:p>
        </p:txBody>
      </p:sp>
      <p:sp>
        <p:nvSpPr>
          <p:cNvPr id="6" name="BlokTextu 5"/>
          <p:cNvSpPr txBox="1"/>
          <p:nvPr/>
        </p:nvSpPr>
        <p:spPr>
          <a:xfrm>
            <a:off x="4453012" y="4671720"/>
            <a:ext cx="3215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/>
              <a:t>r</a:t>
            </a:r>
            <a:r>
              <a:rPr lang="sk-SK" dirty="0" smtClean="0"/>
              <a:t>ozprávka (autorská)</a:t>
            </a:r>
            <a:endParaRPr lang="sk-SK" dirty="0"/>
          </a:p>
        </p:txBody>
      </p:sp>
      <p:sp>
        <p:nvSpPr>
          <p:cNvPr id="7" name="BlokTextu 6"/>
          <p:cNvSpPr txBox="1"/>
          <p:nvPr/>
        </p:nvSpPr>
        <p:spPr>
          <a:xfrm>
            <a:off x="4453012" y="5085184"/>
            <a:ext cx="42954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 err="1"/>
              <a:t>s</a:t>
            </a:r>
            <a:r>
              <a:rPr lang="sk-SK" dirty="0" err="1" smtClean="0"/>
              <a:t>ubverzívna</a:t>
            </a:r>
            <a:r>
              <a:rPr lang="sk-SK" dirty="0" smtClean="0"/>
              <a:t>/</a:t>
            </a:r>
            <a:r>
              <a:rPr lang="sk-SK" dirty="0" err="1" smtClean="0"/>
              <a:t>nonsensová</a:t>
            </a:r>
            <a:r>
              <a:rPr lang="sk-SK" dirty="0" smtClean="0"/>
              <a:t>/parodická</a:t>
            </a: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41639122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:pull/>
      </p:transition>
    </mc:Choice>
    <mc:Fallback xmlns="">
      <p:transition spd="slow">
        <p:pull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5346920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sk-SK" dirty="0" smtClean="0"/>
              <a:t>   Keď </a:t>
            </a:r>
            <a:r>
              <a:rPr lang="sk-SK" dirty="0"/>
              <a:t>chodil kráľ Matej pomedzi ľudí, stretol na hradskej cestára, ako čistil priekopu, a spýtal sa ho: </a:t>
            </a:r>
          </a:p>
          <a:p>
            <a:pPr marL="0" indent="0">
              <a:buNone/>
            </a:pPr>
            <a:r>
              <a:rPr lang="sk-SK" dirty="0" smtClean="0"/>
              <a:t>   „</a:t>
            </a:r>
            <a:r>
              <a:rPr lang="sk-SK" dirty="0"/>
              <a:t>Synku, povedz mi, aký máš plat?“ Ten mu odpovedal, že tri groše na deň. </a:t>
            </a:r>
            <a:endParaRPr lang="sk-SK" b="1" dirty="0"/>
          </a:p>
          <a:p>
            <a:pPr marL="0" indent="0">
              <a:buNone/>
            </a:pPr>
            <a:r>
              <a:rPr lang="sk-SK" dirty="0" smtClean="0"/>
              <a:t>   „</a:t>
            </a:r>
            <a:r>
              <a:rPr lang="sk-SK" dirty="0"/>
              <a:t>Ako môžeš na tom vyžiť?“ pýtal sa kráľ ďalej.</a:t>
            </a:r>
          </a:p>
          <a:p>
            <a:pPr marL="0" indent="0">
              <a:buNone/>
            </a:pPr>
            <a:r>
              <a:rPr lang="sk-SK" dirty="0" smtClean="0"/>
              <a:t>   „</a:t>
            </a:r>
            <a:r>
              <a:rPr lang="sk-SK" dirty="0"/>
              <a:t>Vyžiť ako vyžiť, ale ja z toho jeden groš vraciam, jeden požičiavam a na tom treťom groši sám so ženou žijem.“</a:t>
            </a:r>
          </a:p>
          <a:p>
            <a:pPr marL="0" indent="0">
              <a:buNone/>
            </a:pPr>
            <a:r>
              <a:rPr lang="sk-SK" dirty="0" smtClean="0"/>
              <a:t>   Rozmýšľal </a:t>
            </a:r>
            <a:r>
              <a:rPr lang="sk-SK" dirty="0"/>
              <a:t>kráľ nad tým, čo počul, skúmal, ako to mohlo byť s tými troma grošmi, až sa obrátil na cestára, aby mu vysvetlil tú záhadu</a:t>
            </a:r>
            <a:r>
              <a:rPr lang="sk-SK" dirty="0" smtClean="0"/>
              <a:t>.</a:t>
            </a:r>
          </a:p>
          <a:p>
            <a:pPr marL="0" indent="0">
              <a:buNone/>
            </a:pPr>
            <a:endParaRPr lang="sk-SK" dirty="0"/>
          </a:p>
          <a:p>
            <a:pPr marL="0" indent="0">
              <a:buNone/>
            </a:pPr>
            <a:r>
              <a:rPr lang="sk-SK" b="1" dirty="0">
                <a:solidFill>
                  <a:srgbClr val="7030A0"/>
                </a:solidFill>
              </a:rPr>
              <a:t>LITERÁRNY ŽÁNER:</a:t>
            </a:r>
          </a:p>
          <a:p>
            <a:pPr marL="0" indent="0">
              <a:buNone/>
            </a:pPr>
            <a:r>
              <a:rPr lang="sk-SK" b="1" dirty="0">
                <a:solidFill>
                  <a:srgbClr val="7030A0"/>
                </a:solidFill>
              </a:rPr>
              <a:t>ŽÁNROVÁ FORMA:</a:t>
            </a:r>
          </a:p>
          <a:p>
            <a:pPr marL="0" indent="0">
              <a:buNone/>
            </a:pPr>
            <a:r>
              <a:rPr lang="sk-SK" b="1" dirty="0" smtClean="0">
                <a:solidFill>
                  <a:srgbClr val="7030A0"/>
                </a:solidFill>
              </a:rPr>
              <a:t>LITERÁRNY </a:t>
            </a:r>
            <a:r>
              <a:rPr lang="sk-SK" b="1" dirty="0">
                <a:solidFill>
                  <a:srgbClr val="7030A0"/>
                </a:solidFill>
              </a:rPr>
              <a:t>DRUH</a:t>
            </a:r>
            <a:r>
              <a:rPr lang="sk-SK" b="1" dirty="0" smtClean="0">
                <a:solidFill>
                  <a:srgbClr val="7030A0"/>
                </a:solidFill>
              </a:rPr>
              <a:t>:  </a:t>
            </a:r>
            <a:r>
              <a:rPr lang="sk-SK" b="1" dirty="0">
                <a:solidFill>
                  <a:srgbClr val="7030A0"/>
                </a:solidFill>
              </a:rPr>
              <a:t>	 	</a:t>
            </a:r>
          </a:p>
          <a:p>
            <a:pPr marL="0" indent="0">
              <a:buNone/>
            </a:pPr>
            <a:r>
              <a:rPr lang="sk-SK" b="1" dirty="0">
                <a:solidFill>
                  <a:srgbClr val="7030A0"/>
                </a:solidFill>
              </a:rPr>
              <a:t>LITERÁRNY ROD:	</a:t>
            </a:r>
          </a:p>
          <a:p>
            <a:pPr marL="0" indent="0">
              <a:buNone/>
            </a:pPr>
            <a:r>
              <a:rPr lang="sk-SK" dirty="0" smtClean="0"/>
              <a:t> </a:t>
            </a:r>
            <a:endParaRPr lang="sk-SK" dirty="0"/>
          </a:p>
        </p:txBody>
      </p:sp>
      <p:sp>
        <p:nvSpPr>
          <p:cNvPr id="4" name="BlokTextu 3"/>
          <p:cNvSpPr txBox="1"/>
          <p:nvPr/>
        </p:nvSpPr>
        <p:spPr>
          <a:xfrm>
            <a:off x="3987178" y="4582276"/>
            <a:ext cx="17281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 smtClean="0"/>
              <a:t>epika</a:t>
            </a:r>
            <a:endParaRPr lang="sk-SK" dirty="0"/>
          </a:p>
        </p:txBody>
      </p:sp>
      <p:sp>
        <p:nvSpPr>
          <p:cNvPr id="5" name="BlokTextu 4"/>
          <p:cNvSpPr txBox="1"/>
          <p:nvPr/>
        </p:nvSpPr>
        <p:spPr>
          <a:xfrm>
            <a:off x="3987178" y="4941168"/>
            <a:ext cx="17281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 smtClean="0"/>
              <a:t>próza</a:t>
            </a:r>
            <a:endParaRPr lang="sk-SK" dirty="0"/>
          </a:p>
        </p:txBody>
      </p:sp>
      <p:sp>
        <p:nvSpPr>
          <p:cNvPr id="6" name="BlokTextu 5"/>
          <p:cNvSpPr txBox="1"/>
          <p:nvPr/>
        </p:nvSpPr>
        <p:spPr>
          <a:xfrm>
            <a:off x="3987178" y="3952418"/>
            <a:ext cx="13769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 smtClean="0"/>
              <a:t>povesť</a:t>
            </a:r>
            <a:endParaRPr lang="sk-SK" dirty="0"/>
          </a:p>
        </p:txBody>
      </p:sp>
      <p:sp>
        <p:nvSpPr>
          <p:cNvPr id="7" name="BlokTextu 6"/>
          <p:cNvSpPr txBox="1"/>
          <p:nvPr/>
        </p:nvSpPr>
        <p:spPr>
          <a:xfrm>
            <a:off x="3987178" y="4309973"/>
            <a:ext cx="39691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/>
              <a:t>h</a:t>
            </a:r>
            <a:r>
              <a:rPr lang="sk-SK" dirty="0" smtClean="0"/>
              <a:t>istorická (o kráľovi Matejovi)</a:t>
            </a: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676245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:pull/>
      </p:transition>
    </mc:Choice>
    <mc:Fallback xmlns="">
      <p:transition spd="slow">
        <p:pull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5202904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sk-SK" dirty="0" smtClean="0"/>
              <a:t>   Na </a:t>
            </a:r>
            <a:r>
              <a:rPr lang="sk-SK" dirty="0"/>
              <a:t>mohutnom hradisku v </a:t>
            </a:r>
            <a:r>
              <a:rPr lang="sk-SK" dirty="0" err="1"/>
              <a:t>Nitrave</a:t>
            </a:r>
            <a:r>
              <a:rPr lang="sk-SK" dirty="0"/>
              <a:t>, dnešnej Nitre, sídlilo kedysi mocné knieža Pribina. Ako všetci jeho poddaní, aj on uctieval boha svojich predkov – Perúna.</a:t>
            </a:r>
          </a:p>
          <a:p>
            <a:pPr marL="0" indent="0">
              <a:buNone/>
            </a:pPr>
            <a:r>
              <a:rPr lang="sk-SK" dirty="0" smtClean="0"/>
              <a:t>   Perún</a:t>
            </a:r>
            <a:r>
              <a:rPr lang="sk-SK" dirty="0"/>
              <a:t>, nazývaný aj Parom, bol hromovládca, pán neba i zeme, pôvodca všetkého dobrého i zlého. Starí </a:t>
            </a:r>
            <a:r>
              <a:rPr lang="sk-SK" dirty="0" err="1"/>
              <a:t>Slovieni</a:t>
            </a:r>
            <a:r>
              <a:rPr lang="sk-SK" dirty="0"/>
              <a:t> mu obetovali tie najtučnejšie voly a barany. </a:t>
            </a:r>
          </a:p>
          <a:p>
            <a:pPr marL="0" indent="0">
              <a:buNone/>
            </a:pPr>
            <a:r>
              <a:rPr lang="sk-SK" dirty="0" smtClean="0"/>
              <a:t>   V</a:t>
            </a:r>
            <a:r>
              <a:rPr lang="sk-SK" dirty="0"/>
              <a:t> Pribinovom kniežatstve šlo všetko ako po masle. Napriek tomu bol knieža nespokojný. Čelo mal rozryté vráskami. Jedného dňa zašiel do hája zasväteného Perúnovi, kľakol si pred ním a zaprosil:</a:t>
            </a:r>
          </a:p>
          <a:p>
            <a:pPr marL="0" indent="0">
              <a:buNone/>
            </a:pPr>
            <a:r>
              <a:rPr lang="sk-SK" dirty="0" smtClean="0"/>
              <a:t>   „</a:t>
            </a:r>
            <a:r>
              <a:rPr lang="sk-SK" dirty="0"/>
              <a:t>Ó, hromovládny, daj mi silu a moc! Príď mi na </a:t>
            </a:r>
            <a:r>
              <a:rPr lang="sk-SK"/>
              <a:t>pomoc</a:t>
            </a:r>
            <a:r>
              <a:rPr lang="sk-SK" smtClean="0"/>
              <a:t>.“ </a:t>
            </a:r>
            <a:endParaRPr lang="sk-SK" dirty="0" smtClean="0"/>
          </a:p>
          <a:p>
            <a:pPr marL="0" indent="0">
              <a:buNone/>
            </a:pPr>
            <a:endParaRPr lang="sk-SK" dirty="0"/>
          </a:p>
          <a:p>
            <a:pPr marL="0" indent="0">
              <a:buNone/>
            </a:pPr>
            <a:r>
              <a:rPr lang="sk-SK" b="1" dirty="0">
                <a:solidFill>
                  <a:srgbClr val="7030A0"/>
                </a:solidFill>
              </a:rPr>
              <a:t>LITERÁRNY DRUH:	 	</a:t>
            </a:r>
          </a:p>
          <a:p>
            <a:pPr marL="0" indent="0">
              <a:buNone/>
            </a:pPr>
            <a:r>
              <a:rPr lang="sk-SK" b="1" dirty="0">
                <a:solidFill>
                  <a:srgbClr val="7030A0"/>
                </a:solidFill>
              </a:rPr>
              <a:t>LITERÁRNY ROD:	</a:t>
            </a:r>
          </a:p>
          <a:p>
            <a:pPr marL="0" indent="0">
              <a:buNone/>
            </a:pPr>
            <a:r>
              <a:rPr lang="sk-SK" b="1" dirty="0">
                <a:solidFill>
                  <a:srgbClr val="7030A0"/>
                </a:solidFill>
              </a:rPr>
              <a:t>LITERÁRNY ŽÁNER:</a:t>
            </a:r>
          </a:p>
          <a:p>
            <a:pPr marL="0" indent="0">
              <a:buNone/>
            </a:pPr>
            <a:r>
              <a:rPr lang="sk-SK" b="1" dirty="0">
                <a:solidFill>
                  <a:srgbClr val="7030A0"/>
                </a:solidFill>
              </a:rPr>
              <a:t>ŽÁNROVÁ FORMA:</a:t>
            </a:r>
            <a:endParaRPr lang="sk-SK" dirty="0"/>
          </a:p>
        </p:txBody>
      </p:sp>
      <p:sp>
        <p:nvSpPr>
          <p:cNvPr id="4" name="BlokTextu 3"/>
          <p:cNvSpPr txBox="1"/>
          <p:nvPr/>
        </p:nvSpPr>
        <p:spPr>
          <a:xfrm>
            <a:off x="3995936" y="4149080"/>
            <a:ext cx="17281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 smtClean="0"/>
              <a:t>epika</a:t>
            </a:r>
            <a:endParaRPr lang="sk-SK" dirty="0"/>
          </a:p>
        </p:txBody>
      </p:sp>
      <p:sp>
        <p:nvSpPr>
          <p:cNvPr id="5" name="BlokTextu 4"/>
          <p:cNvSpPr txBox="1"/>
          <p:nvPr/>
        </p:nvSpPr>
        <p:spPr>
          <a:xfrm>
            <a:off x="3995936" y="4518412"/>
            <a:ext cx="17281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 smtClean="0"/>
              <a:t>próza</a:t>
            </a:r>
            <a:endParaRPr lang="sk-SK" dirty="0"/>
          </a:p>
        </p:txBody>
      </p:sp>
      <p:sp>
        <p:nvSpPr>
          <p:cNvPr id="6" name="BlokTextu 5"/>
          <p:cNvSpPr txBox="1"/>
          <p:nvPr/>
        </p:nvSpPr>
        <p:spPr>
          <a:xfrm>
            <a:off x="3995936" y="4821150"/>
            <a:ext cx="17281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 smtClean="0"/>
              <a:t>povesť</a:t>
            </a:r>
            <a:endParaRPr lang="sk-SK" dirty="0"/>
          </a:p>
        </p:txBody>
      </p:sp>
      <p:sp>
        <p:nvSpPr>
          <p:cNvPr id="7" name="BlokTextu 6"/>
          <p:cNvSpPr txBox="1"/>
          <p:nvPr/>
        </p:nvSpPr>
        <p:spPr>
          <a:xfrm>
            <a:off x="3995936" y="5157192"/>
            <a:ext cx="44644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/>
              <a:t>h</a:t>
            </a:r>
            <a:r>
              <a:rPr lang="sk-SK" dirty="0" smtClean="0"/>
              <a:t>istorická (obdobie Veľkej Moravy)</a:t>
            </a: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18146952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:pull/>
      </p:transition>
    </mc:Choice>
    <mc:Fallback xmlns="">
      <p:transition spd="slow">
        <p:pull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spekt">
  <a:themeElements>
    <a:clrScheme name="Aspek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Aspekt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spek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64</TotalTime>
  <Words>273</Words>
  <Application>Microsoft Office PowerPoint</Application>
  <PresentationFormat>Prezentácia na obrazovke (4:3)</PresentationFormat>
  <Paragraphs>171</Paragraphs>
  <Slides>12</Slides>
  <Notes>0</Notes>
  <HiddenSlides>0</HiddenSlides>
  <MMClips>0</MMClips>
  <ScaleCrop>false</ScaleCrop>
  <HeadingPairs>
    <vt:vector size="6" baseType="variant">
      <vt:variant>
        <vt:lpstr>Použité písma</vt:lpstr>
      </vt:variant>
      <vt:variant>
        <vt:i4>2</vt:i4>
      </vt:variant>
      <vt:variant>
        <vt:lpstr>Motív</vt:lpstr>
      </vt:variant>
      <vt:variant>
        <vt:i4>1</vt:i4>
      </vt:variant>
      <vt:variant>
        <vt:lpstr>Nadpisy snímok</vt:lpstr>
      </vt:variant>
      <vt:variant>
        <vt:i4>12</vt:i4>
      </vt:variant>
    </vt:vector>
  </HeadingPairs>
  <TitlesOfParts>
    <vt:vector size="15" baseType="lpstr">
      <vt:lpstr>Verdana</vt:lpstr>
      <vt:lpstr>Wingdings 2</vt:lpstr>
      <vt:lpstr>Aspekt</vt:lpstr>
      <vt:lpstr>ÚRYVKY  LITERÁRNYCH  TEXTOV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Prezentácia programu PowerPoint</dc:title>
  <dc:creator>radoslav.rusnak</dc:creator>
  <cp:lastModifiedBy>radoslav.rusnak</cp:lastModifiedBy>
  <cp:revision>11</cp:revision>
  <dcterms:created xsi:type="dcterms:W3CDTF">2011-11-21T07:53:09Z</dcterms:created>
  <dcterms:modified xsi:type="dcterms:W3CDTF">2016-11-28T08:46:39Z</dcterms:modified>
</cp:coreProperties>
</file>