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7"/>
  </p:notesMasterIdLst>
  <p:sldIdLst>
    <p:sldId id="256" r:id="rId2"/>
    <p:sldId id="257" r:id="rId3"/>
    <p:sldId id="258" r:id="rId4"/>
    <p:sldId id="288" r:id="rId5"/>
    <p:sldId id="259" r:id="rId6"/>
    <p:sldId id="260" r:id="rId7"/>
    <p:sldId id="289" r:id="rId8"/>
    <p:sldId id="290" r:id="rId9"/>
    <p:sldId id="261" r:id="rId10"/>
    <p:sldId id="291" r:id="rId11"/>
    <p:sldId id="292" r:id="rId12"/>
    <p:sldId id="262" r:id="rId13"/>
    <p:sldId id="263" r:id="rId14"/>
    <p:sldId id="264" r:id="rId15"/>
    <p:sldId id="265" r:id="rId16"/>
    <p:sldId id="267" r:id="rId17"/>
    <p:sldId id="268" r:id="rId18"/>
    <p:sldId id="269" r:id="rId19"/>
    <p:sldId id="270" r:id="rId20"/>
    <p:sldId id="266" r:id="rId21"/>
    <p:sldId id="271" r:id="rId22"/>
    <p:sldId id="272" r:id="rId23"/>
    <p:sldId id="273" r:id="rId24"/>
    <p:sldId id="274" r:id="rId25"/>
    <p:sldId id="275" r:id="rId26"/>
    <p:sldId id="276" r:id="rId27"/>
    <p:sldId id="320" r:id="rId28"/>
    <p:sldId id="277" r:id="rId29"/>
    <p:sldId id="278" r:id="rId30"/>
    <p:sldId id="319" r:id="rId31"/>
    <p:sldId id="279" r:id="rId32"/>
    <p:sldId id="280" r:id="rId33"/>
    <p:sldId id="281" r:id="rId34"/>
    <p:sldId id="282" r:id="rId35"/>
    <p:sldId id="283" r:id="rId36"/>
    <p:sldId id="284" r:id="rId37"/>
    <p:sldId id="318" r:id="rId38"/>
    <p:sldId id="285" r:id="rId39"/>
    <p:sldId id="286" r:id="rId40"/>
    <p:sldId id="287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738" y="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na Sedláková" userId="0e878729687c9b92" providerId="LiveId" clId="{D610796A-0EF4-4E04-A100-48B219D632A2}"/>
    <pc:docChg chg="modSld">
      <pc:chgData name="Alena Sedláková" userId="0e878729687c9b92" providerId="LiveId" clId="{D610796A-0EF4-4E04-A100-48B219D632A2}" dt="2020-10-28T09:53:30.844" v="13"/>
      <pc:docMkLst>
        <pc:docMk/>
      </pc:docMkLst>
      <pc:sldChg chg="modSp">
        <pc:chgData name="Alena Sedláková" userId="0e878729687c9b92" providerId="LiveId" clId="{D610796A-0EF4-4E04-A100-48B219D632A2}" dt="2020-10-28T09:53:30.844" v="13"/>
        <pc:sldMkLst>
          <pc:docMk/>
          <pc:sldMk cId="2687961892" sldId="256"/>
        </pc:sldMkLst>
        <pc:graphicFrameChg chg="mod">
          <ac:chgData name="Alena Sedláková" userId="0e878729687c9b92" providerId="LiveId" clId="{D610796A-0EF4-4E04-A100-48B219D632A2}" dt="2020-10-28T09:53:30.844" v="13"/>
          <ac:graphicFrameMkLst>
            <pc:docMk/>
            <pc:sldMk cId="2687961892" sldId="256"/>
            <ac:graphicFrameMk id="4" creationId="{00000000-0000-0000-0000-000000000000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alena.sedlakova@unipo..sk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alena.sedlakova@unipo..s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4055C-A874-402F-9CA5-96B0976A5BCC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sk-SK"/>
        </a:p>
      </dgm:t>
    </dgm:pt>
    <dgm:pt modelId="{BBD55470-7E01-44E0-9392-B4B829A993E5}">
      <dgm:prSet/>
      <dgm:spPr/>
      <dgm:t>
        <a:bodyPr/>
        <a:lstStyle/>
        <a:p>
          <a:pPr rtl="0"/>
          <a:r>
            <a:rPr lang="sk-SK" dirty="0" err="1">
              <a:solidFill>
                <a:schemeClr val="accent3">
                  <a:lumMod val="75000"/>
                </a:schemeClr>
              </a:solidFill>
            </a:rPr>
            <a:t>mgr.</a:t>
          </a:r>
          <a:r>
            <a:rPr lang="sk-SK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sk-SK" dirty="0" err="1">
              <a:solidFill>
                <a:schemeClr val="accent3">
                  <a:lumMod val="75000"/>
                </a:schemeClr>
              </a:solidFill>
            </a:rPr>
            <a:t>alena</a:t>
          </a:r>
          <a:r>
            <a:rPr lang="sk-SK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sk-SK" dirty="0" err="1">
              <a:solidFill>
                <a:schemeClr val="accent3">
                  <a:lumMod val="75000"/>
                </a:schemeClr>
              </a:solidFill>
            </a:rPr>
            <a:t>sedláková</a:t>
          </a:r>
          <a:r>
            <a:rPr lang="sk-SK" dirty="0">
              <a:solidFill>
                <a:schemeClr val="accent3">
                  <a:lumMod val="75000"/>
                </a:schemeClr>
              </a:solidFill>
            </a:rPr>
            <a:t>, </a:t>
          </a:r>
          <a:r>
            <a:rPr lang="sk-SK" dirty="0" err="1">
              <a:solidFill>
                <a:schemeClr val="accent3">
                  <a:lumMod val="75000"/>
                </a:schemeClr>
              </a:solidFill>
            </a:rPr>
            <a:t>phd</a:t>
          </a:r>
          <a:r>
            <a:rPr lang="sk-SK" dirty="0">
              <a:solidFill>
                <a:schemeClr val="accent3">
                  <a:lumMod val="75000"/>
                </a:schemeClr>
              </a:solidFill>
            </a:rPr>
            <a:t>.</a:t>
          </a:r>
        </a:p>
      </dgm:t>
    </dgm:pt>
    <dgm:pt modelId="{3FF0DDA6-25E9-4667-9766-07F114924153}" type="parTrans" cxnId="{E17BCBE6-2289-471A-A847-AC937AF1B6AB}">
      <dgm:prSet/>
      <dgm:spPr/>
      <dgm:t>
        <a:bodyPr/>
        <a:lstStyle/>
        <a:p>
          <a:endParaRPr lang="sk-SK"/>
        </a:p>
      </dgm:t>
    </dgm:pt>
    <dgm:pt modelId="{275E241A-1768-45FF-A7EB-745ABC999262}" type="sibTrans" cxnId="{E17BCBE6-2289-471A-A847-AC937AF1B6AB}">
      <dgm:prSet/>
      <dgm:spPr/>
      <dgm:t>
        <a:bodyPr/>
        <a:lstStyle/>
        <a:p>
          <a:endParaRPr lang="sk-SK"/>
        </a:p>
      </dgm:t>
    </dgm:pt>
    <dgm:pt modelId="{34021B8C-3115-46D8-9D14-C40747192E94}">
      <dgm:prSet/>
      <dgm:spPr/>
      <dgm:t>
        <a:bodyPr/>
        <a:lstStyle/>
        <a:p>
          <a:pPr rtl="0"/>
          <a:r>
            <a:rPr lang="sk-SK" dirty="0" err="1">
              <a:hlinkClick xmlns:r="http://schemas.openxmlformats.org/officeDocument/2006/relationships" r:id="rId1"/>
            </a:rPr>
            <a:t>alena.sedlakova</a:t>
          </a:r>
          <a:r>
            <a:rPr lang="en-US" dirty="0">
              <a:hlinkClick xmlns:r="http://schemas.openxmlformats.org/officeDocument/2006/relationships" r:id="rId1"/>
            </a:rPr>
            <a:t>@</a:t>
          </a:r>
          <a:r>
            <a:rPr lang="sk-SK" dirty="0" err="1">
              <a:hlinkClick xmlns:r="http://schemas.openxmlformats.org/officeDocument/2006/relationships" r:id="rId1"/>
            </a:rPr>
            <a:t>unipo</a:t>
          </a:r>
          <a:r>
            <a:rPr lang="en-US" dirty="0">
              <a:hlinkClick xmlns:r="http://schemas.openxmlformats.org/officeDocument/2006/relationships" r:id="rId1"/>
            </a:rPr>
            <a:t>.</a:t>
          </a:r>
          <a:r>
            <a:rPr lang="en-US" dirty="0" err="1">
              <a:hlinkClick xmlns:r="http://schemas.openxmlformats.org/officeDocument/2006/relationships" r:id="rId1"/>
            </a:rPr>
            <a:t>sk</a:t>
          </a:r>
          <a:endParaRPr lang="sk-SK" dirty="0"/>
        </a:p>
      </dgm:t>
    </dgm:pt>
    <dgm:pt modelId="{08833A1A-3380-4470-8B21-05081BFDE473}" type="parTrans" cxnId="{6ABC58E4-D999-43D8-9D6A-793A8D2071E2}">
      <dgm:prSet/>
      <dgm:spPr/>
      <dgm:t>
        <a:bodyPr/>
        <a:lstStyle/>
        <a:p>
          <a:endParaRPr lang="sk-SK"/>
        </a:p>
      </dgm:t>
    </dgm:pt>
    <dgm:pt modelId="{01CA423A-C12D-49D4-A80E-53DAC56E7C11}" type="sibTrans" cxnId="{6ABC58E4-D999-43D8-9D6A-793A8D2071E2}">
      <dgm:prSet/>
      <dgm:spPr/>
      <dgm:t>
        <a:bodyPr/>
        <a:lstStyle/>
        <a:p>
          <a:endParaRPr lang="sk-SK"/>
        </a:p>
      </dgm:t>
    </dgm:pt>
    <dgm:pt modelId="{CC2C8967-8014-4257-9771-EE1AF77EA19E}">
      <dgm:prSet/>
      <dgm:spPr/>
      <dgm:t>
        <a:bodyPr/>
        <a:lstStyle/>
        <a:p>
          <a:pPr rtl="0"/>
          <a:endParaRPr lang="sk-SK" dirty="0">
            <a:solidFill>
              <a:schemeClr val="accent3">
                <a:lumMod val="75000"/>
              </a:schemeClr>
            </a:solidFill>
          </a:endParaRPr>
        </a:p>
      </dgm:t>
    </dgm:pt>
    <dgm:pt modelId="{E2C38324-A638-4AEE-9346-75C735A76AD5}" type="parTrans" cxnId="{1FF852E7-97B0-448D-89EB-79B5D4497F31}">
      <dgm:prSet/>
      <dgm:spPr/>
      <dgm:t>
        <a:bodyPr/>
        <a:lstStyle/>
        <a:p>
          <a:endParaRPr lang="sk-SK"/>
        </a:p>
      </dgm:t>
    </dgm:pt>
    <dgm:pt modelId="{CE109BC5-D8EB-453C-916D-D8FC6459DF42}" type="sibTrans" cxnId="{1FF852E7-97B0-448D-89EB-79B5D4497F31}">
      <dgm:prSet/>
      <dgm:spPr/>
      <dgm:t>
        <a:bodyPr/>
        <a:lstStyle/>
        <a:p>
          <a:endParaRPr lang="sk-SK"/>
        </a:p>
      </dgm:t>
    </dgm:pt>
    <dgm:pt modelId="{0702F367-CAB4-4FB2-99AC-CDD2B6B6E819}" type="pres">
      <dgm:prSet presAssocID="{8EF4055C-A874-402F-9CA5-96B0976A5BC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35796A6-8D1A-46DB-9E37-F3285653D762}" type="pres">
      <dgm:prSet presAssocID="{BBD55470-7E01-44E0-9392-B4B829A993E5}" presName="circle1" presStyleLbl="node1" presStyleIdx="0" presStyleCnt="3" custLinFactNeighborY="10000"/>
      <dgm:spPr/>
    </dgm:pt>
    <dgm:pt modelId="{9807FEB1-2E85-4FA8-82BC-87D3003EF3C3}" type="pres">
      <dgm:prSet presAssocID="{BBD55470-7E01-44E0-9392-B4B829A993E5}" presName="space" presStyleCnt="0"/>
      <dgm:spPr/>
    </dgm:pt>
    <dgm:pt modelId="{4D071BBC-164A-4A55-B4FB-D659012FC642}" type="pres">
      <dgm:prSet presAssocID="{BBD55470-7E01-44E0-9392-B4B829A993E5}" presName="rect1" presStyleLbl="alignAcc1" presStyleIdx="0" presStyleCnt="3" custScaleX="100000" custScaleY="100000" custLinFactNeighborX="679" custLinFactNeighborY="-14286"/>
      <dgm:spPr/>
    </dgm:pt>
    <dgm:pt modelId="{3DC046C5-66F1-48A6-BA5F-81C6DB3CA530}" type="pres">
      <dgm:prSet presAssocID="{34021B8C-3115-46D8-9D14-C40747192E94}" presName="vertSpace2" presStyleLbl="node1" presStyleIdx="0" presStyleCnt="3"/>
      <dgm:spPr/>
    </dgm:pt>
    <dgm:pt modelId="{886A87BC-0D82-4F1B-B7F3-16D93E938AAC}" type="pres">
      <dgm:prSet presAssocID="{34021B8C-3115-46D8-9D14-C40747192E94}" presName="circle2" presStyleLbl="node1" presStyleIdx="1" presStyleCnt="3" custScaleX="124286"/>
      <dgm:spPr/>
    </dgm:pt>
    <dgm:pt modelId="{45363769-F6F9-4C9F-8C77-38C34E9ECF0F}" type="pres">
      <dgm:prSet presAssocID="{34021B8C-3115-46D8-9D14-C40747192E94}" presName="rect2" presStyleLbl="alignAcc1" presStyleIdx="1" presStyleCnt="3" custScaleX="100000" custScaleY="75000"/>
      <dgm:spPr/>
    </dgm:pt>
    <dgm:pt modelId="{7A203EF7-EDB0-47AD-BC0A-B7EF50CD065E}" type="pres">
      <dgm:prSet presAssocID="{CC2C8967-8014-4257-9771-EE1AF77EA19E}" presName="vertSpace3" presStyleLbl="node1" presStyleIdx="1" presStyleCnt="3"/>
      <dgm:spPr/>
    </dgm:pt>
    <dgm:pt modelId="{120688DF-8270-4705-B6B6-D8AF6C470066}" type="pres">
      <dgm:prSet presAssocID="{CC2C8967-8014-4257-9771-EE1AF77EA19E}" presName="circle3" presStyleLbl="node1" presStyleIdx="2" presStyleCnt="3"/>
      <dgm:spPr/>
    </dgm:pt>
    <dgm:pt modelId="{ED7CD0BD-1D1E-41C8-94F2-02B98BAF95FD}" type="pres">
      <dgm:prSet presAssocID="{CC2C8967-8014-4257-9771-EE1AF77EA19E}" presName="rect3" presStyleLbl="alignAcc1" presStyleIdx="2" presStyleCnt="3"/>
      <dgm:spPr/>
    </dgm:pt>
    <dgm:pt modelId="{CC6F29EB-C9CF-41D5-8032-B84492DBE035}" type="pres">
      <dgm:prSet presAssocID="{BBD55470-7E01-44E0-9392-B4B829A993E5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33703E26-2A4D-4083-A498-05018E994D01}" type="pres">
      <dgm:prSet presAssocID="{34021B8C-3115-46D8-9D14-C40747192E94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F9B731FF-97E4-498C-8D42-C94500A23AC5}" type="pres">
      <dgm:prSet presAssocID="{CC2C8967-8014-4257-9771-EE1AF77EA19E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101B1423-AE9A-4E90-A532-8E8557A1BF8A}" type="presOf" srcId="{34021B8C-3115-46D8-9D14-C40747192E94}" destId="{33703E26-2A4D-4083-A498-05018E994D01}" srcOrd="1" destOrd="0" presId="urn:microsoft.com/office/officeart/2005/8/layout/target3"/>
    <dgm:cxn modelId="{E8FD5A3F-FE0C-442A-8A2E-0B1F13C88592}" type="presOf" srcId="{34021B8C-3115-46D8-9D14-C40747192E94}" destId="{45363769-F6F9-4C9F-8C77-38C34E9ECF0F}" srcOrd="0" destOrd="0" presId="urn:microsoft.com/office/officeart/2005/8/layout/target3"/>
    <dgm:cxn modelId="{53BF8F51-9B82-4E61-BC34-26D78F01D4EF}" type="presOf" srcId="{BBD55470-7E01-44E0-9392-B4B829A993E5}" destId="{4D071BBC-164A-4A55-B4FB-D659012FC642}" srcOrd="0" destOrd="0" presId="urn:microsoft.com/office/officeart/2005/8/layout/target3"/>
    <dgm:cxn modelId="{43A0218D-11FA-4A6E-8BF5-72C67E30E226}" type="presOf" srcId="{CC2C8967-8014-4257-9771-EE1AF77EA19E}" destId="{F9B731FF-97E4-498C-8D42-C94500A23AC5}" srcOrd="1" destOrd="0" presId="urn:microsoft.com/office/officeart/2005/8/layout/target3"/>
    <dgm:cxn modelId="{2BB0DB99-1FF0-4DFA-988B-58210A6EA969}" type="presOf" srcId="{CC2C8967-8014-4257-9771-EE1AF77EA19E}" destId="{ED7CD0BD-1D1E-41C8-94F2-02B98BAF95FD}" srcOrd="0" destOrd="0" presId="urn:microsoft.com/office/officeart/2005/8/layout/target3"/>
    <dgm:cxn modelId="{0BB197DB-B5F2-496E-BCF0-ABA0E3A39C3E}" type="presOf" srcId="{8EF4055C-A874-402F-9CA5-96B0976A5BCC}" destId="{0702F367-CAB4-4FB2-99AC-CDD2B6B6E819}" srcOrd="0" destOrd="0" presId="urn:microsoft.com/office/officeart/2005/8/layout/target3"/>
    <dgm:cxn modelId="{D54308E3-836D-4732-A349-3AF2CB7367A4}" type="presOf" srcId="{BBD55470-7E01-44E0-9392-B4B829A993E5}" destId="{CC6F29EB-C9CF-41D5-8032-B84492DBE035}" srcOrd="1" destOrd="0" presId="urn:microsoft.com/office/officeart/2005/8/layout/target3"/>
    <dgm:cxn modelId="{6ABC58E4-D999-43D8-9D6A-793A8D2071E2}" srcId="{8EF4055C-A874-402F-9CA5-96B0976A5BCC}" destId="{34021B8C-3115-46D8-9D14-C40747192E94}" srcOrd="1" destOrd="0" parTransId="{08833A1A-3380-4470-8B21-05081BFDE473}" sibTransId="{01CA423A-C12D-49D4-A80E-53DAC56E7C11}"/>
    <dgm:cxn modelId="{E17BCBE6-2289-471A-A847-AC937AF1B6AB}" srcId="{8EF4055C-A874-402F-9CA5-96B0976A5BCC}" destId="{BBD55470-7E01-44E0-9392-B4B829A993E5}" srcOrd="0" destOrd="0" parTransId="{3FF0DDA6-25E9-4667-9766-07F114924153}" sibTransId="{275E241A-1768-45FF-A7EB-745ABC999262}"/>
    <dgm:cxn modelId="{1FF852E7-97B0-448D-89EB-79B5D4497F31}" srcId="{8EF4055C-A874-402F-9CA5-96B0976A5BCC}" destId="{CC2C8967-8014-4257-9771-EE1AF77EA19E}" srcOrd="2" destOrd="0" parTransId="{E2C38324-A638-4AEE-9346-75C735A76AD5}" sibTransId="{CE109BC5-D8EB-453C-916D-D8FC6459DF42}"/>
    <dgm:cxn modelId="{96F35B9E-AD17-4CE8-8120-E39EF2C92DD0}" type="presParOf" srcId="{0702F367-CAB4-4FB2-99AC-CDD2B6B6E819}" destId="{635796A6-8D1A-46DB-9E37-F3285653D762}" srcOrd="0" destOrd="0" presId="urn:microsoft.com/office/officeart/2005/8/layout/target3"/>
    <dgm:cxn modelId="{684BD8AA-8AC2-4B85-B820-286ADEFD5515}" type="presParOf" srcId="{0702F367-CAB4-4FB2-99AC-CDD2B6B6E819}" destId="{9807FEB1-2E85-4FA8-82BC-87D3003EF3C3}" srcOrd="1" destOrd="0" presId="urn:microsoft.com/office/officeart/2005/8/layout/target3"/>
    <dgm:cxn modelId="{85B65A3E-9496-4133-A7A7-DAE5908943CF}" type="presParOf" srcId="{0702F367-CAB4-4FB2-99AC-CDD2B6B6E819}" destId="{4D071BBC-164A-4A55-B4FB-D659012FC642}" srcOrd="2" destOrd="0" presId="urn:microsoft.com/office/officeart/2005/8/layout/target3"/>
    <dgm:cxn modelId="{3DF2D111-4B9A-42A9-B350-2184F832170C}" type="presParOf" srcId="{0702F367-CAB4-4FB2-99AC-CDD2B6B6E819}" destId="{3DC046C5-66F1-48A6-BA5F-81C6DB3CA530}" srcOrd="3" destOrd="0" presId="urn:microsoft.com/office/officeart/2005/8/layout/target3"/>
    <dgm:cxn modelId="{FF9BE1AB-7DE8-4271-983F-0A178EE12F9C}" type="presParOf" srcId="{0702F367-CAB4-4FB2-99AC-CDD2B6B6E819}" destId="{886A87BC-0D82-4F1B-B7F3-16D93E938AAC}" srcOrd="4" destOrd="0" presId="urn:microsoft.com/office/officeart/2005/8/layout/target3"/>
    <dgm:cxn modelId="{8D4FF8CF-EA37-4834-9C9F-5FBAE278535F}" type="presParOf" srcId="{0702F367-CAB4-4FB2-99AC-CDD2B6B6E819}" destId="{45363769-F6F9-4C9F-8C77-38C34E9ECF0F}" srcOrd="5" destOrd="0" presId="urn:microsoft.com/office/officeart/2005/8/layout/target3"/>
    <dgm:cxn modelId="{7DEF6F5D-9D0A-44A2-9C52-6158C470EA13}" type="presParOf" srcId="{0702F367-CAB4-4FB2-99AC-CDD2B6B6E819}" destId="{7A203EF7-EDB0-47AD-BC0A-B7EF50CD065E}" srcOrd="6" destOrd="0" presId="urn:microsoft.com/office/officeart/2005/8/layout/target3"/>
    <dgm:cxn modelId="{F5925B0D-ABA8-453B-ACEF-9FCDAABF12AD}" type="presParOf" srcId="{0702F367-CAB4-4FB2-99AC-CDD2B6B6E819}" destId="{120688DF-8270-4705-B6B6-D8AF6C470066}" srcOrd="7" destOrd="0" presId="urn:microsoft.com/office/officeart/2005/8/layout/target3"/>
    <dgm:cxn modelId="{77C82BDD-A06B-4459-BA70-0B2560E071D9}" type="presParOf" srcId="{0702F367-CAB4-4FB2-99AC-CDD2B6B6E819}" destId="{ED7CD0BD-1D1E-41C8-94F2-02B98BAF95FD}" srcOrd="8" destOrd="0" presId="urn:microsoft.com/office/officeart/2005/8/layout/target3"/>
    <dgm:cxn modelId="{0DBF636F-9601-407A-8CB3-48F0587583C0}" type="presParOf" srcId="{0702F367-CAB4-4FB2-99AC-CDD2B6B6E819}" destId="{CC6F29EB-C9CF-41D5-8032-B84492DBE035}" srcOrd="9" destOrd="0" presId="urn:microsoft.com/office/officeart/2005/8/layout/target3"/>
    <dgm:cxn modelId="{C101578E-27B2-476A-81F9-A1A64CA5E574}" type="presParOf" srcId="{0702F367-CAB4-4FB2-99AC-CDD2B6B6E819}" destId="{33703E26-2A4D-4083-A498-05018E994D01}" srcOrd="10" destOrd="0" presId="urn:microsoft.com/office/officeart/2005/8/layout/target3"/>
    <dgm:cxn modelId="{88D1022E-CB6F-4D99-AC8C-119CF43B2C3C}" type="presParOf" srcId="{0702F367-CAB4-4FB2-99AC-CDD2B6B6E819}" destId="{F9B731FF-97E4-498C-8D42-C94500A23AC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796A6-8D1A-46DB-9E37-F3285653D762}">
      <dsp:nvSpPr>
        <dsp:cNvPr id="0" name=""/>
        <dsp:cNvSpPr/>
      </dsp:nvSpPr>
      <dsp:spPr>
        <a:xfrm>
          <a:off x="0" y="252028"/>
          <a:ext cx="2520280" cy="252028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71BBC-164A-4A55-B4FB-D659012FC642}">
      <dsp:nvSpPr>
        <dsp:cNvPr id="0" name=""/>
        <dsp:cNvSpPr/>
      </dsp:nvSpPr>
      <dsp:spPr>
        <a:xfrm>
          <a:off x="1260140" y="0"/>
          <a:ext cx="5802796" cy="25202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 err="1">
              <a:solidFill>
                <a:schemeClr val="accent3">
                  <a:lumMod val="75000"/>
                </a:schemeClr>
              </a:solidFill>
            </a:rPr>
            <a:t>mgr.</a:t>
          </a:r>
          <a:r>
            <a:rPr lang="sk-SK" sz="2400" kern="1200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sk-SK" sz="2400" kern="1200" dirty="0" err="1">
              <a:solidFill>
                <a:schemeClr val="accent3">
                  <a:lumMod val="75000"/>
                </a:schemeClr>
              </a:solidFill>
            </a:rPr>
            <a:t>alena</a:t>
          </a:r>
          <a:r>
            <a:rPr lang="sk-SK" sz="2400" kern="1200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sk-SK" sz="2400" kern="1200" dirty="0" err="1">
              <a:solidFill>
                <a:schemeClr val="accent3">
                  <a:lumMod val="75000"/>
                </a:schemeClr>
              </a:solidFill>
            </a:rPr>
            <a:t>sedláková</a:t>
          </a:r>
          <a:r>
            <a:rPr lang="sk-SK" sz="2400" kern="1200" dirty="0">
              <a:solidFill>
                <a:schemeClr val="accent3">
                  <a:lumMod val="75000"/>
                </a:schemeClr>
              </a:solidFill>
            </a:rPr>
            <a:t>, </a:t>
          </a:r>
          <a:r>
            <a:rPr lang="sk-SK" sz="2400" kern="1200" dirty="0" err="1">
              <a:solidFill>
                <a:schemeClr val="accent3">
                  <a:lumMod val="75000"/>
                </a:schemeClr>
              </a:solidFill>
            </a:rPr>
            <a:t>phd</a:t>
          </a:r>
          <a:r>
            <a:rPr lang="sk-SK" sz="2400" kern="1200" dirty="0">
              <a:solidFill>
                <a:schemeClr val="accent3">
                  <a:lumMod val="75000"/>
                </a:schemeClr>
              </a:solidFill>
            </a:rPr>
            <a:t>.</a:t>
          </a:r>
        </a:p>
      </dsp:txBody>
      <dsp:txXfrm>
        <a:off x="1260140" y="0"/>
        <a:ext cx="5802796" cy="756085"/>
      </dsp:txXfrm>
    </dsp:sp>
    <dsp:sp modelId="{886A87BC-0D82-4F1B-B7F3-16D93E938AAC}">
      <dsp:nvSpPr>
        <dsp:cNvPr id="0" name=""/>
        <dsp:cNvSpPr/>
      </dsp:nvSpPr>
      <dsp:spPr>
        <a:xfrm>
          <a:off x="242125" y="756085"/>
          <a:ext cx="2036028" cy="163818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3517239"/>
            <a:satOff val="-28349"/>
            <a:lumOff val="804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63769-F6F9-4C9F-8C77-38C34E9ECF0F}">
      <dsp:nvSpPr>
        <dsp:cNvPr id="0" name=""/>
        <dsp:cNvSpPr/>
      </dsp:nvSpPr>
      <dsp:spPr>
        <a:xfrm>
          <a:off x="1260140" y="960858"/>
          <a:ext cx="5802796" cy="12286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3517239"/>
              <a:satOff val="-28349"/>
              <a:lumOff val="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 err="1">
              <a:hlinkClick xmlns:r="http://schemas.openxmlformats.org/officeDocument/2006/relationships" r:id="rId1"/>
            </a:rPr>
            <a:t>alena.sedlakova</a:t>
          </a:r>
          <a:r>
            <a:rPr lang="en-US" sz="2400" kern="1200" dirty="0">
              <a:hlinkClick xmlns:r="http://schemas.openxmlformats.org/officeDocument/2006/relationships" r:id="rId1"/>
            </a:rPr>
            <a:t>@</a:t>
          </a:r>
          <a:r>
            <a:rPr lang="sk-SK" sz="2400" kern="1200" dirty="0" err="1">
              <a:hlinkClick xmlns:r="http://schemas.openxmlformats.org/officeDocument/2006/relationships" r:id="rId1"/>
            </a:rPr>
            <a:t>unipo</a:t>
          </a:r>
          <a:r>
            <a:rPr lang="en-US" sz="2400" kern="1200" dirty="0">
              <a:hlinkClick xmlns:r="http://schemas.openxmlformats.org/officeDocument/2006/relationships" r:id="rId1"/>
            </a:rPr>
            <a:t>.</a:t>
          </a:r>
          <a:r>
            <a:rPr lang="en-US" sz="2400" kern="1200" dirty="0" err="1">
              <a:hlinkClick xmlns:r="http://schemas.openxmlformats.org/officeDocument/2006/relationships" r:id="rId1"/>
            </a:rPr>
            <a:t>sk</a:t>
          </a:r>
          <a:endParaRPr lang="sk-SK" sz="2400" kern="1200" dirty="0"/>
        </a:p>
      </dsp:txBody>
      <dsp:txXfrm>
        <a:off x="1260140" y="960858"/>
        <a:ext cx="5802796" cy="567062"/>
      </dsp:txXfrm>
    </dsp:sp>
    <dsp:sp modelId="{120688DF-8270-4705-B6B6-D8AF6C470066}">
      <dsp:nvSpPr>
        <dsp:cNvPr id="0" name=""/>
        <dsp:cNvSpPr/>
      </dsp:nvSpPr>
      <dsp:spPr>
        <a:xfrm>
          <a:off x="882098" y="1512168"/>
          <a:ext cx="756083" cy="75608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CD0BD-1D1E-41C8-94F2-02B98BAF95FD}">
      <dsp:nvSpPr>
        <dsp:cNvPr id="0" name=""/>
        <dsp:cNvSpPr/>
      </dsp:nvSpPr>
      <dsp:spPr>
        <a:xfrm>
          <a:off x="1260140" y="1512168"/>
          <a:ext cx="5802796" cy="7560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7034478"/>
              <a:satOff val="-5669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1260140" y="1512168"/>
        <a:ext cx="5802796" cy="756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3EE23-9A15-493B-92EB-13706BB3EF14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7D042-1A8F-4450-A5BA-1A5184760D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749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7D042-1A8F-4450-A5BA-1A5184760D9E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93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7D042-1A8F-4450-A5BA-1A5184760D9E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941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6BFEAD7-6375-48C6-83E5-A9A91FF859ED}" type="datetimeFigureOut">
              <a:rPr lang="sk-SK" smtClean="0"/>
              <a:t>28. 10. 2020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620E83C-010C-4799-AB73-EAD53F2A6A1D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848872" cy="2852936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sk-SK" sz="4800" dirty="0"/>
              <a:t>ŠPECIÁLNA DIDAKTIKA VÝTVARNEJ VÝCHOVY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9692125"/>
              </p:ext>
            </p:extLst>
          </p:nvPr>
        </p:nvGraphicFramePr>
        <p:xfrm>
          <a:off x="1547664" y="3789040"/>
          <a:ext cx="706293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79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Didaktické zásady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Didaktické zásady sú také zásady, ktoré nám umožňujú čo najefektívnejšie realizácie a podporujú výtvarnosť, tvorivosť a schopnosť zobrazovania. </a:t>
            </a:r>
          </a:p>
          <a:p>
            <a:r>
              <a:rPr lang="sk-SK" b="1" dirty="0">
                <a:solidFill>
                  <a:schemeClr val="tx1"/>
                </a:solidFill>
              </a:rPr>
              <a:t>Druhy zásad vo výtvarnej výchove, ktoré sú všeobecné:</a:t>
            </a:r>
          </a:p>
          <a:p>
            <a:r>
              <a:rPr lang="sk-SK" b="1" dirty="0">
                <a:solidFill>
                  <a:schemeClr val="tx1"/>
                </a:solidFill>
              </a:rPr>
              <a:t>1.	Zásada uvedomelosti a aktivity.</a:t>
            </a:r>
          </a:p>
          <a:p>
            <a:r>
              <a:rPr lang="sk-SK" b="1" dirty="0">
                <a:solidFill>
                  <a:schemeClr val="tx1"/>
                </a:solidFill>
              </a:rPr>
              <a:t>2.	Zásada komplexného rozvoje žiaka.</a:t>
            </a:r>
          </a:p>
          <a:p>
            <a:r>
              <a:rPr lang="sk-SK" b="1" dirty="0">
                <a:solidFill>
                  <a:schemeClr val="tx1"/>
                </a:solidFill>
              </a:rPr>
              <a:t>3.	Zásada vedeckosti.</a:t>
            </a:r>
          </a:p>
          <a:p>
            <a:r>
              <a:rPr lang="sk-SK" b="1" dirty="0">
                <a:solidFill>
                  <a:schemeClr val="tx1"/>
                </a:solidFill>
              </a:rPr>
              <a:t>4.	Zásada spojenia teórie s praxou.</a:t>
            </a:r>
          </a:p>
          <a:p>
            <a:r>
              <a:rPr lang="sk-SK" b="1" dirty="0">
                <a:solidFill>
                  <a:schemeClr val="tx1"/>
                </a:solidFill>
              </a:rPr>
              <a:t>5.	Zásada primeranosti</a:t>
            </a:r>
          </a:p>
          <a:p>
            <a:r>
              <a:rPr lang="sk-SK" b="1" dirty="0">
                <a:solidFill>
                  <a:schemeClr val="tx1"/>
                </a:solidFill>
              </a:rPr>
              <a:t>6.	Zásada individuálneho prístupu</a:t>
            </a:r>
          </a:p>
          <a:p>
            <a:r>
              <a:rPr lang="sk-SK" b="1" dirty="0">
                <a:solidFill>
                  <a:schemeClr val="tx1"/>
                </a:solidFill>
              </a:rPr>
              <a:t>7.	Zásada emocionálnosti</a:t>
            </a:r>
          </a:p>
          <a:p>
            <a:r>
              <a:rPr lang="sk-SK" b="1" dirty="0">
                <a:solidFill>
                  <a:schemeClr val="tx1"/>
                </a:solidFill>
              </a:rPr>
              <a:t>8.	Zásada trvalosti</a:t>
            </a:r>
          </a:p>
          <a:p>
            <a:r>
              <a:rPr lang="sk-SK" b="1" dirty="0">
                <a:solidFill>
                  <a:schemeClr val="tx1"/>
                </a:solidFill>
              </a:rPr>
              <a:t>9.	Zásada názornosti</a:t>
            </a:r>
          </a:p>
          <a:p>
            <a:r>
              <a:rPr lang="sk-SK" b="1" dirty="0">
                <a:solidFill>
                  <a:schemeClr val="tx1"/>
                </a:solidFill>
              </a:rPr>
              <a:t>10.	Zásada sústavnosti</a:t>
            </a:r>
          </a:p>
          <a:p>
            <a:r>
              <a:rPr lang="sk-SK" b="1" dirty="0">
                <a:solidFill>
                  <a:schemeClr val="tx1"/>
                </a:solidFill>
              </a:rPr>
              <a:t>11.	Zásada spätnej väzby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90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Slovné metódy </a:t>
            </a:r>
            <a:r>
              <a:rPr lang="sk-SK" b="1" dirty="0">
                <a:solidFill>
                  <a:schemeClr val="tx1"/>
                </a:solidFill>
              </a:rPr>
              <a:t>sa využívajú najčastejšie pri motivácii, vysvetľovaní úloh, pri hodnotení, či priebežnom rozprávaní počas výtvarnej činnosti, sprostredkovaní poznatkov a vzájomnej komunikácie.</a:t>
            </a:r>
          </a:p>
          <a:p>
            <a:r>
              <a:rPr lang="sk-SK" b="1" dirty="0">
                <a:solidFill>
                  <a:srgbClr val="FF0000"/>
                </a:solidFill>
              </a:rPr>
              <a:t>Názorné metódy</a:t>
            </a:r>
          </a:p>
          <a:p>
            <a:r>
              <a:rPr lang="sk-SK" b="1" dirty="0">
                <a:solidFill>
                  <a:srgbClr val="FF0000"/>
                </a:solidFill>
              </a:rPr>
              <a:t>Praktické metódy </a:t>
            </a:r>
            <a:r>
              <a:rPr lang="sk-SK" b="1" dirty="0">
                <a:solidFill>
                  <a:schemeClr val="tx1"/>
                </a:solidFill>
              </a:rPr>
              <a:t>sú také výtvarné praktické metódy vytvárania a zobrazovania, pomocou ktorých sa usilujeme o naplnenie zadefinovaného výtvarného a učebného cieľa na hodinách výtvarnej výchovy. Sem môžeme zahrnúť aktivizujúce výtvarné postupy a techniky, manipulácia a jej postupy s materiálmi a nástrojmi pre výtvarné činnosti, technické úkony, rozhodovanie o materiálových postupoch, rozhodovanie vo všeobecnosti.</a:t>
            </a:r>
          </a:p>
        </p:txBody>
      </p:sp>
    </p:spTree>
    <p:extLst>
      <p:ext uri="{BB962C8B-B14F-4D97-AF65-F5344CB8AC3E}">
        <p14:creationId xmlns:p14="http://schemas.microsoft.com/office/powerpoint/2010/main" val="23701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76456" cy="704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sk-SK" sz="4800" dirty="0"/>
              <a:t> VÝTVARNÁ KOMUNIKÁCIA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800" b="1" dirty="0">
                <a:solidFill>
                  <a:schemeClr val="tx1"/>
                </a:solidFill>
              </a:rPr>
              <a:t>Reč v univerzálnom zmysle je fyzicko-psychická činnosť človeka ako prírodno-spoločenskej bytosti vytvárať artikulované zvuky, spájať ich ako materiálnu formu s vnútornými psychickými ideálnymi obsahmi (vnemami, predstavami, pojmami, myšlienkami, citmi a vôľou) a pomocou týchto artikulovaných zvukov realizovať vzájomnú komunikáciu s</a:t>
            </a:r>
            <a:r>
              <a:rPr lang="sk-SK" sz="2800" b="1" dirty="0"/>
              <a:t> </a:t>
            </a:r>
            <a:r>
              <a:rPr lang="sk-SK" sz="2800" b="1" dirty="0">
                <a:solidFill>
                  <a:schemeClr val="tx1"/>
                </a:solidFill>
              </a:rPr>
              <a:t>inými členmi spoločenského celku. </a:t>
            </a:r>
          </a:p>
        </p:txBody>
      </p:sp>
    </p:spTree>
    <p:extLst>
      <p:ext uri="{BB962C8B-B14F-4D97-AF65-F5344CB8AC3E}">
        <p14:creationId xmlns:p14="http://schemas.microsoft.com/office/powerpoint/2010/main" val="18812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tx1"/>
                </a:solidFill>
                <a:latin typeface="Calibri Light" pitchFamily="34" charset="0"/>
                <a:ea typeface="Calibri"/>
              </a:rPr>
              <a:t>Počas realizácie a naplňovania výtvarných cieľov prebieha </a:t>
            </a:r>
            <a:r>
              <a:rPr lang="sk-SK" sz="2800" b="1" dirty="0">
                <a:solidFill>
                  <a:schemeClr val="tx1"/>
                </a:solidFill>
                <a:latin typeface="Calibri Light" pitchFamily="34" charset="0"/>
                <a:ea typeface="Calibri"/>
              </a:rPr>
              <a:t>súčasne verbálna a neverbálna komunikácia.</a:t>
            </a:r>
            <a:r>
              <a:rPr lang="sk-SK" sz="2800" dirty="0">
                <a:solidFill>
                  <a:schemeClr val="tx1"/>
                </a:solidFill>
                <a:latin typeface="Calibri Light" pitchFamily="34" charset="0"/>
                <a:ea typeface="Calibri"/>
              </a:rPr>
              <a:t> Ak sa deje najmä výtvarnými prostriedkami, potom ju nazývame – </a:t>
            </a:r>
            <a:r>
              <a:rPr lang="sk-SK" sz="2800" b="1" dirty="0">
                <a:solidFill>
                  <a:schemeClr val="tx1"/>
                </a:solidFill>
                <a:latin typeface="Calibri Light" pitchFamily="34" charset="0"/>
                <a:ea typeface="Calibri"/>
              </a:rPr>
              <a:t>výtvarná komunikácia</a:t>
            </a:r>
          </a:p>
          <a:p>
            <a:r>
              <a:rPr lang="sk-SK" sz="2800" b="1" dirty="0">
                <a:solidFill>
                  <a:schemeClr val="tx1"/>
                </a:solidFill>
                <a:latin typeface="Calibri Light" pitchFamily="34" charset="0"/>
              </a:rPr>
              <a:t>Priebeh vizuálnej komunikácie sa obsahovo javí podobne ako každá iná aj (ne)výtvarná komunikácia. Vizuálna komunikácia, pričom tu môžeme hovoriť o takej komunikácii, kde je v určitej miere zastúpená naraz aj verbálna a neverbálna podoba, je komunikácia najmä pomocou známych obrazov (takmer doslovne povedané). </a:t>
            </a:r>
          </a:p>
        </p:txBody>
      </p:sp>
    </p:spTree>
    <p:extLst>
      <p:ext uri="{BB962C8B-B14F-4D97-AF65-F5344CB8AC3E}">
        <p14:creationId xmlns:p14="http://schemas.microsoft.com/office/powerpoint/2010/main" val="20315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sk-SK" b="1" dirty="0" err="1">
                <a:solidFill>
                  <a:schemeClr val="tx1"/>
                </a:solidFill>
              </a:rPr>
              <a:t>Artefiletika</a:t>
            </a:r>
            <a:r>
              <a:rPr lang="sk-SK" b="1" dirty="0">
                <a:solidFill>
                  <a:schemeClr val="tx1"/>
                </a:solidFill>
              </a:rPr>
              <a:t> je také výtvarné dianie, kde je dôležité to, ako sa počas výtvarnej výchovy zrealizuje samotný výtvarne charakteristický proces. Nie je podstatné to, či výtvarná práca bude dokonale estetická. </a:t>
            </a:r>
          </a:p>
          <a:p>
            <a:endParaRPr lang="sk-SK" b="1" dirty="0">
              <a:solidFill>
                <a:schemeClr val="tx1"/>
              </a:solidFill>
            </a:endParaRPr>
          </a:p>
          <a:p>
            <a:r>
              <a:rPr lang="sk-SK" b="1" dirty="0">
                <a:solidFill>
                  <a:schemeClr val="tx1"/>
                </a:solidFill>
              </a:rPr>
              <a:t>V prostredí, kde sa stretávame s deťmi a žiakmi so špeciálno-pedagogickými potrebami častejšie prakticky realizujeme, na prvý pohľad jednoduchšie, umelecké metódy. Tie sú aj nástrojmi, pomocou ktorých prebehne s deťmi, žiakmi a učiteľmi vopred pripravená výtvarná komunikácia a relaxačná – oddychová výtvarná činnosť. </a:t>
            </a:r>
          </a:p>
        </p:txBody>
      </p:sp>
    </p:spTree>
    <p:extLst>
      <p:ext uri="{BB962C8B-B14F-4D97-AF65-F5344CB8AC3E}">
        <p14:creationId xmlns:p14="http://schemas.microsoft.com/office/powerpoint/2010/main" val="2490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62067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chemeClr val="tx1"/>
                </a:solidFill>
              </a:rPr>
              <a:t>Cieľom </a:t>
            </a:r>
            <a:r>
              <a:rPr lang="sk-SK" sz="3200" b="1" dirty="0" err="1">
                <a:solidFill>
                  <a:schemeClr val="tx1"/>
                </a:solidFill>
              </a:rPr>
              <a:t>artefiletiky</a:t>
            </a:r>
            <a:r>
              <a:rPr lang="sk-SK" sz="3200" b="1" dirty="0">
                <a:solidFill>
                  <a:schemeClr val="tx1"/>
                </a:solidFill>
              </a:rPr>
              <a:t> je duchovné – spirituálne obohatenie kultúrnej zásoby emocionálnosti a rozumových schopností všetkých účastníkov výtvarného procesu </a:t>
            </a:r>
            <a:r>
              <a:rPr lang="sk-SK" sz="3200" b="1" dirty="0" err="1">
                <a:solidFill>
                  <a:schemeClr val="tx1"/>
                </a:solidFill>
              </a:rPr>
              <a:t>artefiletiky</a:t>
            </a:r>
            <a:r>
              <a:rPr lang="sk-SK" sz="3200" b="1" dirty="0">
                <a:solidFill>
                  <a:schemeClr val="tx1"/>
                </a:solidFill>
              </a:rPr>
              <a:t>, ako aj, predovšetkým žiakov, tvorivé rozvíjanie ich schopností </a:t>
            </a:r>
            <a:r>
              <a:rPr lang="sk-SK" sz="3200" b="1" dirty="0" err="1">
                <a:solidFill>
                  <a:schemeClr val="tx1"/>
                </a:solidFill>
              </a:rPr>
              <a:t>vizuality</a:t>
            </a:r>
            <a:r>
              <a:rPr lang="sk-SK" sz="3200" b="1" dirty="0">
                <a:solidFill>
                  <a:schemeClr val="tx1"/>
                </a:solidFill>
              </a:rPr>
              <a:t>, sociálnosti a umelecko-tvorivých kompetencií, alebo výtvarného talentu. </a:t>
            </a:r>
          </a:p>
          <a:p>
            <a:endParaRPr lang="sk-SK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5948"/>
            <a:ext cx="9426452" cy="687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0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31152"/>
            <a:ext cx="10297144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208" y="-227032"/>
            <a:ext cx="2926080" cy="3901440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9680" y="-227032"/>
            <a:ext cx="2926080" cy="390144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8959" y="2941320"/>
            <a:ext cx="29260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/>
          <a:lstStyle/>
          <a:p>
            <a:r>
              <a:rPr lang="sk-SK" dirty="0"/>
              <a:t>VÝTVARNÉ NÁPADY </a:t>
            </a:r>
            <a:br>
              <a:rPr lang="sk-SK" dirty="0"/>
            </a:br>
            <a:r>
              <a:rPr lang="sk-SK" dirty="0"/>
              <a:t>A HRY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704855" cy="4525963"/>
          </a:xfrm>
        </p:spPr>
      </p:pic>
    </p:spTree>
    <p:extLst>
      <p:ext uri="{BB962C8B-B14F-4D97-AF65-F5344CB8AC3E}">
        <p14:creationId xmlns:p14="http://schemas.microsoft.com/office/powerpoint/2010/main" val="19065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(</a:t>
            </a:r>
            <a:r>
              <a:rPr lang="sk-SK" b="1" dirty="0">
                <a:solidFill>
                  <a:schemeClr val="tx1"/>
                </a:solidFill>
              </a:rPr>
              <a:t>Vopred je pripravená preto, aby sme včas zabezpečili vhodnosť výberu umeleckého diela k výtvarnej komunikácii pre skupiny detí a žiakov, keď vieme, že rôznym spôsobom budú alebo spoznávajú vybrané dielo deti a žiaci v jednotlivých variantoch – A-B-C.).</a:t>
            </a:r>
          </a:p>
          <a:p>
            <a:r>
              <a:rPr lang="sk-SK" b="1" dirty="0">
                <a:solidFill>
                  <a:schemeClr val="tx1"/>
                </a:solidFill>
              </a:rPr>
              <a:t>Počas priebehu procesu </a:t>
            </a:r>
            <a:r>
              <a:rPr lang="sk-SK" b="1" dirty="0" err="1">
                <a:solidFill>
                  <a:schemeClr val="tx1"/>
                </a:solidFill>
              </a:rPr>
              <a:t>artefiletiky</a:t>
            </a:r>
            <a:r>
              <a:rPr lang="sk-SK" b="1" dirty="0">
                <a:solidFill>
                  <a:schemeClr val="tx1"/>
                </a:solidFill>
              </a:rPr>
              <a:t> musíme ako učitelia myslieť aj na vizuálnu komunikáciu a výtvarnú komunikáciu naraz. </a:t>
            </a:r>
            <a:r>
              <a:rPr lang="sk-SK" b="1" dirty="0" err="1">
                <a:solidFill>
                  <a:schemeClr val="tx1"/>
                </a:solidFill>
              </a:rPr>
              <a:t>Artefiletika</a:t>
            </a:r>
            <a:r>
              <a:rPr lang="sk-SK" b="1" dirty="0">
                <a:solidFill>
                  <a:schemeClr val="tx1"/>
                </a:solidFill>
              </a:rPr>
              <a:t> je </a:t>
            </a:r>
            <a:r>
              <a:rPr lang="sk-SK" b="1" dirty="0" err="1">
                <a:solidFill>
                  <a:schemeClr val="tx1"/>
                </a:solidFill>
              </a:rPr>
              <a:t>reflektívny</a:t>
            </a:r>
            <a:r>
              <a:rPr lang="sk-SK" b="1" dirty="0">
                <a:solidFill>
                  <a:schemeClr val="tx1"/>
                </a:solidFill>
              </a:rPr>
              <a:t>, tvorivý a zážitkový vyučovací proces hodín výtvarnej výchovy. Východiská sa nachádzajú v kultúrnych prejavoch (dramatické umenie, hudobné, tanečné, filmové, divadelné). </a:t>
            </a:r>
          </a:p>
        </p:txBody>
      </p:sp>
    </p:spTree>
    <p:extLst>
      <p:ext uri="{BB962C8B-B14F-4D97-AF65-F5344CB8AC3E}">
        <p14:creationId xmlns:p14="http://schemas.microsoft.com/office/powerpoint/2010/main" val="16508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zrealizovať výtvarnú – vizuálnu komunikáciu?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  <a:solidFill>
            <a:srgbClr val="FFFF00"/>
          </a:solidFill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Uvedomme si, že okrem slovných prejavov, ako sú artikulované slová, vety, existujú aj:</a:t>
            </a:r>
          </a:p>
          <a:p>
            <a:r>
              <a:rPr lang="sk-SK" b="1" dirty="0">
                <a:solidFill>
                  <a:schemeClr val="tx1"/>
                </a:solidFill>
              </a:rPr>
              <a:t>•	všeobecné abstraktné systémy – piktogramy, znaky, symboly, gestá, ktoré sú známe na celom svete a majú rovnaký význam</a:t>
            </a:r>
          </a:p>
          <a:p>
            <a:r>
              <a:rPr lang="sk-SK" b="1" dirty="0">
                <a:solidFill>
                  <a:schemeClr val="tx1"/>
                </a:solidFill>
              </a:rPr>
              <a:t>•	výtvarné zobrazenia (kresby, </a:t>
            </a:r>
            <a:r>
              <a:rPr lang="sk-SK" b="1" dirty="0" err="1">
                <a:solidFill>
                  <a:schemeClr val="tx1"/>
                </a:solidFill>
              </a:rPr>
              <a:t>performancie</a:t>
            </a:r>
            <a:r>
              <a:rPr lang="sk-SK" b="1" dirty="0">
                <a:solidFill>
                  <a:schemeClr val="tx1"/>
                </a:solidFill>
              </a:rPr>
              <a:t>, maľby, inštalácie, koláže, </a:t>
            </a:r>
            <a:r>
              <a:rPr lang="sk-SK" b="1" dirty="0" err="1">
                <a:solidFill>
                  <a:schemeClr val="tx1"/>
                </a:solidFill>
              </a:rPr>
              <a:t>muchláže</a:t>
            </a:r>
            <a:r>
              <a:rPr lang="sk-SK" b="1" dirty="0">
                <a:solidFill>
                  <a:schemeClr val="tx1"/>
                </a:solidFill>
              </a:rPr>
              <a:t>, </a:t>
            </a:r>
            <a:r>
              <a:rPr lang="sk-SK" b="1" dirty="0" err="1">
                <a:solidFill>
                  <a:schemeClr val="tx1"/>
                </a:solidFill>
              </a:rPr>
              <a:t>asambláže</a:t>
            </a:r>
            <a:r>
              <a:rPr lang="sk-SK" b="1" dirty="0">
                <a:solidFill>
                  <a:schemeClr val="tx1"/>
                </a:solidFill>
              </a:rPr>
              <a:t>, sochy, plastiky, kombinované projekty... a iné umelecké formy a metódy).</a:t>
            </a:r>
          </a:p>
        </p:txBody>
      </p:sp>
    </p:spTree>
    <p:extLst>
      <p:ext uri="{BB962C8B-B14F-4D97-AF65-F5344CB8AC3E}">
        <p14:creationId xmlns:p14="http://schemas.microsoft.com/office/powerpoint/2010/main" val="18876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sk-SK" sz="6600" b="1" dirty="0">
                <a:solidFill>
                  <a:schemeClr val="tx1"/>
                </a:solidFill>
              </a:rPr>
              <a:t>VIZUÁLNA GRAMOTNOSŤ A VÝTVARNÉ KOMPETENCIE</a:t>
            </a:r>
            <a:endParaRPr lang="sk-SK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2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  <a:solidFill>
            <a:srgbClr val="FFFF00"/>
          </a:solidFill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Gramotnosť poznáme ako význam toho, že človek dokáže písať a čítať. Ak to človek nepozná, nikdy sa to nikde nenaučil, potom je negramotný, čo je horšie, akoby bol, alebo nebol vizuálne gramotný. </a:t>
            </a:r>
          </a:p>
          <a:p>
            <a:r>
              <a:rPr lang="sk-SK" b="1" dirty="0">
                <a:solidFill>
                  <a:schemeClr val="tx1"/>
                </a:solidFill>
              </a:rPr>
              <a:t>Kompetencia sa chápe ako konkrétna schopnosť, spôsobilosť, ktorá v sebe zahŕňa určitú úroveň poznania daného jednotlivca. </a:t>
            </a:r>
          </a:p>
          <a:p>
            <a:r>
              <a:rPr lang="sk-SK" b="1" dirty="0">
                <a:solidFill>
                  <a:schemeClr val="tx1"/>
                </a:solidFill>
              </a:rPr>
              <a:t>„Kompetencia je správanie (činnosť alebo komplex činností), ktoré charakterizuje vynikajúci výkon v niektorej oblasti činnosti.“</a:t>
            </a:r>
            <a:r>
              <a:rPr lang="it-IT" b="1" dirty="0">
                <a:solidFill>
                  <a:schemeClr val="tx1"/>
                </a:solidFill>
              </a:rPr>
              <a:t>1. Vedomosti. 2. Zručnosti. 3. Motívy a postoje. </a:t>
            </a:r>
            <a:r>
              <a:rPr lang="sk-SK" b="1" dirty="0">
                <a:solidFill>
                  <a:schemeClr val="tx1"/>
                </a:solidFill>
              </a:rPr>
              <a:t>In: TUREK, Ivan. Didaktika.  Bratislava : </a:t>
            </a:r>
            <a:r>
              <a:rPr lang="sk-SK" b="1" dirty="0" err="1">
                <a:solidFill>
                  <a:schemeClr val="tx1"/>
                </a:solidFill>
              </a:rPr>
              <a:t>Iura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b="1" dirty="0" err="1">
                <a:solidFill>
                  <a:schemeClr val="tx1"/>
                </a:solidFill>
              </a:rPr>
              <a:t>Edition</a:t>
            </a:r>
            <a:r>
              <a:rPr lang="sk-SK" b="1" dirty="0">
                <a:solidFill>
                  <a:schemeClr val="tx1"/>
                </a:solidFill>
              </a:rPr>
              <a:t>, spol. s. r. o.,  s. 68., ISBN 978-80-8078-198-9, 595s. </a:t>
            </a:r>
          </a:p>
          <a:p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algn="ctr"/>
            <a:endParaRPr lang="sk-SK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chemeClr val="tx1"/>
                </a:solidFill>
              </a:rPr>
              <a:t>Výtvarné kompetencie sú také spôsoby výtvarných vedomostí, pomocou ktorých vieme vyjadrovať a akoby odpovedať na mnohé životné a ľudské otázky pomocou určitých zobrazení. </a:t>
            </a:r>
          </a:p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2926080" cy="39014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6802" y="2031600"/>
            <a:ext cx="3402000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Porucha kreslenia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err="1">
                <a:solidFill>
                  <a:schemeClr val="tx1"/>
                </a:solidFill>
              </a:rPr>
              <a:t>Dyspinxia</a:t>
            </a:r>
            <a:r>
              <a:rPr lang="sk-SK" b="1" dirty="0">
                <a:solidFill>
                  <a:schemeClr val="tx1"/>
                </a:solidFill>
              </a:rPr>
              <a:t> je špecifická porucha kreslenia. Ide o neschopnosť prirodzene sa výtvarne a graficky prejaviť, niekedy aj rozpoznať a zobraziť priestor, alebo zobraziť čokoľvek v trojrozmernom priestore. Vyznačuje sa neobratným držaním a narábaním s ceruzkou alebo štetcom. Deti a žiaci ťažko usmerňujú pohyby rúk (jeden môže byť ľavák a iní zase pravák) pri kreslení čiar, zmene smeru čiary, pri kreslení podľa kontúr. Čiary často preťahuje, nedodržiava vyfarbovanú plochu. Ťahy ceruzkou alebo štetcom pri kreslení a maľovaní sú kŕčovité a neisté. </a:t>
            </a:r>
          </a:p>
        </p:txBody>
      </p:sp>
    </p:spTree>
    <p:extLst>
      <p:ext uri="{BB962C8B-B14F-4D97-AF65-F5344CB8AC3E}">
        <p14:creationId xmlns:p14="http://schemas.microsoft.com/office/powerpoint/2010/main" val="11214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Kresbový prejav je na veľmi nízkej úrovni, niekedy až bizarný a prezrádza nemožnosť orientácie dieťaťa. Porucha môže mať pôvod v postihnutí vizuálnej aj a alebo v motorickej oblasti ľudského organizmu. Pri diagnostike sa používajú často testy obkresľovania a voľné kreslenie alebo maľovanie.</a:t>
            </a:r>
          </a:p>
          <a:p>
            <a:pPr algn="ctr"/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1800" y="764704"/>
            <a:ext cx="3672408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sk-SK" sz="4000" dirty="0"/>
              <a:t>Čo môžeme urobiť pre zlepšenie situačného a aktuálneho zdravotného stavu – za predpokladu, že sme na hodine výtvarnej výchovy?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8662" y="3392180"/>
            <a:ext cx="2813204" cy="3750941"/>
          </a:xfrm>
        </p:spPr>
      </p:pic>
    </p:spTree>
    <p:extLst>
      <p:ext uri="{BB962C8B-B14F-4D97-AF65-F5344CB8AC3E}">
        <p14:creationId xmlns:p14="http://schemas.microsoft.com/office/powerpoint/2010/main" val="16973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sk-SK" b="1" dirty="0"/>
              <a:t>navliekanie korálikov, </a:t>
            </a:r>
          </a:p>
          <a:p>
            <a:r>
              <a:rPr lang="sk-SK" b="1" dirty="0"/>
              <a:t>skladanie lega a iných drevených či plastových stavebníc, </a:t>
            </a:r>
          </a:p>
          <a:p>
            <a:r>
              <a:rPr lang="sk-SK" b="1" dirty="0"/>
              <a:t>skladanie </a:t>
            </a:r>
            <a:r>
              <a:rPr lang="sk-SK" b="1" dirty="0" err="1"/>
              <a:t>puzzle</a:t>
            </a:r>
            <a:r>
              <a:rPr lang="sk-SK" b="1" dirty="0"/>
              <a:t>, </a:t>
            </a:r>
          </a:p>
          <a:p>
            <a:r>
              <a:rPr lang="sk-SK" b="1" dirty="0"/>
              <a:t>hranie sa s malými loptičkami </a:t>
            </a:r>
          </a:p>
          <a:p>
            <a:r>
              <a:rPr lang="sk-SK" b="1" dirty="0"/>
              <a:t>nácvik držania rozličných kresliacich nástrojov – ceruzka, tuha, pero, drievko, farbička, suchý pastel, mastný pastel, myška od počítača a napodobňovanie kliknutí, </a:t>
            </a:r>
          </a:p>
          <a:p>
            <a:r>
              <a:rPr lang="sk-SK" b="1" dirty="0"/>
              <a:t>krčenie papierov, </a:t>
            </a:r>
          </a:p>
          <a:p>
            <a:r>
              <a:rPr lang="sk-SK" b="1" dirty="0"/>
              <a:t>trhanie papierov alebo ohýbanie papierov, tiež činnosť s drôtikmi a gumičkami, k precvičovaniu využívame aj náhradné výtvarné pomôcky a materiály, ako sú jemné kefky na zuby a slamky na pitie, hubky na umývanie riadu, tyčinky k čisteniu uší, hračky, ktoré sa dajú k výtvarným úlohám ľahko používať, jednoducho sú to všetky pomôcky, kde sa vyžaduje manipulácia prstami a dlaňami, s ktorými precvičujeme zároveň aj možnosti, ktorými tvoríme výtvarné práce (alternatívne výtvarné materiály a nástroje k tvorbe výtvarných dielok detí a žiakov). </a:t>
            </a:r>
          </a:p>
        </p:txBody>
      </p:sp>
    </p:spTree>
    <p:extLst>
      <p:ext uri="{BB962C8B-B14F-4D97-AF65-F5344CB8AC3E}">
        <p14:creationId xmlns:p14="http://schemas.microsoft.com/office/powerpoint/2010/main" val="21008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692696"/>
            <a:ext cx="4474840" cy="5544616"/>
          </a:xfrm>
        </p:spPr>
        <p:txBody>
          <a:bodyPr/>
          <a:lstStyle/>
          <a:p>
            <a:r>
              <a:rPr lang="sk-SK" sz="2800" b="1" dirty="0"/>
              <a:t>Hnacou silou, takmer každej výtvarnej činnosti, je okrem talentu alebo tvorivých impulzov aj zdravie človeka a zámer preukázať schopnosť riešiť vnútorné konflikty, ktoré sám prežíva alebo ich prežívali iní. </a:t>
            </a:r>
            <a:endParaRPr lang="en-US" sz="2800" b="1" dirty="0"/>
          </a:p>
          <a:p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514348" cy="35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4026255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1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6" y="368569"/>
            <a:ext cx="4896000" cy="3672000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6" y="3692503"/>
            <a:ext cx="3901440" cy="292608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41529"/>
            <a:ext cx="3901440" cy="292608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sk-SK" dirty="0"/>
              <a:t>•	</a:t>
            </a:r>
            <a:r>
              <a:rPr lang="sk-SK" sz="3200" b="1" dirty="0">
                <a:solidFill>
                  <a:schemeClr val="tx1"/>
                </a:solidFill>
              </a:rPr>
              <a:t>Na zlepšovanie a posilňovanie zrakového vnímania aj vo výtvarnej výchove nachádzame cesty k zlepšeniu stavu a kompetencií zrakového pozorovania: (Využívame všetky vyššie uvedené činnosti na rozvoj motoriky, lebo pomáhajú zdokonaľovať súčasne aj zrakové vnímanie. </a:t>
            </a:r>
          </a:p>
        </p:txBody>
      </p:sp>
    </p:spTree>
    <p:extLst>
      <p:ext uri="{BB962C8B-B14F-4D97-AF65-F5344CB8AC3E}">
        <p14:creationId xmlns:p14="http://schemas.microsoft.com/office/powerpoint/2010/main" val="16451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VÝTVARNÁ VÝCHOVA – PREDMET A VYUČOVANIE </a:t>
            </a:r>
          </a:p>
          <a:p>
            <a:r>
              <a:rPr lang="sk-SK" b="1" dirty="0">
                <a:solidFill>
                  <a:schemeClr val="tx1"/>
                </a:solidFill>
              </a:rPr>
              <a:t>Vo všeobecnosti má každá forma vyučovania tieto fázy, alebo aj inak pomenované – etapy:</a:t>
            </a:r>
          </a:p>
          <a:p>
            <a:r>
              <a:rPr lang="sk-SK" b="1" dirty="0">
                <a:solidFill>
                  <a:schemeClr val="tx1"/>
                </a:solidFill>
              </a:rPr>
              <a:t>•	motivačnú – zaujatie žiakov do učebnej činnosti,</a:t>
            </a:r>
          </a:p>
          <a:p>
            <a:r>
              <a:rPr lang="sk-SK" b="1" dirty="0">
                <a:solidFill>
                  <a:schemeClr val="tx1"/>
                </a:solidFill>
              </a:rPr>
              <a:t>•	expozičnú – sprostredkúvanie nového učiva,</a:t>
            </a:r>
          </a:p>
          <a:p>
            <a:r>
              <a:rPr lang="sk-SK" b="1" dirty="0">
                <a:solidFill>
                  <a:schemeClr val="tx1"/>
                </a:solidFill>
              </a:rPr>
              <a:t>•	fixačnú – upevňovanie naučeného učiva,</a:t>
            </a:r>
          </a:p>
          <a:p>
            <a:r>
              <a:rPr lang="sk-SK" b="1" dirty="0">
                <a:solidFill>
                  <a:schemeClr val="tx1"/>
                </a:solidFill>
              </a:rPr>
              <a:t>•	diagnostickú – zisťovanie čo sa žiaci naučili.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4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k-SK" dirty="0"/>
              <a:t>Pripomeňme si: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sk-SK" sz="3200" b="1" dirty="0">
                <a:solidFill>
                  <a:schemeClr val="tx1"/>
                </a:solidFill>
              </a:rPr>
              <a:t>Cieľom výtvarnej výchovy je: prostredníctvom autentických skúseností, získaných výtvarnou činnosťou – intenzívnych zážitkov z dobrodružstva tvorby a </a:t>
            </a:r>
            <a:r>
              <a:rPr lang="sk-SK" sz="3200" b="1" dirty="0" err="1">
                <a:solidFill>
                  <a:schemeClr val="tx1"/>
                </a:solidFill>
              </a:rPr>
              <a:t>sebavyjadrovania</a:t>
            </a:r>
            <a:r>
              <a:rPr lang="sk-SK" sz="3200" b="1" dirty="0">
                <a:solidFill>
                  <a:schemeClr val="tx1"/>
                </a:solidFill>
              </a:rPr>
              <a:t> – rozvíjať osobnosť žiaka v úplnosti jej cítenia, vnímania, intuície, fantázie i analytického myslenia – vedomých i nevedomých duševných aktivít. </a:t>
            </a:r>
          </a:p>
        </p:txBody>
      </p:sp>
    </p:spTree>
    <p:extLst>
      <p:ext uri="{BB962C8B-B14F-4D97-AF65-F5344CB8AC3E}">
        <p14:creationId xmlns:p14="http://schemas.microsoft.com/office/powerpoint/2010/main" val="26573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Predmet – výtvarná výchova v sebe zahŕňa okrem tradičných a nových výtvarných disciplín aj ďalšie druhy vizuálnych umení ako: </a:t>
            </a:r>
          </a:p>
          <a:p>
            <a:r>
              <a:rPr lang="sk-SK" b="1" dirty="0">
                <a:solidFill>
                  <a:schemeClr val="tx1"/>
                </a:solidFill>
              </a:rPr>
              <a:t>•	alternatívne prejavy výtvarnej podoby,</a:t>
            </a:r>
          </a:p>
          <a:p>
            <a:r>
              <a:rPr lang="sk-SK" b="1" dirty="0">
                <a:solidFill>
                  <a:schemeClr val="tx1"/>
                </a:solidFill>
              </a:rPr>
              <a:t>•	architektúru, </a:t>
            </a:r>
          </a:p>
          <a:p>
            <a:r>
              <a:rPr lang="sk-SK" b="1" dirty="0">
                <a:solidFill>
                  <a:schemeClr val="tx1"/>
                </a:solidFill>
              </a:rPr>
              <a:t>•	</a:t>
            </a:r>
            <a:r>
              <a:rPr lang="sk-SK" b="1" dirty="0" err="1">
                <a:solidFill>
                  <a:schemeClr val="tx1"/>
                </a:solidFill>
              </a:rPr>
              <a:t>artefiletiku</a:t>
            </a:r>
            <a:r>
              <a:rPr lang="sk-SK" b="1" dirty="0">
                <a:solidFill>
                  <a:schemeClr val="tx1"/>
                </a:solidFill>
              </a:rPr>
              <a:t>,</a:t>
            </a:r>
          </a:p>
          <a:p>
            <a:r>
              <a:rPr lang="sk-SK" b="1" dirty="0">
                <a:solidFill>
                  <a:schemeClr val="tx1"/>
                </a:solidFill>
              </a:rPr>
              <a:t>•	</a:t>
            </a:r>
            <a:r>
              <a:rPr lang="sk-SK" b="1" dirty="0" err="1">
                <a:solidFill>
                  <a:schemeClr val="tx1"/>
                </a:solidFill>
              </a:rPr>
              <a:t>arteterapiu</a:t>
            </a:r>
            <a:r>
              <a:rPr lang="sk-SK" b="1" dirty="0">
                <a:solidFill>
                  <a:schemeClr val="tx1"/>
                </a:solidFill>
              </a:rPr>
              <a:t>,</a:t>
            </a:r>
          </a:p>
          <a:p>
            <a:r>
              <a:rPr lang="sk-SK" b="1" dirty="0">
                <a:solidFill>
                  <a:schemeClr val="tx1"/>
                </a:solidFill>
              </a:rPr>
              <a:t>•	dizajn v jeho rôznych polohách (výrobkový, komunikačný, odevný, textilný, telový,  </a:t>
            </a:r>
          </a:p>
          <a:p>
            <a:r>
              <a:rPr lang="sk-SK" b="1" dirty="0">
                <a:solidFill>
                  <a:schemeClr val="tx1"/>
                </a:solidFill>
              </a:rPr>
              <a:t>•	elektronické médiá a</a:t>
            </a:r>
          </a:p>
          <a:p>
            <a:r>
              <a:rPr lang="sk-SK" b="1" dirty="0">
                <a:solidFill>
                  <a:schemeClr val="tx1"/>
                </a:solidFill>
              </a:rPr>
              <a:t>•	fotografiu, </a:t>
            </a:r>
          </a:p>
          <a:p>
            <a:r>
              <a:rPr lang="sk-SK" b="1" dirty="0">
                <a:solidFill>
                  <a:schemeClr val="tx1"/>
                </a:solidFill>
              </a:rPr>
              <a:t>•	multimédiá (video a film). 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vizuálna reklama). </a:t>
            </a:r>
          </a:p>
          <a:p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6"/>
          </a:xfrm>
        </p:spPr>
        <p:txBody>
          <a:bodyPr>
            <a:normAutofit fontScale="77500" lnSpcReduction="20000"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1. Výtvarný jazyk (základné prvky výtvarného vyjadrovania):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línia (hravé pokusy s rôznymi typmi liniek – čiar, ich vzťahmi a charakterom)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farba, výraz farby</a:t>
            </a:r>
          </a:p>
          <a:p>
            <a:r>
              <a:rPr lang="sk-SK" b="1" dirty="0">
                <a:solidFill>
                  <a:schemeClr val="tx1"/>
                </a:solidFill>
              </a:rPr>
              <a:t>2. Výtvarný jazyk (všetky kompozičné princípy a možnosti kompozícií)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kompozícia je rozmiestňovanie prvkov vo formáte, po ploche alebo v priestore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rytmus a pohyb (</a:t>
            </a:r>
            <a:r>
              <a:rPr lang="sk-SK" b="1" dirty="0" err="1">
                <a:solidFill>
                  <a:schemeClr val="tx1"/>
                </a:solidFill>
              </a:rPr>
              <a:t>arytmia</a:t>
            </a:r>
            <a:r>
              <a:rPr lang="sk-SK" b="1" dirty="0">
                <a:solidFill>
                  <a:schemeClr val="tx1"/>
                </a:solidFill>
              </a:rPr>
              <a:t> a nehybnosť)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symetria a asymetria (tvarov, farieb, plôch)  </a:t>
            </a:r>
          </a:p>
          <a:p>
            <a:r>
              <a:rPr lang="sk-SK" b="1" dirty="0">
                <a:solidFill>
                  <a:schemeClr val="tx1"/>
                </a:solidFill>
              </a:rPr>
              <a:t>3. Podnety výtvarného umenia 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</a:t>
            </a:r>
            <a:r>
              <a:rPr lang="sk-SK" b="1" dirty="0" err="1">
                <a:solidFill>
                  <a:schemeClr val="tx1"/>
                </a:solidFill>
              </a:rPr>
              <a:t>land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b="1" dirty="0" err="1">
                <a:solidFill>
                  <a:schemeClr val="tx1"/>
                </a:solidFill>
              </a:rPr>
              <a:t>art</a:t>
            </a:r>
            <a:r>
              <a:rPr lang="sk-SK" b="1" dirty="0">
                <a:solidFill>
                  <a:schemeClr val="tx1"/>
                </a:solidFill>
              </a:rPr>
              <a:t> (výtvarné prejavy v krajine)          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surrealizmus (fantastický portrét)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impresionizmus (pocitová maľba alebo kresba – automatická kresba, </a:t>
            </a:r>
            <a:r>
              <a:rPr lang="sk-SK" b="1" dirty="0" err="1">
                <a:solidFill>
                  <a:schemeClr val="tx1"/>
                </a:solidFill>
              </a:rPr>
              <a:t>projektívna</a:t>
            </a:r>
            <a:r>
              <a:rPr lang="sk-SK" b="1" dirty="0">
                <a:solidFill>
                  <a:schemeClr val="tx1"/>
                </a:solidFill>
              </a:rPr>
              <a:t> kresba)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kubizmus (konštruktívny a analytický kompozičný prístup v zobrazovaní)</a:t>
            </a:r>
          </a:p>
          <a:p>
            <a:r>
              <a:rPr lang="sk-SK" b="1" dirty="0">
                <a:solidFill>
                  <a:schemeClr val="tx1"/>
                </a:solidFill>
              </a:rPr>
              <a:t>4. Podnety výtvarného umenia (výtvarné činnosti inšpirované dejinami umenia)  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inšpirácia archaickými písmami (hieroglyfy, piktogramy a pod.)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interpretácia výtvarného diela (vytváranie variantov reprodukovaných diel)</a:t>
            </a:r>
          </a:p>
          <a:p>
            <a:endParaRPr lang="sk-SK" b="1" dirty="0">
              <a:solidFill>
                <a:schemeClr val="tx1"/>
              </a:solidFill>
            </a:endParaRPr>
          </a:p>
          <a:p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0263"/>
            <a:ext cx="8572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5. Podnety fotografie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koláž, montáž z fotografií, </a:t>
            </a:r>
            <a:r>
              <a:rPr lang="sk-SK" b="1" dirty="0" err="1">
                <a:solidFill>
                  <a:schemeClr val="tx1"/>
                </a:solidFill>
              </a:rPr>
              <a:t>proláž</a:t>
            </a:r>
            <a:r>
              <a:rPr lang="sk-SK" b="1" dirty="0">
                <a:solidFill>
                  <a:schemeClr val="tx1"/>
                </a:solidFill>
              </a:rPr>
              <a:t>, </a:t>
            </a:r>
            <a:r>
              <a:rPr lang="sk-SK" b="1" dirty="0" err="1">
                <a:solidFill>
                  <a:schemeClr val="tx1"/>
                </a:solidFill>
              </a:rPr>
              <a:t>antikoláž</a:t>
            </a:r>
            <a:r>
              <a:rPr lang="sk-SK" b="1" dirty="0">
                <a:solidFill>
                  <a:schemeClr val="tx1"/>
                </a:solidFill>
              </a:rPr>
              <a:t>, koncept, </a:t>
            </a:r>
            <a:r>
              <a:rPr lang="sk-SK" b="1" dirty="0" err="1">
                <a:solidFill>
                  <a:schemeClr val="tx1"/>
                </a:solidFill>
              </a:rPr>
              <a:t>performancia</a:t>
            </a:r>
            <a:endParaRPr lang="sk-SK" b="1" dirty="0">
              <a:solidFill>
                <a:schemeClr val="tx1"/>
              </a:solidFill>
            </a:endParaRPr>
          </a:p>
          <a:p>
            <a:r>
              <a:rPr lang="sk-SK" b="1" dirty="0">
                <a:solidFill>
                  <a:schemeClr val="tx1"/>
                </a:solidFill>
              </a:rPr>
              <a:t>6. Podnety filmu a videa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filmová postava, filmový kostým, filmové herectvo            </a:t>
            </a:r>
          </a:p>
          <a:p>
            <a:r>
              <a:rPr lang="sk-SK" b="1" dirty="0">
                <a:solidFill>
                  <a:schemeClr val="tx1"/>
                </a:solidFill>
              </a:rPr>
              <a:t>7. Podnety architektúry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architektúra ako skladačka (stavebnica, stavba, konštrukcia)</a:t>
            </a:r>
          </a:p>
          <a:p>
            <a:r>
              <a:rPr lang="sk-SK" b="1" dirty="0">
                <a:solidFill>
                  <a:schemeClr val="tx1"/>
                </a:solidFill>
              </a:rPr>
              <a:t>8. Podnety dizajnu (obal, obálka knihy, pohľadnica, diplom, pútač, pozvánka, plagát, leták, </a:t>
            </a:r>
          </a:p>
          <a:p>
            <a:r>
              <a:rPr lang="sk-SK" b="1" dirty="0">
                <a:solidFill>
                  <a:schemeClr val="tx1"/>
                </a:solidFill>
              </a:rPr>
              <a:t>9. Podnety tradičných remesiel</a:t>
            </a:r>
          </a:p>
          <a:p>
            <a:r>
              <a:rPr lang="sk-SK" b="1" dirty="0">
                <a:solidFill>
                  <a:schemeClr val="tx1"/>
                </a:solidFill>
              </a:rPr>
              <a:t>10. Elektronické médiá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hry s písmom a textom na PC, kresliace nástroje </a:t>
            </a:r>
            <a:r>
              <a:rPr lang="sk-SK" b="1" dirty="0" err="1">
                <a:solidFill>
                  <a:schemeClr val="tx1"/>
                </a:solidFill>
              </a:rPr>
              <a:t>softwerov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11. Porovnávacie, kombinačné a súhrnné výtvarné cvičenia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triedenie a porovnávanie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miešanie tvarov (zvierat a vecí)</a:t>
            </a:r>
          </a:p>
          <a:p>
            <a:r>
              <a:rPr lang="sk-SK" b="1" dirty="0">
                <a:solidFill>
                  <a:schemeClr val="tx1"/>
                </a:solidFill>
              </a:rPr>
              <a:t>12. Podnety hudby (</a:t>
            </a:r>
            <a:r>
              <a:rPr lang="sk-SK" b="1" dirty="0" err="1">
                <a:solidFill>
                  <a:schemeClr val="tx1"/>
                </a:solidFill>
              </a:rPr>
              <a:t>polyestetické</a:t>
            </a:r>
            <a:r>
              <a:rPr lang="sk-SK" b="1" dirty="0">
                <a:solidFill>
                  <a:schemeClr val="tx1"/>
                </a:solidFill>
              </a:rPr>
              <a:t> výtvarné postupy)</a:t>
            </a:r>
          </a:p>
          <a:p>
            <a:r>
              <a:rPr lang="sk-SK" b="1" dirty="0">
                <a:solidFill>
                  <a:schemeClr val="tx1"/>
                </a:solidFill>
              </a:rPr>
              <a:t>13. Syntetické podnety (</a:t>
            </a:r>
            <a:r>
              <a:rPr lang="sk-SK" b="1" dirty="0" err="1">
                <a:solidFill>
                  <a:schemeClr val="tx1"/>
                </a:solidFill>
              </a:rPr>
              <a:t>muzikomaľba</a:t>
            </a:r>
            <a:r>
              <a:rPr lang="sk-SK" b="1" dirty="0">
                <a:solidFill>
                  <a:schemeClr val="tx1"/>
                </a:solidFill>
              </a:rPr>
              <a:t>, sluchový záznam pomocou farieb alebo kresieb)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hmat vo vzťahu k priestoru (perforované výtvarné diela – prederavené a reliéfne výtvarné práce)</a:t>
            </a:r>
          </a:p>
          <a:p>
            <a:r>
              <a:rPr lang="sk-SK" b="1" dirty="0">
                <a:solidFill>
                  <a:schemeClr val="tx1"/>
                </a:solidFill>
              </a:rPr>
              <a:t>14. Podnety rôznych oblastí poznávania sveta</a:t>
            </a:r>
          </a:p>
          <a:p>
            <a:r>
              <a:rPr lang="sk-SK" b="1" dirty="0">
                <a:solidFill>
                  <a:schemeClr val="tx1"/>
                </a:solidFill>
              </a:rPr>
              <a:t>            - podnety </a:t>
            </a:r>
            <a:r>
              <a:rPr lang="sk-SK" b="1" dirty="0" err="1">
                <a:solidFill>
                  <a:schemeClr val="tx1"/>
                </a:solidFill>
              </a:rPr>
              <a:t>prvouky</a:t>
            </a:r>
            <a:r>
              <a:rPr lang="sk-SK" b="1" dirty="0">
                <a:solidFill>
                  <a:schemeClr val="tx1"/>
                </a:solidFill>
              </a:rPr>
              <a:t>, časti tela</a:t>
            </a:r>
          </a:p>
          <a:p>
            <a:r>
              <a:rPr lang="sk-SK" b="1" dirty="0">
                <a:solidFill>
                  <a:schemeClr val="tx1"/>
                </a:solidFill>
              </a:rPr>
              <a:t>15. Tradícia a identita, kultúrna krajina (ľudové a svetské tradície)</a:t>
            </a:r>
          </a:p>
          <a:p>
            <a:r>
              <a:rPr lang="sk-SK" b="1" dirty="0">
                <a:solidFill>
                  <a:schemeClr val="tx1"/>
                </a:solidFill>
              </a:rPr>
              <a:t>16. Škola v galérii, galéria v škole (realizácia výtvarných činností priamo v galérii alebo múzeu)</a:t>
            </a:r>
          </a:p>
          <a:p>
            <a:r>
              <a:rPr lang="sk-SK" b="1" dirty="0">
                <a:solidFill>
                  <a:schemeClr val="tx1"/>
                </a:solidFill>
              </a:rPr>
              <a:t>17. Výtvarné hry (hry s farbou, tvarmi, inštalácie a procesuálne formy výtvarnej aktivity).</a:t>
            </a:r>
          </a:p>
          <a:p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lnSpcReduction="10000"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•	VP pre deti a žiakov s mentálnym postihnutím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so sluchovým postihnutím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so zrakovým postihnutím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s telesným postihnutím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s narušenou komunikačnou schopnosťou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s </a:t>
            </a:r>
            <a:r>
              <a:rPr lang="sk-SK" b="1" dirty="0" err="1">
                <a:solidFill>
                  <a:schemeClr val="tx1"/>
                </a:solidFill>
              </a:rPr>
              <a:t>autizmom</a:t>
            </a:r>
            <a:r>
              <a:rPr lang="sk-SK" b="1" dirty="0">
                <a:solidFill>
                  <a:schemeClr val="tx1"/>
                </a:solidFill>
              </a:rPr>
              <a:t> alebo ďalšími </a:t>
            </a:r>
            <a:r>
              <a:rPr lang="sk-SK" b="1" dirty="0" err="1">
                <a:solidFill>
                  <a:schemeClr val="tx1"/>
                </a:solidFill>
              </a:rPr>
              <a:t>pervazívnymi</a:t>
            </a:r>
            <a:r>
              <a:rPr lang="sk-SK" b="1" dirty="0">
                <a:solidFill>
                  <a:schemeClr val="tx1"/>
                </a:solidFill>
              </a:rPr>
              <a:t> vývinovými poruchami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chorých a zdravotne oslabených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</a:t>
            </a:r>
            <a:r>
              <a:rPr lang="sk-SK" b="1" dirty="0" err="1">
                <a:solidFill>
                  <a:schemeClr val="tx1"/>
                </a:solidFill>
              </a:rPr>
              <a:t>hluchoslepých</a:t>
            </a:r>
            <a:r>
              <a:rPr lang="sk-SK" b="1" dirty="0">
                <a:solidFill>
                  <a:schemeClr val="tx1"/>
                </a:solidFill>
              </a:rPr>
              <a:t>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žiakov s vývinovými poruchami učenia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žiakov s poruchami aktivity a pozornosti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deti a žiakov s viacnásobným postihnutím </a:t>
            </a:r>
          </a:p>
          <a:p>
            <a:r>
              <a:rPr lang="sk-SK" b="1" dirty="0">
                <a:solidFill>
                  <a:schemeClr val="tx1"/>
                </a:solidFill>
              </a:rPr>
              <a:t>•	VP pre žiakov s poruchami správania </a:t>
            </a:r>
          </a:p>
        </p:txBody>
      </p:sp>
    </p:spTree>
    <p:extLst>
      <p:ext uri="{BB962C8B-B14F-4D97-AF65-F5344CB8AC3E}">
        <p14:creationId xmlns:p14="http://schemas.microsoft.com/office/powerpoint/2010/main" val="25334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sk-SK" dirty="0"/>
              <a:t>Dôležité: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Obrazy a umelci – vyhľadať diela a umelcov </a:t>
            </a:r>
          </a:p>
          <a:p>
            <a:r>
              <a:rPr lang="sk-SK" b="1" dirty="0">
                <a:solidFill>
                  <a:srgbClr val="FF0000"/>
                </a:solidFill>
              </a:rPr>
              <a:t>Vybrať techniky a postupy pre varianty</a:t>
            </a:r>
          </a:p>
          <a:p>
            <a:r>
              <a:rPr lang="sk-SK" b="1" dirty="0">
                <a:solidFill>
                  <a:srgbClr val="FF0000"/>
                </a:solidFill>
              </a:rPr>
              <a:t>Zvoliť formáty a pomôcky</a:t>
            </a:r>
          </a:p>
          <a:p>
            <a:r>
              <a:rPr lang="sk-SK" b="1" dirty="0">
                <a:solidFill>
                  <a:srgbClr val="FF0000"/>
                </a:solidFill>
              </a:rPr>
              <a:t>Zostaviť prípravy</a:t>
            </a:r>
          </a:p>
          <a:p>
            <a:r>
              <a:rPr lang="sk-SK" b="1" dirty="0">
                <a:solidFill>
                  <a:srgbClr val="FF0000"/>
                </a:solidFill>
              </a:rPr>
              <a:t>Pozorovať priebeh a urobiť záznam</a:t>
            </a:r>
          </a:p>
          <a:p>
            <a:r>
              <a:rPr lang="sk-SK" b="1" dirty="0">
                <a:solidFill>
                  <a:srgbClr val="FF0000"/>
                </a:solidFill>
              </a:rPr>
              <a:t>Zabezpečenie dostatok materiálu</a:t>
            </a:r>
          </a:p>
          <a:p>
            <a:r>
              <a:rPr lang="sk-SK" b="1" dirty="0">
                <a:solidFill>
                  <a:srgbClr val="FF0000"/>
                </a:solidFill>
              </a:rPr>
              <a:t>Vyhodnotiť práce</a:t>
            </a:r>
          </a:p>
          <a:p>
            <a:r>
              <a:rPr lang="sk-SK" b="1" dirty="0">
                <a:solidFill>
                  <a:srgbClr val="FF0000"/>
                </a:solidFill>
              </a:rPr>
              <a:t>Urobiť prieskum súťaží vo výtvarnom prejave</a:t>
            </a:r>
          </a:p>
          <a:p>
            <a:r>
              <a:rPr lang="sk-SK" b="1" dirty="0">
                <a:solidFill>
                  <a:srgbClr val="FF0000"/>
                </a:solidFill>
              </a:rPr>
              <a:t>Prihlásiť deti a žiakov</a:t>
            </a:r>
          </a:p>
          <a:p>
            <a:r>
              <a:rPr lang="sk-SK" b="1" dirty="0">
                <a:solidFill>
                  <a:srgbClr val="FF0000"/>
                </a:solidFill>
              </a:rPr>
              <a:t>Usporiadať výstavu z prác detí a žiakov</a:t>
            </a:r>
          </a:p>
          <a:p>
            <a:r>
              <a:rPr lang="sk-SK" b="1" dirty="0">
                <a:solidFill>
                  <a:srgbClr val="FF0000"/>
                </a:solidFill>
              </a:rPr>
              <a:t>Pripraviť besedu o umení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162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sk-SK" sz="2800" dirty="0" err="1"/>
              <a:t>Gustav</a:t>
            </a:r>
            <a:r>
              <a:rPr lang="sk-SK" sz="2800" dirty="0"/>
              <a:t> </a:t>
            </a:r>
            <a:r>
              <a:rPr lang="sk-SK" sz="2800" dirty="0" err="1"/>
              <a:t>Klimt</a:t>
            </a:r>
            <a:r>
              <a:rPr lang="sk-SK" sz="2800" dirty="0"/>
              <a:t> (1862 – 1918). </a:t>
            </a:r>
            <a:r>
              <a:rPr lang="sk-SK" sz="2800" dirty="0" err="1"/>
              <a:t>Symbolismus</a:t>
            </a:r>
            <a:r>
              <a:rPr lang="sk-SK" sz="2800" dirty="0"/>
              <a:t>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16832"/>
          </a:xfrm>
        </p:spPr>
        <p:txBody>
          <a:bodyPr/>
          <a:lstStyle/>
          <a:p>
            <a:r>
              <a:rPr lang="es-ES" dirty="0"/>
              <a:t>Claude Oscar Monet (1840 – 1926).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68" y="2204864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97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Vincent Willem van Gogh (1853 – 1890)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74" y="198884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Vincent Willem van Gogh (1853 – 1890)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916832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Leonardo</a:t>
            </a:r>
            <a:r>
              <a:rPr lang="sk-SK" dirty="0"/>
              <a:t> </a:t>
            </a:r>
            <a:r>
              <a:rPr lang="sk-SK" dirty="0" err="1"/>
              <a:t>da</a:t>
            </a:r>
            <a:r>
              <a:rPr lang="sk-SK" dirty="0"/>
              <a:t> </a:t>
            </a:r>
            <a:r>
              <a:rPr lang="sk-SK" dirty="0" err="1"/>
              <a:t>Vinci</a:t>
            </a:r>
            <a:r>
              <a:rPr lang="sk-SK" dirty="0"/>
              <a:t> (1452 - 1519)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98884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Johannes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nebo </a:t>
            </a:r>
            <a:r>
              <a:rPr lang="sk-SK" dirty="0" err="1"/>
              <a:t>Johan</a:t>
            </a:r>
            <a:r>
              <a:rPr lang="sk-SK" dirty="0"/>
              <a:t> </a:t>
            </a:r>
            <a:r>
              <a:rPr lang="sk-SK" dirty="0" err="1"/>
              <a:t>Vermeer</a:t>
            </a:r>
            <a:r>
              <a:rPr lang="sk-SK" dirty="0"/>
              <a:t> (1632 - 1675)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132856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Joan Miró i Ferrà (1893 - 1983)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916832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2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</a:t>
            </a:r>
            <a:r>
              <a:rPr lang="en-US" dirty="0" err="1"/>
              <a:t>Mallord</a:t>
            </a:r>
            <a:r>
              <a:rPr lang="en-US" dirty="0"/>
              <a:t> William Turner (1775 – 1851).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34888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8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 Chagall (</a:t>
            </a:r>
            <a:r>
              <a:rPr lang="en-US" dirty="0" err="1"/>
              <a:t>Moishe</a:t>
            </a:r>
            <a:r>
              <a:rPr lang="en-US" dirty="0"/>
              <a:t> </a:t>
            </a:r>
            <a:r>
              <a:rPr lang="en-US" dirty="0" err="1"/>
              <a:t>Shagal</a:t>
            </a:r>
            <a:r>
              <a:rPr lang="en-US" dirty="0"/>
              <a:t>) (1887 – 1985)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57" y="2060848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5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FFC000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b="1" dirty="0">
                <a:solidFill>
                  <a:schemeClr val="tx1"/>
                </a:solidFill>
              </a:rPr>
              <a:t>Ako učiť predmet – výtvarná výchova – deti a žiakov s mentálnym postihnutím alebo s inými druhmi a formami poškodenia, je otázkou stále neukončenou, je otvoreným priestorom pre umelecké prejavy aj samotných učiteľov a vychovávateľov, ktorí prichádzajú do špeciálnopedagogického prostredia, často bez individuálnych výtvarných alebo tvorivých schopností a skúseností. </a:t>
            </a:r>
          </a:p>
        </p:txBody>
      </p:sp>
    </p:spTree>
    <p:extLst>
      <p:ext uri="{BB962C8B-B14F-4D97-AF65-F5344CB8AC3E}">
        <p14:creationId xmlns:p14="http://schemas.microsoft.com/office/powerpoint/2010/main" val="22745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Claude Oscar Monet (1840 – 1926)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060848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4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Georges-Pierre</a:t>
            </a:r>
            <a:r>
              <a:rPr lang="sk-SK" dirty="0"/>
              <a:t> </a:t>
            </a:r>
            <a:r>
              <a:rPr lang="sk-SK" dirty="0" err="1"/>
              <a:t>Seurat</a:t>
            </a:r>
            <a:r>
              <a:rPr lang="sk-SK" dirty="0"/>
              <a:t> (1859 – 1891)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41" y="198884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Rembrandt Harmenszoon van Rijn (1606 – 1669)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060848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0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Jan van Eyck nebo Johannes de Eyck (cca 1385 – 1441)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132856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9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Wassily</a:t>
            </a:r>
            <a:r>
              <a:rPr lang="sk-SK" dirty="0"/>
              <a:t> </a:t>
            </a:r>
            <a:r>
              <a:rPr lang="sk-SK" dirty="0" err="1"/>
              <a:t>Kandinsky</a:t>
            </a:r>
            <a:r>
              <a:rPr lang="sk-SK" dirty="0"/>
              <a:t> (1866 - 1944)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" y="1455249"/>
            <a:ext cx="4656000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3495999"/>
            <a:ext cx="4464000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0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Claude Oscar Monet (1840 – 1926)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5600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57" y="1987518"/>
            <a:ext cx="4512000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Pieter</a:t>
            </a:r>
            <a:r>
              <a:rPr lang="sk-SK" dirty="0"/>
              <a:t> </a:t>
            </a:r>
            <a:r>
              <a:rPr lang="sk-SK" dirty="0" err="1"/>
              <a:t>Bruegel</a:t>
            </a:r>
            <a:r>
              <a:rPr lang="sk-SK" dirty="0"/>
              <a:t> starší (1525 – 1569)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1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Pablo</a:t>
            </a:r>
            <a:r>
              <a:rPr lang="sk-SK" dirty="0"/>
              <a:t> </a:t>
            </a:r>
            <a:r>
              <a:rPr lang="sk-SK" dirty="0" err="1"/>
              <a:t>Picasso</a:t>
            </a:r>
            <a:r>
              <a:rPr lang="sk-SK" dirty="0"/>
              <a:t> (1881 - 1973)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35242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5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John</a:t>
            </a:r>
            <a:r>
              <a:rPr lang="sk-SK" dirty="0"/>
              <a:t> </a:t>
            </a:r>
            <a:r>
              <a:rPr lang="sk-SK" dirty="0" err="1"/>
              <a:t>Constable</a:t>
            </a:r>
            <a:r>
              <a:rPr lang="sk-SK" dirty="0"/>
              <a:t> (1776 - 1837)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348880"/>
            <a:ext cx="41243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2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sk-SK" sz="2400" dirty="0"/>
              <a:t>http://www.grandresidence.sk/umenie/vytvarne-skvosty-v-galeriach/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>
            <a:normAutofit/>
          </a:bodyPr>
          <a:lstStyle/>
          <a:p>
            <a:r>
              <a:rPr lang="sk-SK" sz="2800" b="1" dirty="0" err="1">
                <a:solidFill>
                  <a:schemeClr val="tx1"/>
                </a:solidFill>
              </a:rPr>
              <a:t>Edvard</a:t>
            </a:r>
            <a:r>
              <a:rPr lang="sk-SK" sz="2800" b="1" dirty="0">
                <a:solidFill>
                  <a:schemeClr val="tx1"/>
                </a:solidFill>
              </a:rPr>
              <a:t> </a:t>
            </a:r>
            <a:r>
              <a:rPr lang="sk-SK" sz="2800" b="1" dirty="0" err="1">
                <a:solidFill>
                  <a:schemeClr val="tx1"/>
                </a:solidFill>
              </a:rPr>
              <a:t>Munch</a:t>
            </a:r>
            <a:r>
              <a:rPr lang="sk-SK" sz="2800" b="1" dirty="0">
                <a:solidFill>
                  <a:schemeClr val="tx1"/>
                </a:solidFill>
              </a:rPr>
              <a:t> (1863 - 1944)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9942"/>
            <a:ext cx="50800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Úlohy a podmienky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365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K udeleniu hodnotenia pre predmet</a:t>
            </a:r>
          </a:p>
          <a:p>
            <a:pPr algn="ctr"/>
            <a:endParaRPr lang="sk-SK" b="1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Vypracujte jeden metodický výtvarný rad (obsah 4 výtvarných podôb  = 4 výtvarné práce ako vlastnoručne realizované ukážky pre variant B = jeden motív v 4 výtvarných technikách, formát A5).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sk-SK" b="1" dirty="0">
                <a:solidFill>
                  <a:schemeClr val="tx1"/>
                </a:solidFill>
              </a:rPr>
              <a:t>Navrhnite jeden postup pre výtvarnú komunikáciu vo variante C (ako sprostredkovať umelecké dielo deťom s ťažkým stupňom mentálneho postihnutia – príprava ukážka diela a jeho interpretácia.</a:t>
            </a:r>
          </a:p>
          <a:p>
            <a:pPr algn="just"/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Henri</a:t>
            </a:r>
            <a:r>
              <a:rPr lang="sk-SK" dirty="0"/>
              <a:t> </a:t>
            </a:r>
            <a:r>
              <a:rPr lang="sk-SK" dirty="0" err="1"/>
              <a:t>Rousseau</a:t>
            </a:r>
            <a:r>
              <a:rPr lang="sk-SK" dirty="0"/>
              <a:t> (1844 - 1910)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12247"/>
            <a:ext cx="22383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Paul </a:t>
            </a:r>
            <a:r>
              <a:rPr lang="sk-SK" dirty="0" err="1"/>
              <a:t>Cézanne</a:t>
            </a:r>
            <a:r>
              <a:rPr lang="sk-SK" dirty="0"/>
              <a:t> (1839 - 1906)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976438"/>
            <a:ext cx="37242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1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Vincent</a:t>
            </a:r>
            <a:r>
              <a:rPr lang="sk-SK" dirty="0"/>
              <a:t> </a:t>
            </a:r>
            <a:r>
              <a:rPr lang="it-IT" dirty="0"/>
              <a:t>van Gogh (1853 až 1890)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19275"/>
            <a:ext cx="25527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3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Výtvarné hry s pravidlami?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9289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5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905000"/>
            <a:ext cx="5810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6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0263"/>
            <a:ext cx="8572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8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Vyučovacie metódy – vo výtvarnej výchove sú potrebné také spôsoby postupovania s deťmi, žiakmi a študentmi, ktoré upevňujú a zvyšujú výtvarno-kreatívne kompetencie pomocou:</a:t>
            </a:r>
          </a:p>
          <a:p>
            <a:r>
              <a:rPr lang="sk-SK" b="1" dirty="0">
                <a:solidFill>
                  <a:schemeClr val="tx1"/>
                </a:solidFill>
              </a:rPr>
              <a:t>•	výtvarných vyjadrovacích prostriedkov: ako sú prvky výtvarnej reči; vzťahy medzi nimi; procesy tvorby; materiálno technické prostriedky; všetky inštrumenty, materiály a techniky, ktorých je možné vo výtvarnej činnosti využiť, teda aj také, ktoré fungujú v iných než výtvarných situáciách;</a:t>
            </a:r>
          </a:p>
          <a:p>
            <a:r>
              <a:rPr lang="sk-SK" b="1" dirty="0">
                <a:solidFill>
                  <a:schemeClr val="tx1"/>
                </a:solidFill>
              </a:rPr>
              <a:t>•	výtvarných projektov;</a:t>
            </a:r>
          </a:p>
          <a:p>
            <a:r>
              <a:rPr lang="sk-SK" b="1" dirty="0">
                <a:solidFill>
                  <a:schemeClr val="tx1"/>
                </a:solidFill>
              </a:rPr>
              <a:t>•	výtvarnej komunikácie;</a:t>
            </a:r>
          </a:p>
          <a:p>
            <a:r>
              <a:rPr lang="sk-SK" b="1" dirty="0">
                <a:solidFill>
                  <a:schemeClr val="tx1"/>
                </a:solidFill>
              </a:rPr>
              <a:t>•	interpretácie;</a:t>
            </a:r>
          </a:p>
          <a:p>
            <a:r>
              <a:rPr lang="sk-SK" b="1" dirty="0">
                <a:solidFill>
                  <a:schemeClr val="tx1"/>
                </a:solidFill>
              </a:rPr>
              <a:t>•	reflexie.</a:t>
            </a:r>
          </a:p>
        </p:txBody>
      </p:sp>
    </p:spTree>
    <p:extLst>
      <p:ext uri="{BB962C8B-B14F-4D97-AF65-F5344CB8AC3E}">
        <p14:creationId xmlns:p14="http://schemas.microsoft.com/office/powerpoint/2010/main" val="16785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4006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Organizačné formy vyučovania sú také formy vo výtvarnej výchove, pomocou ktorých sa v podstatnej miere: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hľadá námet vhodný na výtvarné spracovanie a motiváciu pre deti;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formuluje výtvarný problém;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uvažuje o jeho zmysle pre rozvoj žiaducich dispozícií dieťaťa;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hľadá adekvátne prostriedky jeho realizácie s ohľadom na jeho dimenziu výtvarnú a súčasne na vývojové predpoklady konkrétnych detí a aktuálnu situáciu.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vedie individuálna forma výučby vo výtvarnej výchove;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vedie skupinová forma výučby vo výtvarnej výchove;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naplánuje projektová forma výučby vo výtvarnej výchove;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aplikuje alternatívna forma výučby vo výtvarnej výchove;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•	uplatňuje výtvarná hra pomocou základov hier. </a:t>
            </a:r>
          </a:p>
          <a:p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FFC000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b="1" dirty="0"/>
              <a:t>A aký je základný význam predmetu výtvarnej výchovy?</a:t>
            </a:r>
          </a:p>
          <a:p>
            <a:pPr lvl="0" algn="just"/>
            <a:r>
              <a:rPr lang="sk-SK" b="1" dirty="0"/>
              <a:t>Výtvarná výchova má v špeciálnopedagogickom prostredí dôležité miesto pri podpore zdravia – fyzického a duševného.</a:t>
            </a:r>
          </a:p>
          <a:p>
            <a:pPr lvl="0" algn="just"/>
            <a:r>
              <a:rPr lang="sk-SK" b="1" dirty="0"/>
              <a:t>Má výhody pri motivácii a aktivizácii aj v ďalších výchovných a vzdelávacích predmetoch. </a:t>
            </a:r>
          </a:p>
          <a:p>
            <a:pPr lvl="0" algn="just"/>
            <a:r>
              <a:rPr lang="sk-SK" b="1" dirty="0"/>
              <a:t>Svojím spôsobom vymedzuje relaxačný a tiež vhodný prognostický priestor pre deti, žiakov a pedagógov.</a:t>
            </a:r>
          </a:p>
        </p:txBody>
      </p:sp>
    </p:spTree>
    <p:extLst>
      <p:ext uri="{BB962C8B-B14F-4D97-AF65-F5344CB8AC3E}">
        <p14:creationId xmlns:p14="http://schemas.microsoft.com/office/powerpoint/2010/main" val="27148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íva">
  <a:themeElements>
    <a:clrScheme name="Exekutíva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íva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í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416</TotalTime>
  <Words>2519</Words>
  <Application>Microsoft Office PowerPoint</Application>
  <PresentationFormat>Prezentácia na obrazovke (4:3)</PresentationFormat>
  <Paragraphs>184</Paragraphs>
  <Slides>65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Century Gothic</vt:lpstr>
      <vt:lpstr>Courier New</vt:lpstr>
      <vt:lpstr>Palatino Linotype</vt:lpstr>
      <vt:lpstr>Exekutíva</vt:lpstr>
      <vt:lpstr>ŠPECIÁLNA DIDAKTIKA VÝTVARNEJ VÝCHOVY</vt:lpstr>
      <vt:lpstr>VÝTVARNÉ NÁPADY  A HRY</vt:lpstr>
      <vt:lpstr>Prezentácia programu PowerPoint</vt:lpstr>
      <vt:lpstr>Prezentácia programu PowerPoint</vt:lpstr>
      <vt:lpstr>Prezentácia programu PowerPoint</vt:lpstr>
      <vt:lpstr>Úlohy a podmienky</vt:lpstr>
      <vt:lpstr>Prezentácia programu PowerPoint</vt:lpstr>
      <vt:lpstr>Prezentácia programu PowerPoint</vt:lpstr>
      <vt:lpstr>Prezentácia programu PowerPoint</vt:lpstr>
      <vt:lpstr>Didaktické zásady </vt:lpstr>
      <vt:lpstr>Prezentácia programu PowerPoint</vt:lpstr>
      <vt:lpstr>Prezentácia programu PowerPoint</vt:lpstr>
      <vt:lpstr> VÝTVARNÁ KOMUNIKÁCIA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Ako zrealizovať výtvarnú – vizuálnu komunikáciu?</vt:lpstr>
      <vt:lpstr>Prezentácia programu PowerPoint</vt:lpstr>
      <vt:lpstr>Prezentácia programu PowerPoint</vt:lpstr>
      <vt:lpstr>Prezentácia programu PowerPoint</vt:lpstr>
      <vt:lpstr>Porucha kreslenia</vt:lpstr>
      <vt:lpstr>Prezentácia programu PowerPoint</vt:lpstr>
      <vt:lpstr>Prezentácia programu PowerPoint</vt:lpstr>
      <vt:lpstr>Čo môžeme urobiť pre zlepšenie situačného a aktuálneho zdravotného stavu – za predpokladu, že sme na hodine výtvarnej výchovy?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Pripomeňme si: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Dôležité:</vt:lpstr>
      <vt:lpstr>Gustav Klimt (1862 – 1918). Symbolismus  </vt:lpstr>
      <vt:lpstr>Claude Oscar Monet (1840 – 1926). </vt:lpstr>
      <vt:lpstr>Vincent Willem van Gogh (1853 – 1890)</vt:lpstr>
      <vt:lpstr>Vincent Willem van Gogh (1853 – 1890)</vt:lpstr>
      <vt:lpstr>Leonardo da Vinci (1452 - 1519)</vt:lpstr>
      <vt:lpstr>Johannes, Jan nebo Johan Vermeer (1632 - 1675)</vt:lpstr>
      <vt:lpstr>Joan Miró i Ferrà (1893 - 1983)</vt:lpstr>
      <vt:lpstr>Joseph Mallord William Turner (1775 – 1851).</vt:lpstr>
      <vt:lpstr>Marc Chagall (Moishe Shagal) (1887 – 1985)</vt:lpstr>
      <vt:lpstr>Claude Oscar Monet (1840 – 1926)</vt:lpstr>
      <vt:lpstr>Georges-Pierre Seurat (1859 – 1891)</vt:lpstr>
      <vt:lpstr>Rembrandt Harmenszoon van Rijn (1606 – 1669)</vt:lpstr>
      <vt:lpstr>Jan van Eyck nebo Johannes de Eyck (cca 1385 – 1441)</vt:lpstr>
      <vt:lpstr>Wassily Kandinsky (1866 - 1944)</vt:lpstr>
      <vt:lpstr>Claude Oscar Monet (1840 – 1926)</vt:lpstr>
      <vt:lpstr>Pieter Bruegel starší (1525 – 1569)</vt:lpstr>
      <vt:lpstr>Pablo Picasso (1881 - 1973)</vt:lpstr>
      <vt:lpstr>John Constable (1776 - 1837)</vt:lpstr>
      <vt:lpstr>http://www.grandresidence.sk/umenie/vytvarne-skvosty-v-galeriach/</vt:lpstr>
      <vt:lpstr>Henri Rousseau (1844 - 1910)</vt:lpstr>
      <vt:lpstr>Paul Cézanne (1839 - 1906)</vt:lpstr>
      <vt:lpstr>Vincent van Gogh (1853 až 1890)</vt:lpstr>
      <vt:lpstr>Výtvarné hry s pravidlami?</vt:lpstr>
      <vt:lpstr>Prezentácia programu PowerPoint</vt:lpstr>
      <vt:lpstr>Prezentácia programu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ŠPECIÁLNA DIDAKTIKA VÝTVARNEJ VÝCHOVY</dc:title>
  <dc:creator>owner</dc:creator>
  <cp:lastModifiedBy>Alena Sedláková</cp:lastModifiedBy>
  <cp:revision>26</cp:revision>
  <dcterms:created xsi:type="dcterms:W3CDTF">2013-03-01T15:17:40Z</dcterms:created>
  <dcterms:modified xsi:type="dcterms:W3CDTF">2020-10-28T09:53:52Z</dcterms:modified>
</cp:coreProperties>
</file>