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311" r:id="rId7"/>
    <p:sldId id="312" r:id="rId8"/>
    <p:sldId id="313" r:id="rId9"/>
    <p:sldId id="286" r:id="rId10"/>
    <p:sldId id="320" r:id="rId11"/>
    <p:sldId id="287" r:id="rId12"/>
    <p:sldId id="288" r:id="rId13"/>
    <p:sldId id="289" r:id="rId14"/>
    <p:sldId id="290" r:id="rId15"/>
    <p:sldId id="291" r:id="rId16"/>
    <p:sldId id="292" r:id="rId17"/>
    <p:sldId id="314" r:id="rId18"/>
    <p:sldId id="305" r:id="rId19"/>
    <p:sldId id="306" r:id="rId20"/>
    <p:sldId id="307" r:id="rId21"/>
    <p:sldId id="308" r:id="rId22"/>
    <p:sldId id="309" r:id="rId23"/>
    <p:sldId id="317" r:id="rId24"/>
    <p:sldId id="296" r:id="rId2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3" autoAdjust="0"/>
    <p:restoredTop sz="94660"/>
  </p:normalViewPr>
  <p:slideViewPr>
    <p:cSldViewPr snapToGrid="0">
      <p:cViewPr varScale="1">
        <p:scale>
          <a:sx n="87" d="100"/>
          <a:sy n="87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217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27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739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408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82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630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208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905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250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039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728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D8617-95BE-4681-82BE-3C2A4F0B0389}" type="datetimeFigureOut">
              <a:rPr lang="sk-SK" smtClean="0"/>
              <a:t>27. 9. 2023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801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lov-lex.sk/pravne-predpisy/SK/ZZ/2020/1/#prilohy.priloha-priloha_c_7_k_vyhlaske_c_1_2020_z_z.oznacenie" TargetMode="External"/><Relationship Id="rId3" Type="http://schemas.openxmlformats.org/officeDocument/2006/relationships/hyperlink" Target="https://www.slov-lex.sk/pravne-predpisy/SK/ZZ/2020/1/#prilohy.priloha-priloha_c_2_k_vyhlaske_c_1_2020_z_z.oznacenie" TargetMode="External"/><Relationship Id="rId7" Type="http://schemas.openxmlformats.org/officeDocument/2006/relationships/hyperlink" Target="https://www.slov-lex.sk/pravne-predpisy/SK/ZZ/2020/1/#prilohy.priloha-priloha_c_6_k_vyhlaske_c_1_2020_z_z.oznacenie" TargetMode="External"/><Relationship Id="rId2" Type="http://schemas.openxmlformats.org/officeDocument/2006/relationships/hyperlink" Target="https://www.slov-lex.sk/pravne-predpisy/SK/ZZ/2020/1/#prilohy.priloha-priloha_c_1_k_vyhlaske_c_1_2020_z_z.oznacen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lov-lex.sk/pravne-predpisy/SK/ZZ/2020/1/#prilohy.priloha-priloha_c_5_k_vyhlaske_c_1_2020_z_z.oznacenie" TargetMode="External"/><Relationship Id="rId5" Type="http://schemas.openxmlformats.org/officeDocument/2006/relationships/hyperlink" Target="https://www.slov-lex.sk/pravne-predpisy/SK/ZZ/2020/1/#prilohy.priloha-priloha_c_4_k_vyhlaske_c_1_2020_z_z.oznacenie" TargetMode="External"/><Relationship Id="rId10" Type="http://schemas.openxmlformats.org/officeDocument/2006/relationships/hyperlink" Target="https://www.slov-lex.sk/pravne-predpisy/SK/ZZ/2020/1/#prilohy.priloha-priloha_c_9_k_vyhlaske_c_1_2020_z_z.oznacenie" TargetMode="External"/><Relationship Id="rId4" Type="http://schemas.openxmlformats.org/officeDocument/2006/relationships/hyperlink" Target="https://www.slov-lex.sk/pravne-predpisy/SK/ZZ/2020/1/#prilohy.priloha-priloha_c_3_k_vyhlaske_c_1_2020_z_z.oznacenie" TargetMode="External"/><Relationship Id="rId9" Type="http://schemas.openxmlformats.org/officeDocument/2006/relationships/hyperlink" Target="https://www.slov-lex.sk/pravne-predpisy/SK/ZZ/2020/1/#prilohy.priloha-priloha_c_8_k_vyhlaske_c_1_2020_z_z.oznacenie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ov-lex.sk/pravne-predpisy/SK/ZZ/2020/1/#prilohy.priloha-priloha_c_2_k_vyhlaske_c_1_2020_z_z.oznacenie" TargetMode="External"/><Relationship Id="rId2" Type="http://schemas.openxmlformats.org/officeDocument/2006/relationships/hyperlink" Target="https://www.slov-lex.sk/pravne-predpisy/SK/ZZ/2020/1/#prilohy.priloha-priloha_c_1_k_vyhlaske_c_1_2020_z_z.oznaceni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ov-lex.sk/pravne-predpisy/SK/ZZ/2020/1/#prilohy.priloha-priloha_c_3_k_vyhlaske_c_1_2020_z_z.oznacenie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375954"/>
            <a:ext cx="8064137" cy="1759132"/>
          </a:xfrm>
        </p:spPr>
        <p:txBody>
          <a:bodyPr>
            <a:normAutofit fontScale="90000"/>
          </a:bodyPr>
          <a:lstStyle/>
          <a:p>
            <a:br>
              <a:rPr lang="sk-SK" sz="3600" b="1" dirty="0"/>
            </a:br>
            <a:br>
              <a:rPr lang="sk-SK" sz="3600" b="1" dirty="0"/>
            </a:br>
            <a:br>
              <a:rPr lang="sk-SK" sz="3600" b="1" dirty="0"/>
            </a:br>
            <a:br>
              <a:rPr lang="sk-SK" sz="3600" b="1" dirty="0"/>
            </a:br>
            <a:br>
              <a:rPr lang="sk-SK" sz="3600" b="1" dirty="0"/>
            </a:br>
            <a:r>
              <a:rPr lang="sk-SK" sz="4000" b="1" dirty="0"/>
              <a:t>Systém poradenstva a prevencie</a:t>
            </a:r>
            <a:br>
              <a:rPr lang="sk-SK" sz="3600" dirty="0"/>
            </a:br>
            <a:br>
              <a:rPr lang="sk-SK" sz="3600" b="1" dirty="0"/>
            </a:br>
            <a:br>
              <a:rPr lang="sk-SK" sz="2000" dirty="0"/>
            </a:br>
            <a:br>
              <a:rPr lang="sk-SK" sz="2000" b="1" dirty="0"/>
            </a:br>
            <a:r>
              <a:rPr lang="pt-BR" sz="2000" b="1" dirty="0"/>
              <a:t> </a:t>
            </a:r>
            <a:endParaRPr lang="sk-SK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387634"/>
            <a:ext cx="9144000" cy="2499360"/>
          </a:xfrm>
        </p:spPr>
        <p:txBody>
          <a:bodyPr>
            <a:normAutofit/>
          </a:bodyPr>
          <a:lstStyle/>
          <a:p>
            <a:r>
              <a:rPr lang="sk-SK" sz="2000" dirty="0"/>
              <a:t>doc. PhDr. Viera Šilonová, PhD.</a:t>
            </a:r>
          </a:p>
          <a:p>
            <a:endParaRPr lang="sk-SK" sz="2000" dirty="0"/>
          </a:p>
          <a:p>
            <a:r>
              <a:rPr lang="sk-SK" sz="1400" dirty="0"/>
              <a:t>Prešovská univerzita v Prešove, Pedagogická fakulta,</a:t>
            </a:r>
          </a:p>
          <a:p>
            <a:r>
              <a:rPr lang="sk-SK" sz="1400" dirty="0"/>
              <a:t>Katedra špeciálnej pedagogiky</a:t>
            </a:r>
          </a:p>
        </p:txBody>
      </p:sp>
    </p:spTree>
    <p:extLst>
      <p:ext uri="{BB962C8B-B14F-4D97-AF65-F5344CB8AC3E}">
        <p14:creationId xmlns:p14="http://schemas.microsoft.com/office/powerpoint/2010/main" val="3953009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96389" y="1825625"/>
            <a:ext cx="11321142" cy="4749346"/>
          </a:xfrm>
        </p:spPr>
        <p:txBody>
          <a:bodyPr>
            <a:normAutofit/>
          </a:bodyPr>
          <a:lstStyle/>
          <a:p>
            <a:r>
              <a:rPr lang="sk-SK" sz="3000" dirty="0">
                <a:highlight>
                  <a:srgbClr val="FFFF00"/>
                </a:highlight>
              </a:rPr>
              <a:t>Odborná činnosť sa uskutočňuje v súlade s výkonovými a obsahovými štandardmi výchovného poradenstva prostredníctvom podporných úrovní:</a:t>
            </a:r>
          </a:p>
          <a:p>
            <a:pPr>
              <a:buFontTx/>
              <a:buChar char="-"/>
            </a:pPr>
            <a:r>
              <a:rPr lang="sk-SK" sz="3000" dirty="0"/>
              <a:t>prvého stupňa,</a:t>
            </a:r>
          </a:p>
          <a:p>
            <a:pPr>
              <a:buFontTx/>
              <a:buChar char="-"/>
            </a:pPr>
            <a:r>
              <a:rPr lang="sk-SK" sz="3000" dirty="0"/>
              <a:t>druhého stupňa,</a:t>
            </a:r>
          </a:p>
          <a:p>
            <a:pPr>
              <a:buFontTx/>
              <a:buChar char="-"/>
            </a:pPr>
            <a:r>
              <a:rPr lang="sk-SK" sz="3000" dirty="0"/>
              <a:t>tretieho stupňa,</a:t>
            </a:r>
          </a:p>
          <a:p>
            <a:pPr>
              <a:buFontTx/>
              <a:buChar char="-"/>
            </a:pPr>
            <a:r>
              <a:rPr lang="sk-SK" sz="3000" dirty="0"/>
              <a:t>štvrtého stupňa,</a:t>
            </a:r>
          </a:p>
          <a:p>
            <a:pPr>
              <a:buFontTx/>
              <a:buChar char="-"/>
            </a:pPr>
            <a:r>
              <a:rPr lang="sk-SK" sz="3000" dirty="0"/>
              <a:t>piateho stupňa.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3925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96389" y="1825625"/>
            <a:ext cx="11321142" cy="47493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z="3000" dirty="0"/>
              <a:t>Činnosti podpornej úrovne </a:t>
            </a:r>
            <a:r>
              <a:rPr lang="sk-SK" sz="3000" b="1" dirty="0">
                <a:highlight>
                  <a:srgbClr val="FFFF00"/>
                </a:highlight>
              </a:rPr>
              <a:t>prvého stupňa </a:t>
            </a:r>
            <a:r>
              <a:rPr lang="sk-SK" sz="3000" dirty="0"/>
              <a:t>vykonáva pedagogický zamestnanec, odborný zamestnanec školy a školský podporný tím. Činnosti podpornej úrovne prvého stupňa zahŕňajú:</a:t>
            </a:r>
          </a:p>
          <a:p>
            <a:pPr marL="0" indent="0">
              <a:buNone/>
            </a:pPr>
            <a:r>
              <a:rPr lang="sk-SK" sz="3000" dirty="0"/>
              <a:t>a) </a:t>
            </a:r>
            <a:r>
              <a:rPr lang="sk-SK" sz="3000" dirty="0">
                <a:solidFill>
                  <a:srgbClr val="FF0000"/>
                </a:solidFill>
              </a:rPr>
              <a:t>pedagogickú diagnostiku</a:t>
            </a:r>
            <a:r>
              <a:rPr lang="sk-SK" sz="3000" dirty="0"/>
              <a:t>,</a:t>
            </a:r>
          </a:p>
          <a:p>
            <a:pPr marL="0" indent="0">
              <a:buNone/>
            </a:pPr>
            <a:r>
              <a:rPr lang="sk-SK" sz="3000" dirty="0"/>
              <a:t>b) pedagogickú intervenciu,</a:t>
            </a:r>
          </a:p>
          <a:p>
            <a:pPr marL="0" indent="0">
              <a:buNone/>
            </a:pPr>
            <a:r>
              <a:rPr lang="sk-SK" sz="3000" dirty="0"/>
              <a:t>c) výchovné poradenstvo,</a:t>
            </a:r>
          </a:p>
          <a:p>
            <a:pPr marL="0" indent="0">
              <a:buNone/>
            </a:pPr>
            <a:r>
              <a:rPr lang="sk-SK" sz="3000" dirty="0"/>
              <a:t>d) </a:t>
            </a:r>
            <a:r>
              <a:rPr lang="sk-SK" sz="3000" dirty="0" err="1"/>
              <a:t>kariérové</a:t>
            </a:r>
            <a:r>
              <a:rPr lang="sk-SK" sz="3000" dirty="0"/>
              <a:t> poradenstvo,</a:t>
            </a:r>
          </a:p>
          <a:p>
            <a:pPr marL="0" indent="0">
              <a:buNone/>
            </a:pPr>
            <a:r>
              <a:rPr lang="sk-SK" sz="3000" dirty="0"/>
              <a:t>e) rozvoj inkluzívneho vzdelávania,</a:t>
            </a:r>
          </a:p>
          <a:p>
            <a:pPr marL="0" indent="0">
              <a:buNone/>
            </a:pPr>
            <a:r>
              <a:rPr lang="sk-SK" sz="3000" dirty="0"/>
              <a:t>f) prevenciu.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79320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600" dirty="0"/>
              <a:t>Činnosti podpornej úrovne </a:t>
            </a:r>
            <a:r>
              <a:rPr lang="sk-SK" sz="2600" b="1" dirty="0">
                <a:highlight>
                  <a:srgbClr val="FFFF00"/>
                </a:highlight>
              </a:rPr>
              <a:t>druhého stupňa </a:t>
            </a:r>
            <a:r>
              <a:rPr lang="sk-SK" sz="2600" dirty="0"/>
              <a:t>vykonáva školský špeciálny pedagóg a odborný zamestnanec školy v spolupráci s centrom poradenstva a prevencie. Činnosti podpornej úrovne druhého stupňa zahŕňajú:</a:t>
            </a:r>
          </a:p>
          <a:p>
            <a:pPr>
              <a:buFontTx/>
              <a:buChar char="-"/>
            </a:pPr>
            <a:r>
              <a:rPr lang="sk-SK" sz="2600" dirty="0">
                <a:solidFill>
                  <a:srgbClr val="FF0000"/>
                </a:solidFill>
              </a:rPr>
              <a:t>orientačnú diagnostiku</a:t>
            </a:r>
            <a:r>
              <a:rPr lang="sk-SK" sz="2600" dirty="0"/>
              <a:t>,</a:t>
            </a:r>
          </a:p>
          <a:p>
            <a:pPr>
              <a:buFontTx/>
              <a:buChar char="-"/>
            </a:pPr>
            <a:r>
              <a:rPr lang="sk-SK" sz="2600" dirty="0"/>
              <a:t>prevenciu,</a:t>
            </a:r>
          </a:p>
          <a:p>
            <a:pPr>
              <a:buFontTx/>
              <a:buChar char="-"/>
            </a:pPr>
            <a:r>
              <a:rPr lang="sk-SK" sz="2600" dirty="0"/>
              <a:t>poradenstvo,</a:t>
            </a:r>
          </a:p>
          <a:p>
            <a:pPr>
              <a:buFontTx/>
              <a:buChar char="-"/>
            </a:pPr>
            <a:r>
              <a:rPr lang="sk-SK" sz="2600" dirty="0"/>
              <a:t>intervenciu,</a:t>
            </a:r>
          </a:p>
          <a:p>
            <a:pPr>
              <a:buFontTx/>
              <a:buChar char="-"/>
            </a:pPr>
            <a:r>
              <a:rPr lang="sk-SK" sz="2600" dirty="0"/>
              <a:t>krízovú </a:t>
            </a:r>
            <a:r>
              <a:rPr lang="sk-SK" sz="2600" dirty="0" err="1"/>
              <a:t>intervenciu,reedukáciu,metodickú</a:t>
            </a:r>
            <a:r>
              <a:rPr lang="sk-SK" sz="2600" dirty="0"/>
              <a:t> podporu a poradenstvo pedagogickým zamestnancom, odborným zamestnancom a zákonným zástupcom alebo zástupcom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2852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Činnosti podpornej </a:t>
            </a:r>
            <a:r>
              <a:rPr lang="sk-SK" b="1" dirty="0">
                <a:highlight>
                  <a:srgbClr val="FFFF00"/>
                </a:highlight>
              </a:rPr>
              <a:t>úrovne tretieho stupňa </a:t>
            </a:r>
            <a:r>
              <a:rPr lang="sk-SK" dirty="0"/>
              <a:t>vykonáva odborný zamestnanec centra poradenstva a prevencie. Činnosti podpornej úrovne tretieho stupňa zahŕňajú: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0000"/>
                </a:solidFill>
              </a:rPr>
              <a:t>základnú diagnostiku, čiastkovú diagnostiku alebo komplexnú diagnostiku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poradenstvo,</a:t>
            </a:r>
          </a:p>
          <a:p>
            <a:pPr>
              <a:buFontTx/>
              <a:buChar char="-"/>
            </a:pPr>
            <a:r>
              <a:rPr lang="sk-SK" dirty="0"/>
              <a:t>prevenciu,</a:t>
            </a:r>
          </a:p>
          <a:p>
            <a:pPr>
              <a:buFontTx/>
              <a:buChar char="-"/>
            </a:pPr>
            <a:r>
              <a:rPr lang="sk-SK" dirty="0"/>
              <a:t>intervenciu,</a:t>
            </a:r>
          </a:p>
          <a:p>
            <a:pPr>
              <a:buFontTx/>
              <a:buChar char="-"/>
            </a:pPr>
            <a:r>
              <a:rPr lang="sk-SK" dirty="0"/>
              <a:t>krízovú intervenciu,</a:t>
            </a:r>
          </a:p>
          <a:p>
            <a:pPr>
              <a:buFontTx/>
              <a:buChar char="-"/>
            </a:pPr>
            <a:r>
              <a:rPr lang="sk-SK" dirty="0"/>
              <a:t>terapiu,</a:t>
            </a:r>
          </a:p>
          <a:p>
            <a:pPr>
              <a:buFontTx/>
              <a:buChar char="-"/>
            </a:pPr>
            <a:r>
              <a:rPr lang="sk-SK" dirty="0"/>
              <a:t>rehabilitáciu a </a:t>
            </a:r>
            <a:r>
              <a:rPr lang="sk-SK" dirty="0" err="1"/>
              <a:t>reedukáciu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metodickú činnosť a </a:t>
            </a:r>
            <a:r>
              <a:rPr lang="sk-SK" dirty="0" err="1"/>
              <a:t>supervíznu</a:t>
            </a:r>
            <a:r>
              <a:rPr lang="sk-SK" dirty="0"/>
              <a:t> činnosť pre školský podporný tím, pedagogických zamestnancov, odborných zamestnancov a zákonných zástupcov alebo zástupcov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5245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Činnosti podpornej </a:t>
            </a:r>
            <a:r>
              <a:rPr lang="sk-SK" b="1" dirty="0">
                <a:highlight>
                  <a:srgbClr val="FFFF00"/>
                </a:highlight>
              </a:rPr>
              <a:t>úrovne štvrtého stupňa </a:t>
            </a:r>
            <a:r>
              <a:rPr lang="sk-SK" dirty="0"/>
              <a:t>vykonáva odborný zamestnanec centra poradenstva a prevencie, nadväzujú na činnosti podpornej úrovne tretieho stupňa a dopĺňajú komplexnú multidisciplinárnu starostlivosť v rámci centra poradenstva a prevencie. Činnosti podpornej úrovne štvrtého stupňa zahŕňajú:</a:t>
            </a:r>
          </a:p>
          <a:p>
            <a:pPr>
              <a:buFontTx/>
              <a:buChar char="-"/>
            </a:pPr>
            <a:r>
              <a:rPr lang="sk-SK" dirty="0"/>
              <a:t>špecializované odborné činnosti,</a:t>
            </a:r>
          </a:p>
          <a:p>
            <a:pPr>
              <a:buFontTx/>
              <a:buChar char="-"/>
            </a:pPr>
            <a:r>
              <a:rPr lang="sk-SK" dirty="0"/>
              <a:t>poradenstvo,</a:t>
            </a:r>
          </a:p>
          <a:p>
            <a:pPr>
              <a:buFontTx/>
              <a:buChar char="-"/>
            </a:pPr>
            <a:r>
              <a:rPr lang="sk-SK" dirty="0"/>
              <a:t>prevenciu,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0000"/>
                </a:solidFill>
              </a:rPr>
              <a:t>špecializovanú diagnostiku, komplexnú diagnostiku a diferenciálnu diagnostiku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terapiu,</a:t>
            </a:r>
          </a:p>
          <a:p>
            <a:pPr>
              <a:buFontTx/>
              <a:buChar char="-"/>
            </a:pPr>
            <a:r>
              <a:rPr lang="sk-SK" dirty="0"/>
              <a:t>rehabilitáciu a </a:t>
            </a:r>
            <a:r>
              <a:rPr lang="sk-SK" dirty="0" err="1"/>
              <a:t>reedukáciu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zabezpečovanie kompenzačných, reedukačných a špeciálnych edukačných pomôcok,</a:t>
            </a:r>
          </a:p>
          <a:p>
            <a:pPr>
              <a:buFontTx/>
              <a:buChar char="-"/>
            </a:pPr>
            <a:r>
              <a:rPr lang="sk-SK" dirty="0"/>
              <a:t>metodickú činnosť a </a:t>
            </a:r>
            <a:r>
              <a:rPr lang="sk-SK" dirty="0" err="1"/>
              <a:t>supervíznu</a:t>
            </a:r>
            <a:r>
              <a:rPr lang="sk-SK" dirty="0"/>
              <a:t> činnosť pre školský podporný tím, pedagogických zamestnancov, odborných zamestnancov a zákonných zástupcov alebo zástupcov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58393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Činnosti podpornej </a:t>
            </a:r>
            <a:r>
              <a:rPr lang="sk-SK" b="1" dirty="0">
                <a:highlight>
                  <a:srgbClr val="FFFF00"/>
                </a:highlight>
              </a:rPr>
              <a:t>úrovne piateho stupňa </a:t>
            </a:r>
            <a:r>
              <a:rPr lang="sk-SK" dirty="0"/>
              <a:t>vykonáva odborný zamestnanec špecializovaného centra poradenstva a prevencie. Činnosti podpornej úrovne piateho stupňa zahŕňajú:</a:t>
            </a:r>
          </a:p>
          <a:p>
            <a:pPr>
              <a:buFontTx/>
              <a:buChar char="-"/>
            </a:pPr>
            <a:r>
              <a:rPr lang="sk-SK" dirty="0"/>
              <a:t>špecializované odborné činnosti,</a:t>
            </a:r>
          </a:p>
          <a:p>
            <a:pPr>
              <a:buFontTx/>
              <a:buChar char="-"/>
            </a:pPr>
            <a:r>
              <a:rPr lang="sk-SK" dirty="0"/>
              <a:t>poradenstvo,</a:t>
            </a:r>
          </a:p>
          <a:p>
            <a:pPr>
              <a:buFontTx/>
              <a:buChar char="-"/>
            </a:pPr>
            <a:r>
              <a:rPr lang="sk-SK" dirty="0"/>
              <a:t>prevenciu,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0000"/>
                </a:solidFill>
              </a:rPr>
              <a:t>komplexnú diagnostiku a vysokošpecializovanú diferenciálnu diagnostiku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terapiu,</a:t>
            </a:r>
          </a:p>
          <a:p>
            <a:pPr>
              <a:buFontTx/>
              <a:buChar char="-"/>
            </a:pPr>
            <a:r>
              <a:rPr lang="sk-SK" dirty="0"/>
              <a:t>rehabilitáciu,</a:t>
            </a:r>
          </a:p>
          <a:p>
            <a:pPr>
              <a:buFontTx/>
              <a:buChar char="-"/>
            </a:pPr>
            <a:r>
              <a:rPr lang="sk-SK" dirty="0"/>
              <a:t>odborné činnosti vo vzťahu k deťom do piateho roku veku,</a:t>
            </a:r>
          </a:p>
          <a:p>
            <a:pPr>
              <a:buFontTx/>
              <a:buChar char="-"/>
            </a:pPr>
            <a:r>
              <a:rPr lang="sk-SK" dirty="0"/>
              <a:t>zabezpečovanie kompenzačných, reedukačných a špeciálnych edukačných pomôcok,</a:t>
            </a:r>
          </a:p>
          <a:p>
            <a:pPr>
              <a:buFontTx/>
              <a:buChar char="-"/>
            </a:pPr>
            <a:r>
              <a:rPr lang="sk-SK" dirty="0"/>
              <a:t>metodickú činnosť a </a:t>
            </a:r>
            <a:r>
              <a:rPr lang="sk-SK" dirty="0" err="1"/>
              <a:t>supervíznu</a:t>
            </a:r>
            <a:r>
              <a:rPr lang="sk-SK" dirty="0"/>
              <a:t> činnosť pre školský podporný tím, pedagogických zamestnancov, odborných zamestnancov a zákonných zástupcov alebo zástupcov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9489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132)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/>
          </a:p>
          <a:p>
            <a:r>
              <a:rPr lang="sk-SK" dirty="0"/>
              <a:t>Centrum poradenstva a prevencie poskytuje činnosti </a:t>
            </a:r>
            <a:r>
              <a:rPr lang="sk-SK" dirty="0">
                <a:solidFill>
                  <a:srgbClr val="FF0000"/>
                </a:solidFill>
              </a:rPr>
              <a:t>podpornej úrovne tretieho stupňa a štvrtého stupňa </a:t>
            </a:r>
            <a:r>
              <a:rPr lang="sk-SK" dirty="0">
                <a:highlight>
                  <a:srgbClr val="FFFF00"/>
                </a:highlight>
              </a:rPr>
              <a:t>deťom a žiakom najmä v oblasti ich osobnostného, vzdelávacieho a </a:t>
            </a:r>
            <a:r>
              <a:rPr lang="sk-SK" dirty="0" err="1">
                <a:highlight>
                  <a:srgbClr val="FFFF00"/>
                </a:highlight>
              </a:rPr>
              <a:t>kariérového</a:t>
            </a:r>
            <a:r>
              <a:rPr lang="sk-SK" dirty="0">
                <a:highlight>
                  <a:srgbClr val="FFFF00"/>
                </a:highlight>
              </a:rPr>
              <a:t> rozvoja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Špecializované centrum poradenstva a prevencie poskytuje činnosti </a:t>
            </a:r>
            <a:r>
              <a:rPr lang="sk-SK" dirty="0">
                <a:solidFill>
                  <a:srgbClr val="FF0000"/>
                </a:solidFill>
              </a:rPr>
              <a:t>podpornej úrovne piateho stupňa </a:t>
            </a:r>
            <a:r>
              <a:rPr lang="sk-SK" dirty="0"/>
              <a:t>najmä </a:t>
            </a:r>
            <a:r>
              <a:rPr lang="sk-SK" dirty="0">
                <a:highlight>
                  <a:srgbClr val="FFFF00"/>
                </a:highlight>
              </a:rPr>
              <a:t>deťom so zdravotným postihnutím a žiakom so zdravotným postihnutím.</a:t>
            </a:r>
          </a:p>
        </p:txBody>
      </p:sp>
    </p:spTree>
    <p:extLst>
      <p:ext uri="{BB962C8B-B14F-4D97-AF65-F5344CB8AC3E}">
        <p14:creationId xmlns:p14="http://schemas.microsoft.com/office/powerpoint/2010/main" val="2025225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133)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>
                <a:highlight>
                  <a:srgbClr val="FFFF00"/>
                </a:highlight>
              </a:rPr>
              <a:t>Výkonové a obsahové štandardy výchovného poradenstva</a:t>
            </a:r>
            <a:r>
              <a:rPr lang="sk-SK" dirty="0">
                <a:highlight>
                  <a:srgbClr val="FFFF00"/>
                </a:highlight>
              </a:rPr>
              <a:t>, ktoré určujú odborné činnosti jednotlivých stupňov podporných úrovní</a:t>
            </a:r>
            <a:r>
              <a:rPr lang="sk-SK" dirty="0"/>
              <a:t>, vydáva a zverejňuje na svojom webovom sídle ministerstvo školstva.</a:t>
            </a:r>
          </a:p>
          <a:p>
            <a:pPr marL="0" indent="0">
              <a:buNone/>
            </a:pPr>
            <a:r>
              <a:rPr lang="sk-SK" b="1" dirty="0"/>
              <a:t>Dokumenty:</a:t>
            </a:r>
          </a:p>
          <a:p>
            <a:pPr marL="514350" indent="-514350">
              <a:buAutoNum type="arabicPeriod"/>
            </a:pPr>
            <a:r>
              <a:rPr lang="sk-SK" dirty="0"/>
              <a:t>Diagnostické obsahové štandardy.</a:t>
            </a:r>
          </a:p>
          <a:p>
            <a:pPr marL="514350" indent="-514350">
              <a:buAutoNum type="arabicPeriod"/>
            </a:pPr>
            <a:r>
              <a:rPr lang="sk-SK" dirty="0"/>
              <a:t>Obsahové štandardy odborných činností.</a:t>
            </a:r>
          </a:p>
          <a:p>
            <a:pPr marL="514350" indent="-514350">
              <a:buAutoNum type="arabicPeriod"/>
            </a:pPr>
            <a:r>
              <a:rPr lang="sk-SK" dirty="0"/>
              <a:t>Katalóg podporných opatrení.</a:t>
            </a:r>
          </a:p>
        </p:txBody>
      </p:sp>
    </p:spTree>
    <p:extLst>
      <p:ext uri="{BB962C8B-B14F-4D97-AF65-F5344CB8AC3E}">
        <p14:creationId xmlns:p14="http://schemas.microsoft.com/office/powerpoint/2010/main" val="3929026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/>
              <a:t>ZÁKON NR SR č. 414 z 20. októbra 2021,</a:t>
            </a:r>
            <a:br>
              <a:rPr lang="sk-SK" sz="2800" b="1" dirty="0"/>
            </a:br>
            <a:r>
              <a:rPr lang="sk-SK" sz="2800" b="1" dirty="0"/>
              <a:t>ktorým sa mení a dopĺňa zákon č. 138/2019 Z. z. o pedagogických zamestnancoch a odborných zamestnancoch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b="1" dirty="0"/>
              <a:t>Školský podporný tím </a:t>
            </a:r>
            <a:r>
              <a:rPr lang="sk-SK" dirty="0"/>
              <a:t>(</a:t>
            </a:r>
            <a:r>
              <a:rPr kumimoji="0" lang="sk-SK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§ 84 )</a:t>
            </a:r>
            <a:endParaRPr lang="sk-SK" dirty="0"/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sz="2400" dirty="0"/>
              <a:t>Riaditeľ MŠ, riaditeľ ZŠ alebo riaditeľ SŠ môže </a:t>
            </a:r>
            <a:r>
              <a:rPr lang="sk-SK" sz="2400" dirty="0">
                <a:highlight>
                  <a:srgbClr val="FFFF00"/>
                </a:highlight>
              </a:rPr>
              <a:t>na účely inkluzívneho vzdelávania vytvoriť </a:t>
            </a:r>
            <a:r>
              <a:rPr lang="sk-SK" sz="2400" b="1" dirty="0">
                <a:highlight>
                  <a:srgbClr val="FFFF00"/>
                </a:highlight>
              </a:rPr>
              <a:t>školský podporný tím</a:t>
            </a:r>
            <a:r>
              <a:rPr lang="sk-SK" sz="2400" dirty="0"/>
              <a:t>, ktorého úlohou je najmä:</a:t>
            </a:r>
          </a:p>
          <a:p>
            <a:pPr marL="0" indent="0">
              <a:buNone/>
            </a:pPr>
            <a:r>
              <a:rPr lang="sk-SK" sz="2400" dirty="0"/>
              <a:t>a) koordinovať </a:t>
            </a:r>
            <a:r>
              <a:rPr lang="sk-SK" sz="2400" b="1" dirty="0"/>
              <a:t>rozvoj inkluzívneho vzdelávania,</a:t>
            </a:r>
          </a:p>
          <a:p>
            <a:pPr marL="0" indent="0">
              <a:buNone/>
            </a:pPr>
            <a:r>
              <a:rPr lang="sk-SK" sz="2400" dirty="0"/>
              <a:t>b) zabezpečiť vo výchove a vzdelávaní uplatňovanie používania prístupov a stratégií, ktoré vyplývajú z jednotlivých odborov vedy a techniky,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004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/>
              <a:t>ZÁKON NR SR č. 414 z 20. októbra 2021,</a:t>
            </a:r>
            <a:br>
              <a:rPr lang="sk-SK" sz="2800" b="1" dirty="0"/>
            </a:br>
            <a:r>
              <a:rPr lang="sk-SK" sz="2800" b="1" dirty="0"/>
              <a:t>ktorým sa mení a dopĺňa zákon č. 138/2019 Z. z. o pedagogických zamestnancoch a odborných zamestnancoch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c) </a:t>
            </a:r>
            <a:r>
              <a:rPr lang="sk-SK" b="1" dirty="0"/>
              <a:t>spolupracovať</a:t>
            </a:r>
            <a:r>
              <a:rPr lang="sk-SK" dirty="0"/>
              <a:t> so zariadením poradenstva a prevencie a ďalšími subjektmi pri podpore detí, žiakov a ich zákonných zástupcov v oblasti výchovy a vzdelávania,</a:t>
            </a:r>
            <a:endParaRPr lang="sk-SK" i="1" dirty="0"/>
          </a:p>
          <a:p>
            <a:pPr marL="0" indent="0">
              <a:buNone/>
            </a:pPr>
            <a:r>
              <a:rPr lang="sk-SK" dirty="0"/>
              <a:t>d) poskytovať </a:t>
            </a:r>
            <a:r>
              <a:rPr lang="sk-SK" b="1" dirty="0"/>
              <a:t>poradenstvo</a:t>
            </a:r>
            <a:r>
              <a:rPr lang="sk-SK" dirty="0"/>
              <a:t> deťom, žiakom a zákonným zástupcom a metodickú podporu pedagogickým zamestnancom,</a:t>
            </a:r>
          </a:p>
          <a:p>
            <a:pPr marL="0" indent="0">
              <a:buNone/>
            </a:pPr>
            <a:r>
              <a:rPr lang="sk-SK" dirty="0"/>
              <a:t>e) podieľať sa na </a:t>
            </a:r>
            <a:r>
              <a:rPr lang="sk-SK" b="1" dirty="0"/>
              <a:t>tvorbe školského vzdelávacieho programu</a:t>
            </a:r>
            <a:r>
              <a:rPr lang="sk-SK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6596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Novela zákona NR SR č. </a:t>
            </a:r>
            <a:r>
              <a:rPr lang="pt-BR" sz="3200" b="1" dirty="0"/>
              <a:t>245</a:t>
            </a:r>
            <a:r>
              <a:rPr lang="sk-SK" sz="3200" b="1" dirty="0"/>
              <a:t>/2008</a:t>
            </a:r>
            <a:r>
              <a:rPr lang="pt-BR" sz="3200" b="1" dirty="0"/>
              <a:t> o výchove a vzdelávaní (školský zákon) 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63974" y="1825625"/>
            <a:ext cx="10515601" cy="4351338"/>
          </a:xfrm>
          <a:ln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Sústavu školských zariadení tvoria:</a:t>
            </a:r>
          </a:p>
          <a:p>
            <a:pPr marL="0" indent="0">
              <a:buNone/>
            </a:pPr>
            <a:r>
              <a:rPr lang="sk-SK" sz="2200" dirty="0"/>
              <a:t>a) školské výchovno-vzdelávacie zariadenia,</a:t>
            </a:r>
          </a:p>
          <a:p>
            <a:pPr marL="0" indent="0">
              <a:buNone/>
            </a:pPr>
            <a:r>
              <a:rPr lang="sk-SK" sz="2200" dirty="0"/>
              <a:t>b) špeciálne výchovné zariadenia,</a:t>
            </a:r>
          </a:p>
          <a:p>
            <a:pPr marL="0" indent="0">
              <a:buNone/>
            </a:pPr>
            <a:r>
              <a:rPr lang="sk-SK" sz="2200" dirty="0"/>
              <a:t>c) </a:t>
            </a:r>
            <a:r>
              <a:rPr lang="sk-SK" sz="2200" dirty="0">
                <a:highlight>
                  <a:srgbClr val="FFFF00"/>
                </a:highlight>
              </a:rPr>
              <a:t>zariadenia poradenstva a prevencie,</a:t>
            </a:r>
          </a:p>
          <a:p>
            <a:pPr marL="0" indent="0">
              <a:buNone/>
            </a:pPr>
            <a:r>
              <a:rPr lang="sk-SK" sz="2200" dirty="0"/>
              <a:t>d) školské účelové zariadenia.</a:t>
            </a:r>
          </a:p>
          <a:p>
            <a:pPr marL="0" indent="0">
              <a:buNone/>
            </a:pPr>
            <a:r>
              <a:rPr lang="sk-SK" dirty="0"/>
              <a:t>Školské zariadenia sú právnickou osobou, ak tak určí zriaďovateľ. Zariadenie poradenstva a prevencie je právnickou osobou.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FF0000"/>
                </a:solidFill>
              </a:rPr>
              <a:t>Zariadenie poradenstva a prevencie nemožno zriadiť ako súčasť školy.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1719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/>
              <a:t>ZÁKON NR SR č. 414 z 20. októbra 2021,</a:t>
            </a:r>
            <a:br>
              <a:rPr lang="sk-SK" sz="2800" b="1" dirty="0"/>
            </a:br>
            <a:r>
              <a:rPr lang="sk-SK" sz="2800" b="1" dirty="0"/>
              <a:t>ktorým sa mení a dopĺňa zákon č. 138/2019 Z. z. o pedagogických zamestnancoch a odborných zamestnancoch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24852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>
                <a:highlight>
                  <a:srgbClr val="FFFF00"/>
                </a:highlight>
              </a:rPr>
              <a:t>Členom školského podporného tímu </a:t>
            </a:r>
            <a:r>
              <a:rPr lang="sk-SK" dirty="0"/>
              <a:t>je </a:t>
            </a:r>
            <a:r>
              <a:rPr lang="sk-SK" b="1" dirty="0"/>
              <a:t>školský špeciálny pedagóg a všetci odborní zamestnanci </a:t>
            </a:r>
            <a:r>
              <a:rPr lang="sk-SK" dirty="0"/>
              <a:t>príslušnej školy. Členmi školského podporného tímu môžu byť </a:t>
            </a:r>
            <a:r>
              <a:rPr lang="sk-SK" b="1" dirty="0"/>
              <a:t>aj iní pedagogickí zamestnanci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Zloženie školského podporného tímu upraví riaditeľ vo vnútornom predpise po prerokovaní v pedagogickej rade, ak je zriadená.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2092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algn="ctr"/>
            <a:br>
              <a:rPr lang="sk-SK" sz="3100" b="1" dirty="0"/>
            </a:br>
            <a:r>
              <a:rPr lang="sk-SK" sz="3100" b="1" dirty="0"/>
              <a:t>VYHLÁŠKA MŠVVaŠ Slovenskej republiky č. 173 o kvalifikačných predpokladoch pedagogických zamestnancov a odborných zamestnancov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0" y="1825624"/>
            <a:ext cx="12384504" cy="50323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b="1" dirty="0"/>
              <a:t>Účinnosť od 2023</a:t>
            </a:r>
          </a:p>
          <a:p>
            <a:pPr marL="0" indent="0">
              <a:buNone/>
            </a:pPr>
            <a:r>
              <a:rPr lang="sk-SK" b="1" dirty="0"/>
              <a:t>§ 1 </a:t>
            </a:r>
            <a:r>
              <a:rPr lang="sk-SK" dirty="0"/>
              <a:t>(1) Kvalifikačné predpoklady na výkon pracovnej činnosti pedagogického zamestnanca v kategórii:</a:t>
            </a:r>
          </a:p>
          <a:p>
            <a:pPr marL="0" indent="0">
              <a:buNone/>
            </a:pPr>
            <a:r>
              <a:rPr lang="sk-SK" dirty="0"/>
              <a:t>a) učiteľ sú uvedené v </a:t>
            </a:r>
            <a:r>
              <a:rPr lang="sk-SK" b="1" dirty="0">
                <a:hlinkClick r:id="rId2" tooltip="Odkaz na predpis alebo ustanovenie"/>
              </a:rPr>
              <a:t>prílohe č. 1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sk-SK" dirty="0"/>
              <a:t>b) majster odbornej výchovy sú uvedené v </a:t>
            </a:r>
            <a:r>
              <a:rPr lang="sk-SK" b="1" dirty="0">
                <a:hlinkClick r:id="rId3" tooltip="Odkaz na predpis alebo ustanovenie"/>
              </a:rPr>
              <a:t>prílohe č. 2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sk-SK" dirty="0"/>
              <a:t>c) vychovávateľ sú uvedené v </a:t>
            </a:r>
            <a:r>
              <a:rPr lang="sk-SK" b="1" dirty="0">
                <a:hlinkClick r:id="rId4" tooltip="Odkaz na predpis alebo ustanovenie"/>
              </a:rPr>
              <a:t>prílohe č. 3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sk-SK" dirty="0"/>
              <a:t>d) korepetítor sú uvedené v </a:t>
            </a:r>
            <a:r>
              <a:rPr lang="sk-SK" b="1" dirty="0">
                <a:hlinkClick r:id="rId5" tooltip="Odkaz na predpis alebo ustanovenie"/>
              </a:rPr>
              <a:t>prílohe č. 4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sk-SK" dirty="0"/>
              <a:t>e) školský tréner sú uvedené v </a:t>
            </a:r>
            <a:r>
              <a:rPr lang="sk-SK" b="1" dirty="0">
                <a:hlinkClick r:id="rId6" tooltip="Odkaz na predpis alebo ustanovenie"/>
              </a:rPr>
              <a:t>prílohe č. 5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sk-SK" dirty="0"/>
              <a:t>f) pedagogický asistent sú uvedené v </a:t>
            </a:r>
            <a:r>
              <a:rPr lang="sk-SK" b="1" dirty="0">
                <a:hlinkClick r:id="rId7" tooltip="Odkaz na predpis alebo ustanovenie"/>
              </a:rPr>
              <a:t>prílohe č. 6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sk-SK" dirty="0"/>
              <a:t>g) zahraničný lektor sú uvedené v </a:t>
            </a:r>
            <a:r>
              <a:rPr lang="sk-SK" b="1" dirty="0">
                <a:hlinkClick r:id="rId8" tooltip="Odkaz na predpis alebo ustanovenie"/>
              </a:rPr>
              <a:t>prílohe č. 7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sk-SK" dirty="0"/>
              <a:t>h) školský špeciálny pedagóg sú uvedené v </a:t>
            </a:r>
            <a:r>
              <a:rPr lang="sk-SK" b="1" dirty="0">
                <a:hlinkClick r:id="rId9" tooltip="Odkaz na predpis alebo ustanovenie"/>
              </a:rPr>
              <a:t>prílohe č. 8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sk-SK" dirty="0"/>
              <a:t>i) učiteľ profesijného rozvoja sú uvedené v </a:t>
            </a:r>
            <a:r>
              <a:rPr lang="sk-SK" b="1" dirty="0">
                <a:hlinkClick r:id="rId10" tooltip="Odkaz na predpis alebo ustanovenie"/>
              </a:rPr>
              <a:t>prílohe č. 9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1823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/>
              <a:t>VYHLÁŠKA MŠVVaŠ Slovenskej republiky z 23. 12. 2019 o kvalifikačných predpokladoch pedagogických zamestnancov a odborných zamestnancov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70355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(2) Kvalifikačné predpoklady na výkon pracovnej činnosti pedagogických zamestnancov v školách a školských zariadeniach pre deti a žiakov so ŠVVP v kategórii:</a:t>
            </a:r>
          </a:p>
          <a:p>
            <a:pPr marL="0" indent="0">
              <a:buNone/>
            </a:pPr>
            <a:r>
              <a:rPr lang="sk-SK" dirty="0"/>
              <a:t>a) učiteľ sú uvedené v </a:t>
            </a:r>
            <a:r>
              <a:rPr lang="sk-SK" b="1" dirty="0">
                <a:hlinkClick r:id="rId2" tooltip="Odkaz na predpis alebo ustanovenie"/>
              </a:rPr>
              <a:t>prílohe č. 1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sk-SK" dirty="0"/>
              <a:t>b) majster odbornej výchovy sú uvedené v </a:t>
            </a:r>
            <a:r>
              <a:rPr lang="sk-SK" b="1" dirty="0">
                <a:hlinkClick r:id="rId3" tooltip="Odkaz na predpis alebo ustanovenie"/>
              </a:rPr>
              <a:t>prílohe č. 2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sk-SK" dirty="0"/>
              <a:t>c) vychovávateľ sú uvedené v </a:t>
            </a:r>
            <a:r>
              <a:rPr lang="sk-SK" b="1" dirty="0">
                <a:hlinkClick r:id="rId4" tooltip="Odkaz na predpis alebo ustanovenie"/>
              </a:rPr>
              <a:t>prílohe č. 3</a:t>
            </a:r>
            <a:r>
              <a:rPr lang="sk-SK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50706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700" dirty="0"/>
              <a:t>V Y H L Á Š K A č.24  Ministerstva školstva, vedy, výskumu a športu Slovenskej republiky zo 17. januára 2022 </a:t>
            </a:r>
            <a:r>
              <a:rPr lang="sk-SK" sz="2700" b="1" dirty="0"/>
              <a:t>o zariadeniach poradenstva a prevencie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highlight>
                  <a:srgbClr val="FFFF00"/>
                </a:highlight>
              </a:rPr>
              <a:t>Odborná činnosť sa na základe žiadosti začne vykonávať do 30 dní odo dňa doručenia žiadosti</a:t>
            </a:r>
            <a:r>
              <a:rPr lang="sk-SK" dirty="0"/>
              <a:t>, a to prvým rozhovorom so žiadateľom; ak je to nevyhnutné na zabezpečenie starostlivosti o dieťa a táto skutočnosť je odôvodnená, začne sa vykonávať bezodkladne po doručení žiadosti. </a:t>
            </a:r>
          </a:p>
          <a:p>
            <a:r>
              <a:rPr lang="sk-SK" dirty="0">
                <a:highlight>
                  <a:srgbClr val="FFFF00"/>
                </a:highlight>
              </a:rPr>
              <a:t>Ak zariadenie poradenstva a prevencie nedokáže vykonať odbornú činnosť</a:t>
            </a:r>
            <a:r>
              <a:rPr lang="sk-SK" dirty="0"/>
              <a:t>, informáciu o tejto skutočnosti oznámi zariadenie poradenstva a prevencie </a:t>
            </a:r>
            <a:r>
              <a:rPr lang="sk-SK" b="1" dirty="0"/>
              <a:t>do piatich pracovných dní žiadateľovi a regionálnemu úradu školskej správy. </a:t>
            </a:r>
          </a:p>
        </p:txBody>
      </p:sp>
    </p:spTree>
    <p:extLst>
      <p:ext uri="{BB962C8B-B14F-4D97-AF65-F5344CB8AC3E}">
        <p14:creationId xmlns:p14="http://schemas.microsoft.com/office/powerpoint/2010/main" val="524688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194" y="373833"/>
            <a:ext cx="10515600" cy="1325563"/>
          </a:xfrm>
        </p:spPr>
        <p:txBody>
          <a:bodyPr>
            <a:normAutofit/>
          </a:bodyPr>
          <a:lstStyle/>
          <a:p>
            <a:pPr algn="ctr"/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3200" b="1" dirty="0"/>
              <a:t>Ďakujem za pozornosť!</a:t>
            </a:r>
          </a:p>
          <a:p>
            <a:pPr marL="0" indent="0" algn="ctr">
              <a:buNone/>
            </a:pPr>
            <a:r>
              <a:rPr lang="sk-SK" dirty="0"/>
              <a:t>viera.silonova@unipo.sk</a:t>
            </a:r>
          </a:p>
        </p:txBody>
      </p:sp>
    </p:spTree>
    <p:extLst>
      <p:ext uri="{BB962C8B-B14F-4D97-AF65-F5344CB8AC3E}">
        <p14:creationId xmlns:p14="http://schemas.microsoft.com/office/powerpoint/2010/main" val="132722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Novela zákona NR SR č. </a:t>
            </a:r>
            <a:r>
              <a:rPr lang="pt-BR" sz="3200" b="1" dirty="0"/>
              <a:t>245</a:t>
            </a:r>
            <a:r>
              <a:rPr lang="sk-SK" sz="3200" b="1" dirty="0"/>
              <a:t>/2008</a:t>
            </a:r>
            <a:r>
              <a:rPr lang="pt-BR" sz="3200" b="1" dirty="0"/>
              <a:t> o výchove a vzdelávaní (školský zákon) 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/>
              <a:t>Školské výchovno-vzdelávacie zariadenia (§ 113)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z="2600" dirty="0"/>
              <a:t>Školskými výchovno-vzdelávacími zariadeniami sú:</a:t>
            </a:r>
          </a:p>
          <a:p>
            <a:pPr marL="0" indent="0">
              <a:buNone/>
            </a:pPr>
            <a:r>
              <a:rPr lang="sk-SK" sz="2400" dirty="0"/>
              <a:t>a) školský klub detí,</a:t>
            </a:r>
          </a:p>
          <a:p>
            <a:pPr marL="0" indent="0">
              <a:buNone/>
            </a:pPr>
            <a:r>
              <a:rPr lang="sk-SK" sz="2400" dirty="0"/>
              <a:t>b) centrum voľného času,</a:t>
            </a:r>
          </a:p>
          <a:p>
            <a:pPr marL="0" indent="0">
              <a:buNone/>
            </a:pPr>
            <a:r>
              <a:rPr lang="sk-SK" sz="2400" dirty="0"/>
              <a:t>c) školský internát.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5273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Novela zákona NR SR č. </a:t>
            </a:r>
            <a:r>
              <a:rPr lang="pt-BR" sz="3200" b="1" dirty="0"/>
              <a:t>245</a:t>
            </a:r>
            <a:r>
              <a:rPr lang="sk-SK" sz="3200" b="1" dirty="0"/>
              <a:t>/2008</a:t>
            </a:r>
            <a:r>
              <a:rPr lang="pt-BR" sz="3200" b="1" dirty="0"/>
              <a:t> o výchove a vzdelávaní (školský zákon) 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/>
              <a:t>Špeciálne výchovné zariadenia (§ 120)</a:t>
            </a:r>
          </a:p>
          <a:p>
            <a:pPr marL="0" indent="0">
              <a:buNone/>
            </a:pPr>
            <a:r>
              <a:rPr lang="sk-SK" dirty="0"/>
              <a:t>Špeciálnymi výchovnými zariadeniami sú:</a:t>
            </a:r>
          </a:p>
          <a:p>
            <a:pPr marL="0" indent="0">
              <a:buNone/>
            </a:pPr>
            <a:r>
              <a:rPr lang="sk-SK" sz="2400" dirty="0"/>
              <a:t>a) diagnostické centrum,</a:t>
            </a:r>
          </a:p>
          <a:p>
            <a:pPr marL="0" indent="0">
              <a:buNone/>
            </a:pPr>
            <a:r>
              <a:rPr lang="sk-SK" sz="2400" dirty="0"/>
              <a:t>b) reedukačné centrum,</a:t>
            </a:r>
          </a:p>
          <a:p>
            <a:pPr marL="0" indent="0">
              <a:buNone/>
            </a:pPr>
            <a:r>
              <a:rPr lang="sk-SK" sz="2400" dirty="0"/>
              <a:t>c) </a:t>
            </a:r>
            <a:r>
              <a:rPr lang="sk-SK" sz="2400" dirty="0">
                <a:highlight>
                  <a:srgbClr val="FFFF00"/>
                </a:highlight>
              </a:rPr>
              <a:t>liečebno-výchovné sanatórium  </a:t>
            </a:r>
            <a:r>
              <a:rPr lang="sk-SK" sz="2400" dirty="0"/>
              <a:t>pre deti vo veku </a:t>
            </a:r>
            <a:r>
              <a:rPr lang="sk-SK" sz="2400" b="1" dirty="0"/>
              <a:t>6 – 15 rokov </a:t>
            </a:r>
            <a:r>
              <a:rPr lang="sk-SK" sz="2400" dirty="0">
                <a:solidFill>
                  <a:srgbClr val="FF0000"/>
                </a:solidFill>
              </a:rPr>
              <a:t>s vývinovou poruchou učenia a deťom s poruchami aktivity a pozornosti</a:t>
            </a:r>
            <a:r>
              <a:rPr lang="sk-SK" sz="2400" dirty="0"/>
              <a:t>, u ktorých ambulantná starostlivosť neviedla k náprave. Ide o denné alebo internátne zariadenie, pobyt </a:t>
            </a:r>
          </a:p>
          <a:p>
            <a:pPr marL="0" indent="0">
              <a:buNone/>
            </a:pPr>
            <a:r>
              <a:rPr lang="sk-SK" sz="2400" dirty="0"/>
              <a:t>v ňom je max. </a:t>
            </a:r>
            <a:r>
              <a:rPr lang="sk-SK" sz="2400" b="1" dirty="0"/>
              <a:t>3 – 12 mesiacov</a:t>
            </a:r>
            <a:r>
              <a:rPr lang="sk-SK" sz="2400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171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130)</a:t>
            </a:r>
            <a:br>
              <a:rPr lang="sk-SK" sz="1800" b="1" dirty="0"/>
            </a:b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/>
              <a:t>V  systéme poradenstva a prevencie sa vykonáva odborná činnosť: </a:t>
            </a:r>
          </a:p>
          <a:p>
            <a:pPr>
              <a:buFontTx/>
              <a:buChar char="-"/>
            </a:pPr>
            <a:r>
              <a:rPr lang="sk-SK" dirty="0"/>
              <a:t>poradenská,</a:t>
            </a:r>
          </a:p>
          <a:p>
            <a:pPr>
              <a:buFontTx/>
              <a:buChar char="-"/>
            </a:pPr>
            <a:r>
              <a:rPr lang="sk-SK" dirty="0"/>
              <a:t> psychologická, </a:t>
            </a:r>
          </a:p>
          <a:p>
            <a:pPr>
              <a:buFontTx/>
              <a:buChar char="-"/>
            </a:pPr>
            <a:r>
              <a:rPr lang="sk-SK" dirty="0"/>
              <a:t>pedagogická, </a:t>
            </a:r>
          </a:p>
          <a:p>
            <a:pPr>
              <a:buFontTx/>
              <a:buChar char="-"/>
            </a:pPr>
            <a:r>
              <a:rPr lang="sk-SK" dirty="0"/>
              <a:t>špeciálno-pedagogická, </a:t>
            </a:r>
          </a:p>
          <a:p>
            <a:pPr>
              <a:buFontTx/>
              <a:buChar char="-"/>
            </a:pPr>
            <a:r>
              <a:rPr lang="sk-SK" dirty="0"/>
              <a:t>logopedická, </a:t>
            </a:r>
          </a:p>
          <a:p>
            <a:pPr>
              <a:buFontTx/>
              <a:buChar char="-"/>
            </a:pPr>
            <a:r>
              <a:rPr lang="sk-SK" dirty="0"/>
              <a:t>liečebno-pedagogická,</a:t>
            </a:r>
          </a:p>
          <a:p>
            <a:pPr>
              <a:buFontTx/>
              <a:buChar char="-"/>
            </a:pPr>
            <a:r>
              <a:rPr lang="sk-SK" dirty="0"/>
              <a:t>sociálno-pedagogická.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Sú zamerané na optimalizáciu výchovného, vzdelávacieho, psychického, sociálneho a </a:t>
            </a:r>
            <a:r>
              <a:rPr lang="sk-SK" dirty="0" err="1"/>
              <a:t>kariérového</a:t>
            </a:r>
            <a:r>
              <a:rPr lang="sk-SK" dirty="0"/>
              <a:t> vývinu detí od narodenia až po ukončenie prípravy na povolanie.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5206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F66C7-006A-494E-B28D-F39EDDF0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/>
              <a:t>Systém poradenstva a prevencie (§ 130)</a:t>
            </a:r>
            <a:br>
              <a:rPr lang="sk-SK" sz="2800" b="1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4EC083-007F-4565-B35E-5E468A5D8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Poradenská činnosť sa poskytuje aj:</a:t>
            </a:r>
          </a:p>
          <a:p>
            <a:r>
              <a:rPr lang="sk-SK" dirty="0"/>
              <a:t> zákonným zástupcom detí alebo žiakov, </a:t>
            </a:r>
          </a:p>
          <a:p>
            <a:r>
              <a:rPr lang="sk-SK" dirty="0"/>
              <a:t>zástupcom zariadenia, </a:t>
            </a:r>
          </a:p>
          <a:p>
            <a:r>
              <a:rPr lang="sk-SK" dirty="0"/>
              <a:t>pedagogickým zamestnancom alebo odborným zamestnancom.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73377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8263E-9514-4E90-B9C8-0BFFE657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b="1" dirty="0"/>
              <a:t>Systém poradenstva a prevencie (§ 130)</a:t>
            </a:r>
            <a:endParaRPr lang="sk-SK" sz="36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60796A-5DD7-4F78-A9C2-19ADA59D1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highlight>
                  <a:srgbClr val="FFFF00"/>
                </a:highlight>
              </a:rPr>
              <a:t>Do systému poradenstva patria:</a:t>
            </a:r>
          </a:p>
          <a:p>
            <a:pPr marL="0" indent="0">
              <a:buNone/>
            </a:pPr>
            <a:endParaRPr lang="sk-SK" dirty="0"/>
          </a:p>
          <a:p>
            <a:pPr marL="514350" indent="-514350">
              <a:buAutoNum type="arabicPeriod"/>
            </a:pPr>
            <a:r>
              <a:rPr lang="sk-SK" dirty="0"/>
              <a:t>zariadenia poradenstva a prevencie, </a:t>
            </a:r>
          </a:p>
          <a:p>
            <a:pPr marL="0" indent="0">
              <a:buNone/>
            </a:pPr>
            <a:endParaRPr lang="sk-SK" dirty="0"/>
          </a:p>
          <a:p>
            <a:pPr marL="514350" indent="-514350">
              <a:buAutoNum type="arabicPeriod" startAt="2"/>
            </a:pPr>
            <a:r>
              <a:rPr lang="sk-SK" dirty="0"/>
              <a:t>v školách pedagogickí zamestnanci, školský podporný tím</a:t>
            </a:r>
            <a:r>
              <a:rPr lang="sk-SK" b="1" i="1" baseline="30000" dirty="0"/>
              <a:t> </a:t>
            </a:r>
            <a:r>
              <a:rPr lang="sk-SK" dirty="0"/>
              <a:t>alebo</a:t>
            </a:r>
          </a:p>
          <a:p>
            <a:pPr marL="0" indent="0">
              <a:buNone/>
            </a:pPr>
            <a:r>
              <a:rPr lang="sk-SK" dirty="0"/>
              <a:t>      odborní zamestnanci školy.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3602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26721-5191-4C00-A5B2-276CEAC7A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130)</a:t>
            </a: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F67A58C-D81B-4019-8814-62692460C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highlight>
                  <a:srgbClr val="FFFF00"/>
                </a:highlight>
              </a:rPr>
              <a:t>Zariadeniami poradenstva a prevencie sú:</a:t>
            </a:r>
          </a:p>
          <a:p>
            <a:pPr marL="0" indent="0">
              <a:buNone/>
            </a:pPr>
            <a:r>
              <a:rPr lang="sk-SK" dirty="0"/>
              <a:t>1. </a:t>
            </a:r>
            <a:r>
              <a:rPr lang="sk-SK" sz="2800" dirty="0"/>
              <a:t>centrum poradenstva a prevencie,</a:t>
            </a:r>
          </a:p>
          <a:p>
            <a:pPr marL="0" indent="0">
              <a:buNone/>
            </a:pPr>
            <a:r>
              <a:rPr lang="sk-SK" dirty="0"/>
              <a:t>2. </a:t>
            </a:r>
            <a:r>
              <a:rPr lang="sk-SK" sz="2800" dirty="0"/>
              <a:t>špecializované centrum poradenstva a prevencie.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4246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Zariadenia poradenstva a prevencie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/>
              <a:t>Centrum poradenstva a prevencie </a:t>
            </a:r>
            <a:r>
              <a:rPr lang="sk-SK" dirty="0"/>
              <a:t>možno zriadiť, ak zamestnáva </a:t>
            </a:r>
            <a:r>
              <a:rPr lang="sk-SK" b="1" dirty="0"/>
              <a:t>najmenej 5 odborných zamestnancov (</a:t>
            </a:r>
            <a:r>
              <a:rPr lang="sk-SK" dirty="0"/>
              <a:t>na ustanovený týždenný pracovný čas, z ktorých najmenej 1 je zaradený do </a:t>
            </a:r>
            <a:r>
              <a:rPr lang="sk-SK" dirty="0" err="1"/>
              <a:t>kariérového</a:t>
            </a:r>
            <a:r>
              <a:rPr lang="sk-SK" dirty="0"/>
              <a:t> stupňa samostatný odborný zamestnanec). </a:t>
            </a:r>
          </a:p>
          <a:p>
            <a:pPr marL="0" indent="0">
              <a:buNone/>
            </a:pPr>
            <a:r>
              <a:rPr lang="sk-SK" b="1" dirty="0"/>
              <a:t>Špecializované  centrum poradenstva a prevencie </a:t>
            </a:r>
            <a:r>
              <a:rPr lang="sk-SK" dirty="0"/>
              <a:t>možno zriadiť, ak zamestnáva </a:t>
            </a:r>
            <a:r>
              <a:rPr lang="sk-SK" b="1" dirty="0"/>
              <a:t>najmenej 3 odborných zamestnancov </a:t>
            </a:r>
            <a:r>
              <a:rPr lang="sk-SK" dirty="0"/>
              <a:t>na ustanovený týždenný pracovný čas, z ktorých najmenej 1 je zaradený do </a:t>
            </a:r>
            <a:r>
              <a:rPr lang="sk-SK" dirty="0" err="1"/>
              <a:t>kariérového</a:t>
            </a:r>
            <a:r>
              <a:rPr lang="sk-SK" dirty="0"/>
              <a:t> stupňa samostatný odborný zamestnanec.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Odborné činnosti sú poskytované bezplatne.</a:t>
            </a:r>
          </a:p>
          <a:p>
            <a:pPr marL="0" indent="0">
              <a:buNone/>
            </a:pPr>
            <a:r>
              <a:rPr lang="sk-SK" dirty="0"/>
              <a:t>Ministerstvo školstva na základe </a:t>
            </a:r>
            <a:r>
              <a:rPr lang="sk-SK" dirty="0">
                <a:highlight>
                  <a:srgbClr val="FFFF00"/>
                </a:highlight>
              </a:rPr>
              <a:t>podnetu</a:t>
            </a:r>
            <a:r>
              <a:rPr lang="sk-SK" dirty="0"/>
              <a:t> preskúma osobný spis dieťaťa vedený v zariadení poradenstva a prevencie, návrh na vzdelávanie dieťaťa so ŠVVP alebo žiaka ŠVVP, správu z diagnostického vyšetrenia a písomné vyjadrenie zariadenia poradenstva a prevencie, a vydá písomné stanovisko, ktoré doručí zákonnému zástupcovi dieťaťa alebo žiaka alebo zástupcovi zariadenia, príslušnému zariadeniu poradenstva a prevencie, riaditeľovi školy alebo riaditeľovi školského zariadenia, ktorý rozhoduje o prijatí dieťaťa alebo žiaka, a Štátnej školskej inšpekcii.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185015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1664</Words>
  <Application>Microsoft Office PowerPoint</Application>
  <PresentationFormat>Širokouhlá</PresentationFormat>
  <Paragraphs>167</Paragraphs>
  <Slides>24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Motív balíka Office</vt:lpstr>
      <vt:lpstr>     Systém poradenstva a prevencie     </vt:lpstr>
      <vt:lpstr>Novela zákona NR SR č. 245/2008 o výchove a vzdelávaní (školský zákon) </vt:lpstr>
      <vt:lpstr>Novela zákona NR SR č. 245/2008 o výchove a vzdelávaní (školský zákon) </vt:lpstr>
      <vt:lpstr>Novela zákona NR SR č. 245/2008 o výchove a vzdelávaní (školský zákon) </vt:lpstr>
      <vt:lpstr>Systém poradenstva a prevencie (§ 130) </vt:lpstr>
      <vt:lpstr>Systém poradenstva a prevencie (§ 130) </vt:lpstr>
      <vt:lpstr>Systém poradenstva a prevencie (§ 130)</vt:lpstr>
      <vt:lpstr>Systém poradenstva a prevencie (§ 130)</vt:lpstr>
      <vt:lpstr>Zariadenia poradenstva a prevencie</vt:lpstr>
      <vt:lpstr>Systém poradenstva a prevencie (§ 131)</vt:lpstr>
      <vt:lpstr>Systém poradenstva a prevencie (§ 131)</vt:lpstr>
      <vt:lpstr>Systém poradenstva a prevencie (§ 131)</vt:lpstr>
      <vt:lpstr>Systém poradenstva a prevencie (§ 131)</vt:lpstr>
      <vt:lpstr>Systém poradenstva a prevencie (§ 131)</vt:lpstr>
      <vt:lpstr>Systém poradenstva a prevencie (§ 131)</vt:lpstr>
      <vt:lpstr>Systém poradenstva a prevencie (§ 132)</vt:lpstr>
      <vt:lpstr>Systém poradenstva a prevencie (§ 133)</vt:lpstr>
      <vt:lpstr>ZÁKON NR SR č. 414 z 20. októbra 2021, ktorým sa mení a dopĺňa zákon č. 138/2019 Z. z. o pedagogických zamestnancoch a odborných zamestnancoch</vt:lpstr>
      <vt:lpstr>ZÁKON NR SR č. 414 z 20. októbra 2021, ktorým sa mení a dopĺňa zákon č. 138/2019 Z. z. o pedagogických zamestnancoch a odborných zamestnancoch</vt:lpstr>
      <vt:lpstr>ZÁKON NR SR č. 414 z 20. októbra 2021, ktorým sa mení a dopĺňa zákon č. 138/2019 Z. z. o pedagogických zamestnancoch a odborných zamestnancoch</vt:lpstr>
      <vt:lpstr> VYHLÁŠKA MŠVVaŠ Slovenskej republiky č. 173 o kvalifikačných predpokladoch pedagogických zamestnancov a odborných zamestnancov </vt:lpstr>
      <vt:lpstr>VYHLÁŠKA MŠVVaŠ Slovenskej republiky z 23. 12. 2019 o kvalifikačných predpokladoch pedagogických zamestnancov a odborných zamestnancov</vt:lpstr>
      <vt:lpstr>V Y H L Á Š K A č.24  Ministerstva školstva, vedy, výskumu a športu Slovenskej republiky zo 17. januára 2022 o zariadeniach poradenstva a prevencie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Užívateľ</dc:creator>
  <cp:lastModifiedBy>Šilonová Viera</cp:lastModifiedBy>
  <cp:revision>39</cp:revision>
  <dcterms:created xsi:type="dcterms:W3CDTF">2022-01-28T11:41:25Z</dcterms:created>
  <dcterms:modified xsi:type="dcterms:W3CDTF">2023-09-27T08:52:42Z</dcterms:modified>
</cp:coreProperties>
</file>