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5" r:id="rId4"/>
  </p:sldMasterIdLst>
  <p:notesMasterIdLst>
    <p:notesMasterId r:id="rId20"/>
  </p:notesMasterIdLst>
  <p:sldIdLst>
    <p:sldId id="256" r:id="rId5"/>
    <p:sldId id="335" r:id="rId6"/>
    <p:sldId id="324" r:id="rId7"/>
    <p:sldId id="306" r:id="rId8"/>
    <p:sldId id="257" r:id="rId9"/>
    <p:sldId id="291" r:id="rId10"/>
    <p:sldId id="334" r:id="rId11"/>
    <p:sldId id="279" r:id="rId12"/>
    <p:sldId id="281" r:id="rId13"/>
    <p:sldId id="276" r:id="rId14"/>
    <p:sldId id="294" r:id="rId15"/>
    <p:sldId id="293" r:id="rId16"/>
    <p:sldId id="296" r:id="rId17"/>
    <p:sldId id="336" r:id="rId18"/>
    <p:sldId id="333" r:id="rId19"/>
  </p:sldIdLst>
  <p:sldSz cx="9144000" cy="6858000" type="screen4x3"/>
  <p:notesSz cx="6805613" cy="9939338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8"/>
  </p:normalViewPr>
  <p:slideViewPr>
    <p:cSldViewPr>
      <p:cViewPr varScale="1">
        <p:scale>
          <a:sx n="102" d="100"/>
          <a:sy n="102" d="100"/>
        </p:scale>
        <p:origin x="180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>
            <a:extLst>
              <a:ext uri="{FF2B5EF4-FFF2-40B4-BE49-F238E27FC236}">
                <a16:creationId xmlns:a16="http://schemas.microsoft.com/office/drawing/2014/main" id="{BF122193-4BFD-BDC8-DCBB-7EB8F320FC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8397" cy="497047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>
            <a:extLst>
              <a:ext uri="{FF2B5EF4-FFF2-40B4-BE49-F238E27FC236}">
                <a16:creationId xmlns:a16="http://schemas.microsoft.com/office/drawing/2014/main" id="{576D7716-D8F8-3703-92F4-8DB79FF0AE8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5596" y="1"/>
            <a:ext cx="2948397" cy="497047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83F57D8-F846-437E-9D4B-1B32C047D777}" type="datetimeFigureOut">
              <a:rPr lang="sk-SK"/>
              <a:pPr>
                <a:defRPr/>
              </a:pPr>
              <a:t>11. 3. 2024</a:t>
            </a:fld>
            <a:endParaRPr lang="sk-SK"/>
          </a:p>
        </p:txBody>
      </p:sp>
      <p:sp>
        <p:nvSpPr>
          <p:cNvPr id="4" name="Zástupný symbol obrazu snímky 3">
            <a:extLst>
              <a:ext uri="{FF2B5EF4-FFF2-40B4-BE49-F238E27FC236}">
                <a16:creationId xmlns:a16="http://schemas.microsoft.com/office/drawing/2014/main" id="{D30CB2FA-A510-5C97-8F9A-80EA30763D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73637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pPr lvl="0"/>
            <a:endParaRPr lang="sk-SK" noProof="0"/>
          </a:p>
        </p:txBody>
      </p:sp>
      <p:sp>
        <p:nvSpPr>
          <p:cNvPr id="5" name="Zástupný symbol poznámok 4">
            <a:extLst>
              <a:ext uri="{FF2B5EF4-FFF2-40B4-BE49-F238E27FC236}">
                <a16:creationId xmlns:a16="http://schemas.microsoft.com/office/drawing/2014/main" id="{5F9221FD-2A8B-A143-CBB1-76553A2D37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0399" y="4721146"/>
            <a:ext cx="5444815" cy="4473422"/>
          </a:xfrm>
          <a:prstGeom prst="rect">
            <a:avLst/>
          </a:prstGeom>
        </p:spPr>
        <p:txBody>
          <a:bodyPr vert="horz" lIns="92556" tIns="46278" rIns="92556" bIns="46278" rtlCol="0"/>
          <a:lstStyle/>
          <a:p>
            <a:pPr lvl="0"/>
            <a:r>
              <a:rPr lang="sk-SK" noProof="0"/>
              <a:t>Upravte štýl predlohy textu.</a:t>
            </a:r>
          </a:p>
          <a:p>
            <a:pPr lvl="1"/>
            <a:r>
              <a:rPr lang="sk-SK" noProof="0"/>
              <a:t>Druhá úroveň</a:t>
            </a:r>
          </a:p>
          <a:p>
            <a:pPr lvl="2"/>
            <a:r>
              <a:rPr lang="sk-SK" noProof="0"/>
              <a:t>Tretia úroveň</a:t>
            </a:r>
          </a:p>
          <a:p>
            <a:pPr lvl="3"/>
            <a:r>
              <a:rPr lang="sk-SK" noProof="0"/>
              <a:t>Štvrtá úroveň</a:t>
            </a:r>
          </a:p>
          <a:p>
            <a:pPr lvl="4"/>
            <a:r>
              <a:rPr lang="sk-SK" noProof="0"/>
              <a:t>Piata úroveň</a:t>
            </a:r>
          </a:p>
        </p:txBody>
      </p:sp>
      <p:sp>
        <p:nvSpPr>
          <p:cNvPr id="6" name="Zástupný symbol päty 5">
            <a:extLst>
              <a:ext uri="{FF2B5EF4-FFF2-40B4-BE49-F238E27FC236}">
                <a16:creationId xmlns:a16="http://schemas.microsoft.com/office/drawing/2014/main" id="{43DDEF3D-0FAA-E1FB-A823-A3935CCBB0A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0693"/>
            <a:ext cx="2948397" cy="497046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>
            <a:extLst>
              <a:ext uri="{FF2B5EF4-FFF2-40B4-BE49-F238E27FC236}">
                <a16:creationId xmlns:a16="http://schemas.microsoft.com/office/drawing/2014/main" id="{D242A2C0-A19B-94C5-DF62-79B77C97AC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5596" y="9440693"/>
            <a:ext cx="2948397" cy="497046"/>
          </a:xfrm>
          <a:prstGeom prst="rect">
            <a:avLst/>
          </a:prstGeom>
        </p:spPr>
        <p:txBody>
          <a:bodyPr vert="horz" wrap="square" lIns="92556" tIns="46278" rIns="92556" bIns="4627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822EECD-5EE2-4955-992C-FF1969D9586C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obrazu snímky 1">
            <a:extLst>
              <a:ext uri="{FF2B5EF4-FFF2-40B4-BE49-F238E27FC236}">
                <a16:creationId xmlns:a16="http://schemas.microsoft.com/office/drawing/2014/main" id="{F0B52BE5-87BB-06C2-7134-D21B2AF2C7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oznámok 2">
            <a:extLst>
              <a:ext uri="{FF2B5EF4-FFF2-40B4-BE49-F238E27FC236}">
                <a16:creationId xmlns:a16="http://schemas.microsoft.com/office/drawing/2014/main" id="{19D1635C-B2ED-8C68-0AB7-4452FC932D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k-SK" altLang="sk-SK"/>
          </a:p>
        </p:txBody>
      </p:sp>
      <p:sp>
        <p:nvSpPr>
          <p:cNvPr id="7172" name="Zástupný symbol čísla snímky 3">
            <a:extLst>
              <a:ext uri="{FF2B5EF4-FFF2-40B4-BE49-F238E27FC236}">
                <a16:creationId xmlns:a16="http://schemas.microsoft.com/office/drawing/2014/main" id="{04DD0829-A6E1-E8DE-1F86-5976BE135C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2014" indent="-28923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6945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9722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2500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5278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8056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834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33612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C700AF-2021-404D-A53D-7B2662FC311F}" type="slidenum">
              <a:rPr lang="sk-SK" altLang="sk-SK" smtClean="0"/>
              <a:pPr/>
              <a:t>1</a:t>
            </a:fld>
            <a:endParaRPr lang="sk-SK" alt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22EECD-5EE2-4955-992C-FF1969D9586C}" type="slidenum">
              <a:rPr lang="sk-SK" altLang="sk-SK" smtClean="0"/>
              <a:pPr>
                <a:defRPr/>
              </a:pPr>
              <a:t>2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276599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obrazu snímky 1">
            <a:extLst>
              <a:ext uri="{FF2B5EF4-FFF2-40B4-BE49-F238E27FC236}">
                <a16:creationId xmlns:a16="http://schemas.microsoft.com/office/drawing/2014/main" id="{93E8E259-39F0-3DD0-69DF-E47070D9B9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Zástupný symbol poznámok 2">
            <a:extLst>
              <a:ext uri="{FF2B5EF4-FFF2-40B4-BE49-F238E27FC236}">
                <a16:creationId xmlns:a16="http://schemas.microsoft.com/office/drawing/2014/main" id="{5357C5E8-C903-9D33-4F45-771055444E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k-SK" altLang="sk-SK"/>
          </a:p>
        </p:txBody>
      </p:sp>
      <p:sp>
        <p:nvSpPr>
          <p:cNvPr id="19460" name="Zástupný symbol čísla snímky 3">
            <a:extLst>
              <a:ext uri="{FF2B5EF4-FFF2-40B4-BE49-F238E27FC236}">
                <a16:creationId xmlns:a16="http://schemas.microsoft.com/office/drawing/2014/main" id="{1F1AC889-0F59-AD99-51CA-E14FC075B8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2014" indent="-28923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6945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9722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2500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5278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8056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834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33612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94C43E2-F955-4BF1-8BFD-2622776D68CA}" type="slidenum">
              <a:rPr lang="sk-SK" altLang="sk-SK" smtClean="0"/>
              <a:pPr/>
              <a:t>3</a:t>
            </a:fld>
            <a:endParaRPr lang="sk-SK" altLang="sk-S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obrazu snímky 1">
            <a:extLst>
              <a:ext uri="{FF2B5EF4-FFF2-40B4-BE49-F238E27FC236}">
                <a16:creationId xmlns:a16="http://schemas.microsoft.com/office/drawing/2014/main" id="{73FD9122-87B8-A925-C66C-2D1D7F018C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Zástupný symbol poznámok 2">
            <a:extLst>
              <a:ext uri="{FF2B5EF4-FFF2-40B4-BE49-F238E27FC236}">
                <a16:creationId xmlns:a16="http://schemas.microsoft.com/office/drawing/2014/main" id="{B3BA71B9-AA2A-BBD5-89A4-C17C130D8B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k-SK" altLang="sk-SK"/>
          </a:p>
        </p:txBody>
      </p:sp>
      <p:sp>
        <p:nvSpPr>
          <p:cNvPr id="21508" name="Zástupný symbol čísla snímky 3">
            <a:extLst>
              <a:ext uri="{FF2B5EF4-FFF2-40B4-BE49-F238E27FC236}">
                <a16:creationId xmlns:a16="http://schemas.microsoft.com/office/drawing/2014/main" id="{67218D03-2DB2-C3C4-77FE-0796C33482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2014" indent="-28923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6945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9722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2500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5278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8056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834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33612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038C79F-CE86-449D-B024-F9E8433548B8}" type="slidenum">
              <a:rPr lang="sk-SK" altLang="sk-SK" smtClean="0"/>
              <a:pPr/>
              <a:t>4</a:t>
            </a:fld>
            <a:endParaRPr lang="sk-SK" altLang="sk-S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obrazu snímky 1">
            <a:extLst>
              <a:ext uri="{FF2B5EF4-FFF2-40B4-BE49-F238E27FC236}">
                <a16:creationId xmlns:a16="http://schemas.microsoft.com/office/drawing/2014/main" id="{453F1F4A-B229-AD83-5D1E-154605AFE1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Zástupný symbol poznámok 2">
            <a:extLst>
              <a:ext uri="{FF2B5EF4-FFF2-40B4-BE49-F238E27FC236}">
                <a16:creationId xmlns:a16="http://schemas.microsoft.com/office/drawing/2014/main" id="{14F7732F-7607-3B97-FC1F-03EA771DC4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k-SK" altLang="sk-SK"/>
          </a:p>
        </p:txBody>
      </p:sp>
      <p:sp>
        <p:nvSpPr>
          <p:cNvPr id="17412" name="Zástupný symbol čísla snímky 3">
            <a:extLst>
              <a:ext uri="{FF2B5EF4-FFF2-40B4-BE49-F238E27FC236}">
                <a16:creationId xmlns:a16="http://schemas.microsoft.com/office/drawing/2014/main" id="{F8D940F9-CF9C-CDD2-2546-017C563394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2014" indent="-28923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6945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9722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2500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5278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8056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834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33612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B8F5DF7-8DF9-46E9-B407-BD3DD4D42A3E}" type="slidenum">
              <a:rPr lang="sk-SK" altLang="sk-SK" smtClean="0"/>
              <a:pPr/>
              <a:t>5</a:t>
            </a:fld>
            <a:endParaRPr lang="sk-SK" altLang="sk-S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obrazu snímky 1">
            <a:extLst>
              <a:ext uri="{FF2B5EF4-FFF2-40B4-BE49-F238E27FC236}">
                <a16:creationId xmlns:a16="http://schemas.microsoft.com/office/drawing/2014/main" id="{B8F15662-0EEE-E584-2125-61050752F9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oznámok 2">
            <a:extLst>
              <a:ext uri="{FF2B5EF4-FFF2-40B4-BE49-F238E27FC236}">
                <a16:creationId xmlns:a16="http://schemas.microsoft.com/office/drawing/2014/main" id="{E96E400E-E653-6285-9B4A-320F80EEA2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k-SK" altLang="sk-SK"/>
          </a:p>
        </p:txBody>
      </p:sp>
      <p:sp>
        <p:nvSpPr>
          <p:cNvPr id="25604" name="Zástupný symbol čísla snímky 3">
            <a:extLst>
              <a:ext uri="{FF2B5EF4-FFF2-40B4-BE49-F238E27FC236}">
                <a16:creationId xmlns:a16="http://schemas.microsoft.com/office/drawing/2014/main" id="{91FEDEA3-BEF0-D932-2083-A2EBA31EA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2014" indent="-28923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6945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9722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2500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5278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8056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834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33612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AF39C6-6E8D-42D1-A020-AB561BA9BB68}" type="slidenum">
              <a:rPr lang="sk-SK" altLang="sk-SK" smtClean="0"/>
              <a:pPr/>
              <a:t>6</a:t>
            </a:fld>
            <a:endParaRPr lang="sk-SK" altLang="sk-S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objekt pre obrázok snímky 1">
            <a:extLst>
              <a:ext uri="{FF2B5EF4-FFF2-40B4-BE49-F238E27FC236}">
                <a16:creationId xmlns:a16="http://schemas.microsoft.com/office/drawing/2014/main" id="{3917F33B-043E-04A6-1B8E-DBB90EA193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Zástupný objekt pre poznámky 2">
            <a:extLst>
              <a:ext uri="{FF2B5EF4-FFF2-40B4-BE49-F238E27FC236}">
                <a16:creationId xmlns:a16="http://schemas.microsoft.com/office/drawing/2014/main" id="{79236397-D8C2-DECA-1EEC-109FC0083E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k-SK" altLang="sk-SK"/>
          </a:p>
        </p:txBody>
      </p:sp>
      <p:sp>
        <p:nvSpPr>
          <p:cNvPr id="27652" name="Zástupný objekt pre číslo snímky 3">
            <a:extLst>
              <a:ext uri="{FF2B5EF4-FFF2-40B4-BE49-F238E27FC236}">
                <a16:creationId xmlns:a16="http://schemas.microsoft.com/office/drawing/2014/main" id="{9144092D-B5EE-8094-0834-2408DDD732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2014" indent="-28923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6945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9722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2500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5278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8056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834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33612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D5FFA3B-2C33-4CBF-8DA2-EFFC36486B42}" type="slidenum">
              <a:rPr lang="sk-SK" altLang="sk-SK" smtClean="0"/>
              <a:pPr/>
              <a:t>7</a:t>
            </a:fld>
            <a:endParaRPr lang="sk-SK" altLang="sk-S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objekt pre obrázok snímky 1">
            <a:extLst>
              <a:ext uri="{FF2B5EF4-FFF2-40B4-BE49-F238E27FC236}">
                <a16:creationId xmlns:a16="http://schemas.microsoft.com/office/drawing/2014/main" id="{9003FC6F-4F70-253C-1C35-C8550A8B51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Zástupný objekt pre poznámky 2">
            <a:extLst>
              <a:ext uri="{FF2B5EF4-FFF2-40B4-BE49-F238E27FC236}">
                <a16:creationId xmlns:a16="http://schemas.microsoft.com/office/drawing/2014/main" id="{BA351F86-E1FD-5D0A-7195-D4F8AA41D1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k-SK" altLang="sk-SK"/>
          </a:p>
        </p:txBody>
      </p:sp>
      <p:sp>
        <p:nvSpPr>
          <p:cNvPr id="12292" name="Zástupný objekt pre číslo snímky 3">
            <a:extLst>
              <a:ext uri="{FF2B5EF4-FFF2-40B4-BE49-F238E27FC236}">
                <a16:creationId xmlns:a16="http://schemas.microsoft.com/office/drawing/2014/main" id="{0F4BBE30-363B-2C81-72EC-CF42FA795F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5E91A17-676F-4265-BE93-0A196EE9452C}" type="slidenum">
              <a:rPr lang="sk-SK" altLang="sk-SK" smtClean="0"/>
              <a:pPr/>
              <a:t>10</a:t>
            </a:fld>
            <a:endParaRPr lang="sk-SK" altLang="sk-S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objekt pre obrázok snímky 1">
            <a:extLst>
              <a:ext uri="{FF2B5EF4-FFF2-40B4-BE49-F238E27FC236}">
                <a16:creationId xmlns:a16="http://schemas.microsoft.com/office/drawing/2014/main" id="{BBC194AB-27A2-DD26-B2ED-823C974684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Zástupný objekt pre poznámky 2">
            <a:extLst>
              <a:ext uri="{FF2B5EF4-FFF2-40B4-BE49-F238E27FC236}">
                <a16:creationId xmlns:a16="http://schemas.microsoft.com/office/drawing/2014/main" id="{A0F02831-D7A8-A31E-6BE2-CD3A7A21E6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k-SK" altLang="sk-SK"/>
          </a:p>
        </p:txBody>
      </p:sp>
      <p:sp>
        <p:nvSpPr>
          <p:cNvPr id="37892" name="Zástupný objekt pre číslo snímky 3">
            <a:extLst>
              <a:ext uri="{FF2B5EF4-FFF2-40B4-BE49-F238E27FC236}">
                <a16:creationId xmlns:a16="http://schemas.microsoft.com/office/drawing/2014/main" id="{C4A67B18-0C5B-750F-5833-B4820506B5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2014" indent="-28923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6945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9722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2500" indent="-23138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5278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8056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834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33612" indent="-2313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B05EAC6-3D86-460B-AD7E-575EA45DA8AD}" type="slidenum">
              <a:rPr lang="sk-SK" altLang="sk-SK" smtClean="0"/>
              <a:pPr/>
              <a:t>15</a:t>
            </a:fld>
            <a:endParaRPr lang="sk-SK" alt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>
            <a:extLst>
              <a:ext uri="{FF2B5EF4-FFF2-40B4-BE49-F238E27FC236}">
                <a16:creationId xmlns:a16="http://schemas.microsoft.com/office/drawing/2014/main" id="{E1043704-A664-FCED-062E-E39540904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>
            <a:extLst>
              <a:ext uri="{FF2B5EF4-FFF2-40B4-BE49-F238E27FC236}">
                <a16:creationId xmlns:a16="http://schemas.microsoft.com/office/drawing/2014/main" id="{5C142905-6B33-5F65-E946-6D8D6D62E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>
            <a:extLst>
              <a:ext uri="{FF2B5EF4-FFF2-40B4-BE49-F238E27FC236}">
                <a16:creationId xmlns:a16="http://schemas.microsoft.com/office/drawing/2014/main" id="{F047A28E-1ACE-5B2E-3402-D5774E0B7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237A0-F72C-4A3B-8846-B6C540CC0EA1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935261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>
            <a:extLst>
              <a:ext uri="{FF2B5EF4-FFF2-40B4-BE49-F238E27FC236}">
                <a16:creationId xmlns:a16="http://schemas.microsoft.com/office/drawing/2014/main" id="{DC338645-3A64-357C-17C6-C95CD0E8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>
            <a:extLst>
              <a:ext uri="{FF2B5EF4-FFF2-40B4-BE49-F238E27FC236}">
                <a16:creationId xmlns:a16="http://schemas.microsoft.com/office/drawing/2014/main" id="{37174E32-F600-F66D-C574-489BB9FD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>
            <a:extLst>
              <a:ext uri="{FF2B5EF4-FFF2-40B4-BE49-F238E27FC236}">
                <a16:creationId xmlns:a16="http://schemas.microsoft.com/office/drawing/2014/main" id="{6B694CBD-C79D-67FE-A790-17A1977E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BDBAA-BA2F-45BB-9C86-6C5BCE5B99FE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572054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>
            <a:extLst>
              <a:ext uri="{FF2B5EF4-FFF2-40B4-BE49-F238E27FC236}">
                <a16:creationId xmlns:a16="http://schemas.microsoft.com/office/drawing/2014/main" id="{2B121E57-461F-98B8-76B7-DD62B3B1A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>
            <a:extLst>
              <a:ext uri="{FF2B5EF4-FFF2-40B4-BE49-F238E27FC236}">
                <a16:creationId xmlns:a16="http://schemas.microsoft.com/office/drawing/2014/main" id="{B3605273-5A9C-1A4C-DB1D-DC3EBA94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>
            <a:extLst>
              <a:ext uri="{FF2B5EF4-FFF2-40B4-BE49-F238E27FC236}">
                <a16:creationId xmlns:a16="http://schemas.microsoft.com/office/drawing/2014/main" id="{35A85F19-87F9-F3DE-880C-7B008504F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A0C9C-7701-4B01-A3F3-D82D388F6F77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951360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>
            <a:extLst>
              <a:ext uri="{FF2B5EF4-FFF2-40B4-BE49-F238E27FC236}">
                <a16:creationId xmlns:a16="http://schemas.microsoft.com/office/drawing/2014/main" id="{F68B1392-59E5-660E-FA4A-57AC10213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>
            <a:extLst>
              <a:ext uri="{FF2B5EF4-FFF2-40B4-BE49-F238E27FC236}">
                <a16:creationId xmlns:a16="http://schemas.microsoft.com/office/drawing/2014/main" id="{BAA71946-93BB-A017-1E61-40DA5A428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>
            <a:extLst>
              <a:ext uri="{FF2B5EF4-FFF2-40B4-BE49-F238E27FC236}">
                <a16:creationId xmlns:a16="http://schemas.microsoft.com/office/drawing/2014/main" id="{35B5E15C-CFC7-41CE-1EC6-ED0A145EC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25A2C-09EB-4AE3-BC75-ABD7CB68732A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910140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>
            <a:extLst>
              <a:ext uri="{FF2B5EF4-FFF2-40B4-BE49-F238E27FC236}">
                <a16:creationId xmlns:a16="http://schemas.microsoft.com/office/drawing/2014/main" id="{D1C14B7B-0302-1965-DAA2-817CA120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>
            <a:extLst>
              <a:ext uri="{FF2B5EF4-FFF2-40B4-BE49-F238E27FC236}">
                <a16:creationId xmlns:a16="http://schemas.microsoft.com/office/drawing/2014/main" id="{0DFFF5CF-B3ED-49F5-25F3-1B0DED7E6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>
            <a:extLst>
              <a:ext uri="{FF2B5EF4-FFF2-40B4-BE49-F238E27FC236}">
                <a16:creationId xmlns:a16="http://schemas.microsoft.com/office/drawing/2014/main" id="{7AC56E5B-EABC-6F53-E8DD-E8A5FD28E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668B5-1D79-4616-B76A-710F7DD5E20F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92452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3">
            <a:extLst>
              <a:ext uri="{FF2B5EF4-FFF2-40B4-BE49-F238E27FC236}">
                <a16:creationId xmlns:a16="http://schemas.microsoft.com/office/drawing/2014/main" id="{A9A205D5-5B43-7721-09AB-197FF4675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päty 4">
            <a:extLst>
              <a:ext uri="{FF2B5EF4-FFF2-40B4-BE49-F238E27FC236}">
                <a16:creationId xmlns:a16="http://schemas.microsoft.com/office/drawing/2014/main" id="{A15C3EAE-5022-20F5-E63D-58B0C53E8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>
            <a:extLst>
              <a:ext uri="{FF2B5EF4-FFF2-40B4-BE49-F238E27FC236}">
                <a16:creationId xmlns:a16="http://schemas.microsoft.com/office/drawing/2014/main" id="{17807F4E-93A9-545A-DF27-81CC8C4AD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1CDF-53F8-4CB2-B915-9355FBB2A1A6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179942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3">
            <a:extLst>
              <a:ext uri="{FF2B5EF4-FFF2-40B4-BE49-F238E27FC236}">
                <a16:creationId xmlns:a16="http://schemas.microsoft.com/office/drawing/2014/main" id="{9021E2C1-AD7B-4C61-1805-F0A2B2225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Zástupný symbol päty 4">
            <a:extLst>
              <a:ext uri="{FF2B5EF4-FFF2-40B4-BE49-F238E27FC236}">
                <a16:creationId xmlns:a16="http://schemas.microsoft.com/office/drawing/2014/main" id="{92CCDC62-1470-D560-4995-03834D40D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>
            <a:extLst>
              <a:ext uri="{FF2B5EF4-FFF2-40B4-BE49-F238E27FC236}">
                <a16:creationId xmlns:a16="http://schemas.microsoft.com/office/drawing/2014/main" id="{31E885D6-8138-0D0D-6F76-440D8F1A4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FA6BC-A2BF-4230-88E0-444A983C1A67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107100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3">
            <a:extLst>
              <a:ext uri="{FF2B5EF4-FFF2-40B4-BE49-F238E27FC236}">
                <a16:creationId xmlns:a16="http://schemas.microsoft.com/office/drawing/2014/main" id="{854E06C0-123B-74F5-D172-1147C83FC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päty 4">
            <a:extLst>
              <a:ext uri="{FF2B5EF4-FFF2-40B4-BE49-F238E27FC236}">
                <a16:creationId xmlns:a16="http://schemas.microsoft.com/office/drawing/2014/main" id="{855FEB39-CCA3-2F8E-65A0-93CCF9DA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>
            <a:extLst>
              <a:ext uri="{FF2B5EF4-FFF2-40B4-BE49-F238E27FC236}">
                <a16:creationId xmlns:a16="http://schemas.microsoft.com/office/drawing/2014/main" id="{21FE57D6-0347-46DA-5DC3-92A61961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5B686-A02E-4C76-8E98-F938EC79D2E6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84902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>
            <a:extLst>
              <a:ext uri="{FF2B5EF4-FFF2-40B4-BE49-F238E27FC236}">
                <a16:creationId xmlns:a16="http://schemas.microsoft.com/office/drawing/2014/main" id="{58BDA516-5B16-116B-102E-C1969AF89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päty 4">
            <a:extLst>
              <a:ext uri="{FF2B5EF4-FFF2-40B4-BE49-F238E27FC236}">
                <a16:creationId xmlns:a16="http://schemas.microsoft.com/office/drawing/2014/main" id="{3D57E46D-5E2F-9897-78B3-9437F6A8A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>
            <a:extLst>
              <a:ext uri="{FF2B5EF4-FFF2-40B4-BE49-F238E27FC236}">
                <a16:creationId xmlns:a16="http://schemas.microsoft.com/office/drawing/2014/main" id="{D4E4547A-F794-9DF7-4456-871B3D6BD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A637-EEF6-46B7-9B92-7727855BC2AB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01152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3">
            <a:extLst>
              <a:ext uri="{FF2B5EF4-FFF2-40B4-BE49-F238E27FC236}">
                <a16:creationId xmlns:a16="http://schemas.microsoft.com/office/drawing/2014/main" id="{35538358-5B0E-B99C-AF4E-832B461CC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päty 4">
            <a:extLst>
              <a:ext uri="{FF2B5EF4-FFF2-40B4-BE49-F238E27FC236}">
                <a16:creationId xmlns:a16="http://schemas.microsoft.com/office/drawing/2014/main" id="{C5FBDA79-B2B5-C03C-1446-C934E6AB0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>
            <a:extLst>
              <a:ext uri="{FF2B5EF4-FFF2-40B4-BE49-F238E27FC236}">
                <a16:creationId xmlns:a16="http://schemas.microsoft.com/office/drawing/2014/main" id="{35D0B229-F12C-CFCE-4E43-CDBE84F3F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9E3A1-F41F-4560-9851-63B4AE76E400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06305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3">
            <a:extLst>
              <a:ext uri="{FF2B5EF4-FFF2-40B4-BE49-F238E27FC236}">
                <a16:creationId xmlns:a16="http://schemas.microsoft.com/office/drawing/2014/main" id="{B7D23E1D-C847-6920-8CDF-DC6CF88B8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päty 4">
            <a:extLst>
              <a:ext uri="{FF2B5EF4-FFF2-40B4-BE49-F238E27FC236}">
                <a16:creationId xmlns:a16="http://schemas.microsoft.com/office/drawing/2014/main" id="{CDA7B851-C6E2-4C1D-2EBF-76C632461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>
            <a:extLst>
              <a:ext uri="{FF2B5EF4-FFF2-40B4-BE49-F238E27FC236}">
                <a16:creationId xmlns:a16="http://schemas.microsoft.com/office/drawing/2014/main" id="{B265CCF1-FD43-41EE-E9BD-85D8847A2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41FF6-E24C-44F5-B2A4-F0252FCC6F7E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16328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>
            <a:extLst>
              <a:ext uri="{FF2B5EF4-FFF2-40B4-BE49-F238E27FC236}">
                <a16:creationId xmlns:a16="http://schemas.microsoft.com/office/drawing/2014/main" id="{D654ABC3-8E89-5A25-E577-708CA21EB5C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Upravte štýly predlohy textu</a:t>
            </a:r>
          </a:p>
        </p:txBody>
      </p:sp>
      <p:sp>
        <p:nvSpPr>
          <p:cNvPr id="1027" name="Zástupný symbol textu 2">
            <a:extLst>
              <a:ext uri="{FF2B5EF4-FFF2-40B4-BE49-F238E27FC236}">
                <a16:creationId xmlns:a16="http://schemas.microsoft.com/office/drawing/2014/main" id="{F9FC1C5C-B65F-33DE-6972-4E9591795C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Upravte štýl predlohy textu.</a:t>
            </a:r>
          </a:p>
          <a:p>
            <a:pPr lvl="1"/>
            <a:r>
              <a:rPr lang="sk-SK" altLang="sk-SK"/>
              <a:t>Druhá úroveň</a:t>
            </a:r>
          </a:p>
          <a:p>
            <a:pPr lvl="2"/>
            <a:r>
              <a:rPr lang="sk-SK" altLang="sk-SK"/>
              <a:t>Tretia úroveň</a:t>
            </a:r>
          </a:p>
          <a:p>
            <a:pPr lvl="3"/>
            <a:r>
              <a:rPr lang="sk-SK" altLang="sk-SK"/>
              <a:t>Štvrtá úroveň</a:t>
            </a:r>
          </a:p>
          <a:p>
            <a:pPr lvl="4"/>
            <a:r>
              <a:rPr lang="sk-SK" altLang="sk-SK"/>
              <a:t>Piata úroveň</a:t>
            </a:r>
          </a:p>
        </p:txBody>
      </p:sp>
      <p:sp>
        <p:nvSpPr>
          <p:cNvPr id="4" name="Zástupný symbol dátumu 3">
            <a:extLst>
              <a:ext uri="{FF2B5EF4-FFF2-40B4-BE49-F238E27FC236}">
                <a16:creationId xmlns:a16="http://schemas.microsoft.com/office/drawing/2014/main" id="{9386401A-5EE4-4125-7D8A-E427412778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>
            <a:extLst>
              <a:ext uri="{FF2B5EF4-FFF2-40B4-BE49-F238E27FC236}">
                <a16:creationId xmlns:a16="http://schemas.microsoft.com/office/drawing/2014/main" id="{D144DCA1-84B4-E7AF-36E1-F889BE0323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>
            <a:extLst>
              <a:ext uri="{FF2B5EF4-FFF2-40B4-BE49-F238E27FC236}">
                <a16:creationId xmlns:a16="http://schemas.microsoft.com/office/drawing/2014/main" id="{D7F81F19-6599-6442-993E-0B8CBB51A5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20B7D9E-3D56-4455-A005-C8C57E348BD3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36EAAB9-3298-04A5-0337-713BD559A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188" y="1628775"/>
            <a:ext cx="7772400" cy="1470025"/>
          </a:xfrm>
        </p:spPr>
        <p:txBody>
          <a:bodyPr/>
          <a:lstStyle/>
          <a:p>
            <a:pPr eaLnBrk="1" hangingPunct="1"/>
            <a:r>
              <a:rPr lang="sk-SK" altLang="sk-SK" sz="6000" dirty="0"/>
              <a:t>SLOVNÁ ZÁSOBA JAZYKA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9D2FEAD-7346-C0E4-6D16-94BB5AD199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1913" y="3357563"/>
            <a:ext cx="6400800" cy="1752600"/>
          </a:xfrm>
        </p:spPr>
        <p:txBody>
          <a:bodyPr/>
          <a:lstStyle/>
          <a:p>
            <a:pPr eaLnBrk="1" hangingPunct="1"/>
            <a:r>
              <a:rPr lang="sk-SK" altLang="sk-SK" sz="2400" dirty="0">
                <a:solidFill>
                  <a:schemeClr val="tx1"/>
                </a:solidFill>
              </a:rPr>
              <a:t>doc. Mgr. Katarína Vužňáková, PhD.</a:t>
            </a:r>
          </a:p>
          <a:p>
            <a:pPr eaLnBrk="1" hangingPunct="1"/>
            <a:r>
              <a:rPr lang="sk-SK" altLang="sk-SK" sz="2400" dirty="0">
                <a:solidFill>
                  <a:schemeClr val="tx1"/>
                </a:solidFill>
              </a:rPr>
              <a:t>Katedra komunikačnej a literárnej výchovy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CF8D8A5-A574-AEAF-FA3D-48CA4AF09B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altLang="sk-SK"/>
              <a:t>Obohacovanie slovnej zásoby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A9B56C0-D8BF-910E-7E3A-B54E11F4FA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773238"/>
            <a:ext cx="8928100" cy="4357687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 dirty="0"/>
              <a:t>Preberanie slov z cudzích jazykov </a:t>
            </a:r>
            <a:r>
              <a:rPr lang="sk-SK" altLang="sk-SK" i="1" dirty="0"/>
              <a:t>(</a:t>
            </a:r>
            <a:r>
              <a:rPr lang="sk-SK" altLang="sk-SK" b="1" i="1" dirty="0"/>
              <a:t>akceptačná </a:t>
            </a:r>
          </a:p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sk-SK" altLang="sk-SK" b="1" i="1" dirty="0"/>
              <a:t>  a adaptačná motivácia</a:t>
            </a:r>
            <a:r>
              <a:rPr lang="sk-SK" altLang="sk-SK" i="1" dirty="0"/>
              <a:t>)</a:t>
            </a:r>
          </a:p>
          <a:p>
            <a:pPr eaLnBrk="1" hangingPunct="1">
              <a:defRPr/>
            </a:pPr>
            <a:r>
              <a:rPr lang="sk-SK" altLang="sk-SK" dirty="0"/>
              <a:t>Odvodzovanie a skladanie </a:t>
            </a:r>
            <a:r>
              <a:rPr lang="sk-SK" altLang="sk-SK" i="1" dirty="0"/>
              <a:t>(</a:t>
            </a:r>
            <a:r>
              <a:rPr lang="sk-SK" altLang="sk-SK" b="1" i="1" dirty="0"/>
              <a:t>slovotvorná motivácia</a:t>
            </a:r>
            <a:r>
              <a:rPr lang="sk-SK" altLang="sk-SK" i="1" dirty="0"/>
              <a:t>)</a:t>
            </a:r>
          </a:p>
          <a:p>
            <a:pPr eaLnBrk="1" hangingPunct="1">
              <a:defRPr/>
            </a:pPr>
            <a:r>
              <a:rPr lang="sk-SK" altLang="sk-SK" dirty="0"/>
              <a:t>Sémantické tvorenie slov </a:t>
            </a:r>
            <a:r>
              <a:rPr lang="sk-SK" altLang="sk-SK" i="1" dirty="0"/>
              <a:t>(</a:t>
            </a:r>
            <a:r>
              <a:rPr lang="sk-SK" altLang="sk-SK" b="1" i="1" dirty="0"/>
              <a:t>sémantická motivácia</a:t>
            </a:r>
            <a:r>
              <a:rPr lang="sk-SK" altLang="sk-SK" i="1" dirty="0"/>
              <a:t>)</a:t>
            </a:r>
          </a:p>
          <a:p>
            <a:pPr eaLnBrk="1" hangingPunct="1">
              <a:defRPr/>
            </a:pPr>
            <a:r>
              <a:rPr lang="sk-SK" altLang="sk-SK" dirty="0"/>
              <a:t>Skracovanie slov </a:t>
            </a:r>
            <a:r>
              <a:rPr lang="sk-SK" altLang="sk-SK" i="1" dirty="0"/>
              <a:t>(</a:t>
            </a:r>
            <a:r>
              <a:rPr lang="sk-SK" altLang="sk-SK" b="1" i="1" dirty="0"/>
              <a:t>abreviačná motivácia</a:t>
            </a:r>
            <a:r>
              <a:rPr lang="sk-SK" altLang="sk-SK" i="1" dirty="0"/>
              <a:t>)</a:t>
            </a:r>
          </a:p>
          <a:p>
            <a:pPr eaLnBrk="1" hangingPunct="1">
              <a:defRPr/>
            </a:pPr>
            <a:r>
              <a:rPr lang="sk-SK" altLang="sk-SK" dirty="0"/>
              <a:t>Tvorenie lexikalizovaných spojení </a:t>
            </a:r>
            <a:r>
              <a:rPr lang="sk-SK" altLang="sk-SK" i="1" dirty="0"/>
              <a:t>(</a:t>
            </a:r>
            <a:r>
              <a:rPr lang="sk-SK" altLang="sk-SK" b="1" i="1" dirty="0"/>
              <a:t>syntaktická motivácia</a:t>
            </a:r>
            <a:r>
              <a:rPr lang="sk-SK" altLang="sk-SK" i="1" dirty="0"/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AFE7604-0825-9AE3-F39B-74D5195CE9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sk-SK" dirty="0"/>
              <a:t>Paradigmatická motivácia</a:t>
            </a:r>
          </a:p>
        </p:txBody>
      </p:sp>
      <p:sp>
        <p:nvSpPr>
          <p:cNvPr id="8195" name="Podnadpis 4">
            <a:extLst>
              <a:ext uri="{FF2B5EF4-FFF2-40B4-BE49-F238E27FC236}">
                <a16:creationId xmlns:a16="http://schemas.microsoft.com/office/drawing/2014/main" id="{FE9E5433-72E9-BFE4-AE2D-1BA3BEAB0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endParaRPr lang="sk-SK" altLang="sk-SK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1DE20B1-03F5-8967-2E2C-6166229FC5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/>
          <a:p>
            <a:pPr>
              <a:defRPr/>
            </a:pPr>
            <a:r>
              <a:rPr lang="sk-SK" dirty="0"/>
              <a:t>základný typ motivácie</a:t>
            </a:r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sk-SK" dirty="0"/>
          </a:p>
          <a:p>
            <a:pPr>
              <a:defRPr/>
            </a:pPr>
            <a:r>
              <a:rPr lang="sk-SK" dirty="0"/>
              <a:t>každá LJ vstupuje do vzťahov paradigmatickej motivácie v SZ</a:t>
            </a:r>
          </a:p>
        </p:txBody>
      </p:sp>
      <p:sp>
        <p:nvSpPr>
          <p:cNvPr id="5" name="Zástupný objekt pre obsah 4">
            <a:extLst>
              <a:ext uri="{FF2B5EF4-FFF2-40B4-BE49-F238E27FC236}">
                <a16:creationId xmlns:a16="http://schemas.microsoft.com/office/drawing/2014/main" id="{7B159D40-67CB-C214-4F77-D911FF147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67175" y="1481138"/>
            <a:ext cx="4897438" cy="4525962"/>
          </a:xfrm>
        </p:spPr>
        <p:txBody>
          <a:bodyPr/>
          <a:lstStyle/>
          <a:p>
            <a:pPr>
              <a:defRPr/>
            </a:pPr>
            <a:r>
              <a:rPr lang="sk-SK" altLang="sk-SK" dirty="0"/>
              <a:t>homonymá</a:t>
            </a:r>
          </a:p>
          <a:p>
            <a:pPr>
              <a:defRPr/>
            </a:pPr>
            <a:r>
              <a:rPr lang="sk-SK" altLang="sk-SK" dirty="0"/>
              <a:t>synonymá</a:t>
            </a:r>
          </a:p>
          <a:p>
            <a:pPr>
              <a:defRPr/>
            </a:pPr>
            <a:r>
              <a:rPr lang="sk-SK" altLang="sk-SK" dirty="0"/>
              <a:t>antonymá</a:t>
            </a:r>
          </a:p>
          <a:p>
            <a:pPr>
              <a:defRPr/>
            </a:pPr>
            <a:r>
              <a:rPr lang="sk-SK" altLang="sk-SK" dirty="0" err="1"/>
              <a:t>paronymá</a:t>
            </a:r>
            <a:endParaRPr lang="sk-SK" altLang="sk-SK" dirty="0"/>
          </a:p>
          <a:p>
            <a:pPr>
              <a:defRPr/>
            </a:pPr>
            <a:r>
              <a:rPr lang="sk-SK" altLang="sk-SK" dirty="0" err="1"/>
              <a:t>hyperonymá</a:t>
            </a:r>
            <a:r>
              <a:rPr lang="sk-SK" altLang="sk-SK" dirty="0"/>
              <a:t> a hyponymá</a:t>
            </a:r>
          </a:p>
          <a:p>
            <a:pPr>
              <a:defRPr/>
            </a:pPr>
            <a:r>
              <a:rPr lang="sk-SK" altLang="sk-SK" dirty="0" err="1"/>
              <a:t>partonymá</a:t>
            </a:r>
            <a:endParaRPr lang="sk-SK" altLang="sk-SK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sk-SK" altLang="sk-SK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3178E372-6478-44BD-1B53-60E6312BA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k-SK" dirty="0"/>
              <a:t>PARADIGMATICKÁ MOTIVÁCIA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14B9D38B-25D0-B02C-0292-A51B128BB7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388" y="1481138"/>
            <a:ext cx="3251200" cy="4395787"/>
          </a:xfrm>
        </p:spPr>
        <p:txBody>
          <a:bodyPr/>
          <a:lstStyle/>
          <a:p>
            <a:pPr marL="109537" indent="0">
              <a:buFont typeface="Wingdings 3" panose="05040102010807070707" pitchFamily="18" charset="2"/>
              <a:buNone/>
              <a:defRPr/>
            </a:pPr>
            <a:r>
              <a:rPr lang="sk-SK" altLang="sk-SK" dirty="0"/>
              <a:t>   </a:t>
            </a:r>
            <a:r>
              <a:rPr lang="sk-SK" altLang="sk-SK" dirty="0" err="1"/>
              <a:t>hyperonymum</a:t>
            </a:r>
            <a:endParaRPr lang="sk-SK" altLang="sk-SK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sk-SK" altLang="sk-SK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r>
              <a:rPr lang="sk-SK" altLang="sk-SK" dirty="0"/>
              <a:t>             </a:t>
            </a:r>
            <a:r>
              <a:rPr lang="sk-SK" altLang="sk-SK" sz="2000" dirty="0"/>
              <a:t>pes</a:t>
            </a:r>
          </a:p>
          <a:p>
            <a:pPr>
              <a:defRPr/>
            </a:pPr>
            <a:endParaRPr lang="sk-SK" altLang="sk-SK" sz="2000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r>
              <a:rPr lang="sk-SK" altLang="sk-SK" sz="2000" dirty="0"/>
              <a:t>    jazvečík      dalmatínec</a:t>
            </a:r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sk-SK" altLang="sk-SK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sk-SK" altLang="sk-SK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r>
              <a:rPr lang="sk-SK" altLang="sk-SK" dirty="0"/>
              <a:t>     hyponymá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A3D4399-825A-D0F9-F6C1-106C4B2D5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32138" y="1481138"/>
            <a:ext cx="5554662" cy="4525962"/>
          </a:xfrm>
        </p:spPr>
        <p:txBody>
          <a:bodyPr/>
          <a:lstStyle/>
          <a:p>
            <a:pPr marL="109537" indent="0">
              <a:buFont typeface="Wingdings 3" panose="05040102010807070707" pitchFamily="18" charset="2"/>
              <a:buNone/>
              <a:defRPr/>
            </a:pPr>
            <a:r>
              <a:rPr lang="sk-SK" dirty="0"/>
              <a:t>                         </a:t>
            </a:r>
            <a:r>
              <a:rPr lang="sk-SK" sz="2000" dirty="0"/>
              <a:t>rastlina</a:t>
            </a:r>
          </a:p>
          <a:p>
            <a:pPr>
              <a:defRPr/>
            </a:pPr>
            <a:endParaRPr lang="sk-SK" sz="2000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r>
              <a:rPr lang="sk-SK" sz="2000" dirty="0"/>
              <a:t>                            strom            kvet</a:t>
            </a:r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sk-SK" sz="2000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sk-SK" sz="2000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r>
              <a:rPr lang="sk-SK" sz="2000" dirty="0"/>
              <a:t>              ihličnatý                                  listnatý</a:t>
            </a:r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sk-SK" sz="2000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sk-SK" sz="2000" dirty="0"/>
          </a:p>
          <a:p>
            <a:pPr marL="109537" indent="0">
              <a:buFont typeface="Wingdings 3" panose="05040102010807070707" pitchFamily="18" charset="2"/>
              <a:buNone/>
              <a:defRPr/>
            </a:pPr>
            <a:r>
              <a:rPr lang="sk-SK" sz="2000" dirty="0"/>
              <a:t>jedľa    borovica  smrek               breza  buk   javor</a:t>
            </a:r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sk-SK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21BCA7E-6967-B654-CACB-9D1954D4D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sk-SK" dirty="0" err="1"/>
              <a:t>Taxonymá</a:t>
            </a:r>
            <a:endParaRPr lang="sk-SK" dirty="0"/>
          </a:p>
        </p:txBody>
      </p:sp>
      <p:cxnSp>
        <p:nvCxnSpPr>
          <p:cNvPr id="6" name="Rovná spojnica 5">
            <a:extLst>
              <a:ext uri="{FF2B5EF4-FFF2-40B4-BE49-F238E27FC236}">
                <a16:creationId xmlns:a16="http://schemas.microsoft.com/office/drawing/2014/main" id="{DAA45897-55D3-3F25-FF9B-650478FD9AD0}"/>
              </a:ext>
            </a:extLst>
          </p:cNvPr>
          <p:cNvCxnSpPr/>
          <p:nvPr/>
        </p:nvCxnSpPr>
        <p:spPr>
          <a:xfrm flipH="1">
            <a:off x="5292725" y="1916113"/>
            <a:ext cx="420688" cy="360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>
            <a:extLst>
              <a:ext uri="{FF2B5EF4-FFF2-40B4-BE49-F238E27FC236}">
                <a16:creationId xmlns:a16="http://schemas.microsoft.com/office/drawing/2014/main" id="{0495E06E-36F9-9857-89CB-C8ED0A7492B7}"/>
              </a:ext>
            </a:extLst>
          </p:cNvPr>
          <p:cNvCxnSpPr/>
          <p:nvPr/>
        </p:nvCxnSpPr>
        <p:spPr>
          <a:xfrm>
            <a:off x="5713413" y="1916113"/>
            <a:ext cx="669925" cy="433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>
            <a:extLst>
              <a:ext uri="{FF2B5EF4-FFF2-40B4-BE49-F238E27FC236}">
                <a16:creationId xmlns:a16="http://schemas.microsoft.com/office/drawing/2014/main" id="{AA68D903-A7AE-0425-6C5A-FE5A312DD071}"/>
              </a:ext>
            </a:extLst>
          </p:cNvPr>
          <p:cNvCxnSpPr>
            <a:cxnSpLocks/>
          </p:cNvCxnSpPr>
          <p:nvPr/>
        </p:nvCxnSpPr>
        <p:spPr>
          <a:xfrm flipH="1">
            <a:off x="4427538" y="2708275"/>
            <a:ext cx="649287" cy="504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ovná spojnica 11">
            <a:extLst>
              <a:ext uri="{FF2B5EF4-FFF2-40B4-BE49-F238E27FC236}">
                <a16:creationId xmlns:a16="http://schemas.microsoft.com/office/drawing/2014/main" id="{9844F87A-81B2-799A-5C8C-44DC4BBE0D42}"/>
              </a:ext>
            </a:extLst>
          </p:cNvPr>
          <p:cNvCxnSpPr>
            <a:cxnSpLocks/>
          </p:cNvCxnSpPr>
          <p:nvPr/>
        </p:nvCxnSpPr>
        <p:spPr>
          <a:xfrm>
            <a:off x="5319713" y="2689225"/>
            <a:ext cx="1484312" cy="668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nica 13">
            <a:extLst>
              <a:ext uri="{FF2B5EF4-FFF2-40B4-BE49-F238E27FC236}">
                <a16:creationId xmlns:a16="http://schemas.microsoft.com/office/drawing/2014/main" id="{E6E50AD1-D485-0474-CE87-9FCC82564AF2}"/>
              </a:ext>
            </a:extLst>
          </p:cNvPr>
          <p:cNvCxnSpPr>
            <a:cxnSpLocks/>
          </p:cNvCxnSpPr>
          <p:nvPr/>
        </p:nvCxnSpPr>
        <p:spPr>
          <a:xfrm flipH="1">
            <a:off x="3708400" y="3716338"/>
            <a:ext cx="719138" cy="720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nica 15">
            <a:extLst>
              <a:ext uri="{FF2B5EF4-FFF2-40B4-BE49-F238E27FC236}">
                <a16:creationId xmlns:a16="http://schemas.microsoft.com/office/drawing/2014/main" id="{AAA5BDBB-A010-22EB-6BC1-E516EC8E5F90}"/>
              </a:ext>
            </a:extLst>
          </p:cNvPr>
          <p:cNvCxnSpPr>
            <a:cxnSpLocks/>
          </p:cNvCxnSpPr>
          <p:nvPr/>
        </p:nvCxnSpPr>
        <p:spPr>
          <a:xfrm>
            <a:off x="4427538" y="3789363"/>
            <a:ext cx="0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ovná spojnica 17">
            <a:extLst>
              <a:ext uri="{FF2B5EF4-FFF2-40B4-BE49-F238E27FC236}">
                <a16:creationId xmlns:a16="http://schemas.microsoft.com/office/drawing/2014/main" id="{7F19914A-8128-6E47-843E-C6819A7710DA}"/>
              </a:ext>
            </a:extLst>
          </p:cNvPr>
          <p:cNvCxnSpPr>
            <a:cxnSpLocks/>
          </p:cNvCxnSpPr>
          <p:nvPr/>
        </p:nvCxnSpPr>
        <p:spPr>
          <a:xfrm>
            <a:off x="4427538" y="3716338"/>
            <a:ext cx="1008062" cy="720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id="{917B2532-51B9-36FE-31E2-8BF4879D1F1E}"/>
              </a:ext>
            </a:extLst>
          </p:cNvPr>
          <p:cNvCxnSpPr>
            <a:cxnSpLocks/>
          </p:cNvCxnSpPr>
          <p:nvPr/>
        </p:nvCxnSpPr>
        <p:spPr>
          <a:xfrm flipH="1">
            <a:off x="6659563" y="3716338"/>
            <a:ext cx="649287" cy="720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nica 21">
            <a:extLst>
              <a:ext uri="{FF2B5EF4-FFF2-40B4-BE49-F238E27FC236}">
                <a16:creationId xmlns:a16="http://schemas.microsoft.com/office/drawing/2014/main" id="{A6675EF9-551C-A056-0270-BA3BA0FC9CA0}"/>
              </a:ext>
            </a:extLst>
          </p:cNvPr>
          <p:cNvCxnSpPr>
            <a:cxnSpLocks/>
          </p:cNvCxnSpPr>
          <p:nvPr/>
        </p:nvCxnSpPr>
        <p:spPr>
          <a:xfrm>
            <a:off x="7380288" y="3716338"/>
            <a:ext cx="0" cy="720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ovná spojnica 23">
            <a:extLst>
              <a:ext uri="{FF2B5EF4-FFF2-40B4-BE49-F238E27FC236}">
                <a16:creationId xmlns:a16="http://schemas.microsoft.com/office/drawing/2014/main" id="{BB632E13-6EBE-32EE-350B-CC0B77AD2514}"/>
              </a:ext>
            </a:extLst>
          </p:cNvPr>
          <p:cNvCxnSpPr>
            <a:cxnSpLocks/>
          </p:cNvCxnSpPr>
          <p:nvPr/>
        </p:nvCxnSpPr>
        <p:spPr>
          <a:xfrm>
            <a:off x="7451725" y="3716338"/>
            <a:ext cx="649288" cy="720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ovná spojnica 18">
            <a:extLst>
              <a:ext uri="{FF2B5EF4-FFF2-40B4-BE49-F238E27FC236}">
                <a16:creationId xmlns:a16="http://schemas.microsoft.com/office/drawing/2014/main" id="{E5D5E160-8974-B41B-F862-0C93B51AD9AC}"/>
              </a:ext>
            </a:extLst>
          </p:cNvPr>
          <p:cNvCxnSpPr>
            <a:cxnSpLocks/>
          </p:cNvCxnSpPr>
          <p:nvPr/>
        </p:nvCxnSpPr>
        <p:spPr>
          <a:xfrm flipH="1">
            <a:off x="1042988" y="2924944"/>
            <a:ext cx="504676" cy="359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ovná spojnica 22">
            <a:extLst>
              <a:ext uri="{FF2B5EF4-FFF2-40B4-BE49-F238E27FC236}">
                <a16:creationId xmlns:a16="http://schemas.microsoft.com/office/drawing/2014/main" id="{8932B7C9-33D5-1AAC-5B29-04721FC20218}"/>
              </a:ext>
            </a:extLst>
          </p:cNvPr>
          <p:cNvCxnSpPr>
            <a:cxnSpLocks/>
          </p:cNvCxnSpPr>
          <p:nvPr/>
        </p:nvCxnSpPr>
        <p:spPr>
          <a:xfrm>
            <a:off x="1619672" y="2924944"/>
            <a:ext cx="720303" cy="359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1864E17-D0C9-E560-D010-C480FCEA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Triedenie  a kategorizácia sveta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0A526440-548D-ECA0-EBCF-07CD5B7D808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k-SK" dirty="0"/>
              <a:t>súvis s orientáciou vo svete</a:t>
            </a:r>
          </a:p>
          <a:p>
            <a:r>
              <a:rPr lang="sk-SK" dirty="0"/>
              <a:t>kategórie nie sú nemenné – závislosť od kultúry, historicko-spoločenských podmienok, vedeckého poznania, veku</a:t>
            </a:r>
          </a:p>
          <a:p>
            <a:r>
              <a:rPr lang="sk-SK" dirty="0"/>
              <a:t>kategórie a jazykové pojmy sú relatívne</a:t>
            </a:r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3AD91BDF-68C5-0A35-3DEF-38C20F47F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55976" y="1600200"/>
            <a:ext cx="4330824" cy="4525963"/>
          </a:xfrm>
        </p:spPr>
        <p:txBody>
          <a:bodyPr/>
          <a:lstStyle/>
          <a:p>
            <a:r>
              <a:rPr lang="sk-SK" dirty="0"/>
              <a:t>G. </a:t>
            </a:r>
            <a:r>
              <a:rPr lang="sk-SK" dirty="0" err="1"/>
              <a:t>Lakoff</a:t>
            </a:r>
            <a:r>
              <a:rPr lang="sk-SK" dirty="0"/>
              <a:t> – </a:t>
            </a:r>
            <a:r>
              <a:rPr lang="sk-SK" i="1" dirty="0"/>
              <a:t>Ženy, oheň a nebezpečné veci</a:t>
            </a:r>
            <a:r>
              <a:rPr lang="sk-SK" dirty="0"/>
              <a:t>: </a:t>
            </a:r>
          </a:p>
          <a:p>
            <a:r>
              <a:rPr lang="sk-SK" dirty="0"/>
              <a:t>jazyk </a:t>
            </a:r>
            <a:r>
              <a:rPr lang="sk-SK" dirty="0" err="1"/>
              <a:t>dyirbal</a:t>
            </a:r>
            <a:r>
              <a:rPr lang="sk-SK" dirty="0"/>
              <a:t> 4 skupiny: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    1. živé objekty a muži</a:t>
            </a:r>
          </a:p>
          <a:p>
            <a:pPr marL="0" indent="0">
              <a:buNone/>
            </a:pPr>
            <a:r>
              <a:rPr lang="sk-SK" dirty="0"/>
              <a:t>    2. jedlé ovocie a zelenina</a:t>
            </a:r>
          </a:p>
          <a:p>
            <a:pPr marL="0" indent="0">
              <a:buNone/>
            </a:pPr>
            <a:r>
              <a:rPr lang="sk-SK" dirty="0"/>
              <a:t>    3. ženy, oheň a násilie</a:t>
            </a:r>
          </a:p>
          <a:p>
            <a:pPr marL="0" indent="0">
              <a:buNone/>
            </a:pPr>
            <a:r>
              <a:rPr lang="sk-SK" dirty="0"/>
              <a:t>    4. ostatné</a:t>
            </a:r>
          </a:p>
        </p:txBody>
      </p:sp>
    </p:spTree>
    <p:extLst>
      <p:ext uri="{BB962C8B-B14F-4D97-AF65-F5344CB8AC3E}">
        <p14:creationId xmlns:p14="http://schemas.microsoft.com/office/powerpoint/2010/main" val="3982971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>
            <a:extLst>
              <a:ext uri="{FF2B5EF4-FFF2-40B4-BE49-F238E27FC236}">
                <a16:creationId xmlns:a16="http://schemas.microsoft.com/office/drawing/2014/main" id="{841C6211-5BF5-9935-3E6D-F26F4F69D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/>
              <a:t>LITERATÚRA</a:t>
            </a:r>
          </a:p>
        </p:txBody>
      </p:sp>
      <p:sp>
        <p:nvSpPr>
          <p:cNvPr id="36867" name="Zástupný objekt pre obsah 2">
            <a:extLst>
              <a:ext uri="{FF2B5EF4-FFF2-40B4-BE49-F238E27FC236}">
                <a16:creationId xmlns:a16="http://schemas.microsoft.com/office/drawing/2014/main" id="{788E3DDA-1BE1-8732-9525-E7FA4D19E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sz="1800" dirty="0"/>
              <a:t>DOLNÍK, J., 1994. Lexikológia. Bratislava: Univerzita Komenského, Filozofická fakulta.</a:t>
            </a:r>
          </a:p>
          <a:p>
            <a:r>
              <a:rPr lang="sk-SK" altLang="sk-SK" sz="1800" dirty="0"/>
              <a:t>FURDÍK, J.,  2008. Teória motivácie v lexikálnej zásobe. Košice: LG. </a:t>
            </a:r>
            <a:br>
              <a:rPr lang="sk-SK" altLang="sk-SK" sz="1800" dirty="0"/>
            </a:br>
            <a:r>
              <a:rPr lang="sk-SK" altLang="sk-SK" sz="1800" dirty="0"/>
              <a:t>GEERAERTS, D., 2020. </a:t>
            </a:r>
            <a:r>
              <a:rPr lang="sk-SK" altLang="sk-SK" sz="1800" dirty="0" err="1"/>
              <a:t>Teorie</a:t>
            </a:r>
            <a:r>
              <a:rPr lang="sk-SK" altLang="sk-SK" sz="1800" dirty="0"/>
              <a:t> </a:t>
            </a:r>
            <a:r>
              <a:rPr lang="sk-SK" altLang="sk-SK" sz="1800" dirty="0" err="1"/>
              <a:t>lexikálni</a:t>
            </a:r>
            <a:r>
              <a:rPr lang="sk-SK" altLang="sk-SK" sz="1800" dirty="0"/>
              <a:t>́ </a:t>
            </a:r>
            <a:r>
              <a:rPr lang="sk-SK" altLang="sk-SK" sz="1800" dirty="0" err="1"/>
              <a:t>sémantiky</a:t>
            </a:r>
            <a:r>
              <a:rPr lang="sk-SK" altLang="sk-SK" sz="1800" dirty="0"/>
              <a:t>. Praha: </a:t>
            </a:r>
            <a:r>
              <a:rPr lang="sk-SK" altLang="sk-SK" sz="1800" dirty="0" err="1"/>
              <a:t>Karolinum</a:t>
            </a:r>
            <a:r>
              <a:rPr lang="sk-SK" altLang="sk-SK" sz="1800" dirty="0"/>
              <a:t>, Univerzita Karlova.</a:t>
            </a:r>
          </a:p>
          <a:p>
            <a:r>
              <a:rPr lang="sk-SK" altLang="sk-SK" sz="1800" dirty="0"/>
              <a:t>LIPTÁKOVÁ, Ľ. a K. VUŽŇÁKOVÁ, 2009. </a:t>
            </a:r>
            <a:r>
              <a:rPr lang="sk-SK" altLang="sk-SK" sz="1800" dirty="0" err="1"/>
              <a:t>Dieťa</a:t>
            </a:r>
            <a:r>
              <a:rPr lang="sk-SK" altLang="sk-SK" sz="1800" dirty="0"/>
              <a:t> a slovotvorba. </a:t>
            </a:r>
            <a:r>
              <a:rPr lang="sk-SK" altLang="sk-SK" sz="1800" dirty="0" err="1"/>
              <a:t>Prešov</a:t>
            </a:r>
            <a:r>
              <a:rPr lang="sk-SK" altLang="sk-SK" sz="1800" dirty="0"/>
              <a:t>: </a:t>
            </a:r>
            <a:r>
              <a:rPr lang="sk-SK" altLang="sk-SK" sz="1800" dirty="0" err="1"/>
              <a:t>Prešovska</a:t>
            </a:r>
            <a:r>
              <a:rPr lang="sk-SK" altLang="sk-SK" sz="1800" dirty="0"/>
              <a:t>́ univerzita v </a:t>
            </a:r>
            <a:r>
              <a:rPr lang="sk-SK" altLang="sk-SK" sz="1800" dirty="0" err="1"/>
              <a:t>Prešove</a:t>
            </a:r>
            <a:r>
              <a:rPr lang="sk-SK" altLang="sk-SK" sz="1800" dirty="0"/>
              <a:t>, </a:t>
            </a:r>
            <a:r>
              <a:rPr lang="sk-SK" altLang="sk-SK" sz="1800" dirty="0" err="1"/>
              <a:t>Pedagogicka</a:t>
            </a:r>
            <a:r>
              <a:rPr lang="sk-SK" altLang="sk-SK" sz="1800" dirty="0"/>
              <a:t>́ fakulta.  </a:t>
            </a:r>
          </a:p>
          <a:p>
            <a:r>
              <a:rPr lang="sk-SK" altLang="sk-SK" sz="1800" dirty="0"/>
              <a:t>ONDRUS, P., HORECKÝ, J. a J. FURDÍK, 1980. Súčasný spisovný jazyk. Lexikológia. Bratislava: SPN.</a:t>
            </a:r>
          </a:p>
          <a:p>
            <a:r>
              <a:rPr lang="sk-SK" altLang="sk-SK" sz="1800" dirty="0"/>
              <a:t>ORGOŇOVÁ, O. a </a:t>
            </a:r>
            <a:r>
              <a:rPr lang="sk-SK" altLang="sk-SK" sz="1800" dirty="0" err="1"/>
              <a:t>A</a:t>
            </a:r>
            <a:r>
              <a:rPr lang="sk-SK" altLang="sk-SK" sz="1800" dirty="0"/>
              <a:t>. BOHUNICKÁ, 2012. </a:t>
            </a:r>
            <a:r>
              <a:rPr lang="sk-SK" altLang="sk-SK" sz="1800" dirty="0" err="1"/>
              <a:t>Lexikológia</a:t>
            </a:r>
            <a:r>
              <a:rPr lang="sk-SK" altLang="sk-SK" sz="1800" dirty="0"/>
              <a:t> </a:t>
            </a:r>
            <a:r>
              <a:rPr lang="sk-SK" altLang="sk-SK" sz="1800" dirty="0" err="1"/>
              <a:t>slovenčiny</a:t>
            </a:r>
            <a:r>
              <a:rPr lang="sk-SK" altLang="sk-SK" sz="1800" dirty="0"/>
              <a:t>. Praha: Columbus.</a:t>
            </a:r>
          </a:p>
          <a:p>
            <a:r>
              <a:rPr lang="sk-SK" altLang="sk-SK" sz="1800" dirty="0"/>
              <a:t>VUŽŃÁKOVÁ, K., 2020. Znalosti lexikálnej kategorizácie. In Implicitné jazykové znalosti dieťaťa. Prešov: Prešovská univerzita v Prešove, Pedagogická fakulta.</a:t>
            </a:r>
            <a:br>
              <a:rPr lang="sk-SK" altLang="sk-SK" sz="1800" dirty="0"/>
            </a:br>
            <a:endParaRPr lang="sk-SK" altLang="sk-SK" sz="1800" dirty="0"/>
          </a:p>
          <a:p>
            <a:endParaRPr lang="sk-SK" alt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5477F277-0C45-B010-2098-2D20EF13CC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SLOVNÉ DRUHY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9178D040-3ADD-A84E-1334-59B080C59F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9611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>
            <a:extLst>
              <a:ext uri="{FF2B5EF4-FFF2-40B4-BE49-F238E27FC236}">
                <a16:creationId xmlns:a16="http://schemas.microsoft.com/office/drawing/2014/main" id="{3D08785F-91A5-C4B0-3545-37124A4E0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/>
              <a:t>Komponenty slovnej zásoby</a:t>
            </a:r>
          </a:p>
        </p:txBody>
      </p:sp>
      <p:sp>
        <p:nvSpPr>
          <p:cNvPr id="3" name="Zástupný symbol obsahu 2">
            <a:extLst>
              <a:ext uri="{FF2B5EF4-FFF2-40B4-BE49-F238E27FC236}">
                <a16:creationId xmlns:a16="http://schemas.microsoft.com/office/drawing/2014/main" id="{185AD5B4-9715-6E7D-300B-53F3BB59F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  </a:t>
            </a:r>
            <a:r>
              <a:rPr lang="sk-SK" dirty="0" err="1"/>
              <a:t>krutichvostík</a:t>
            </a:r>
            <a:r>
              <a:rPr lang="sk-SK" dirty="0"/>
              <a:t>      O čom točí?         škola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sk-SK" dirty="0"/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 sem-tam   tade  nos   Vodiť niekoho za nos.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sk-SK" dirty="0"/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         cestovná kancelária      cestovať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sk-SK" dirty="0"/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                            </a:t>
            </a:r>
            <a:r>
              <a:rPr lang="sk-SK" dirty="0" err="1"/>
              <a:t>čajočka</a:t>
            </a:r>
            <a:r>
              <a:rPr lang="sk-SK" dirty="0"/>
              <a:t>          finančné prostriedky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sk-SK" dirty="0"/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 Mať sedem sliviek.             zuby ako hviezdy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sk-SK" dirty="0"/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         sedmoslivkár       kreditná karta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3">
            <a:extLst>
              <a:ext uri="{FF2B5EF4-FFF2-40B4-BE49-F238E27FC236}">
                <a16:creationId xmlns:a16="http://schemas.microsoft.com/office/drawing/2014/main" id="{F7A52F66-350B-51D1-9EE7-8EFBD7C10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/>
              <a:t>Komponenty slovnej zásoby</a:t>
            </a:r>
          </a:p>
        </p:txBody>
      </p:sp>
      <p:sp>
        <p:nvSpPr>
          <p:cNvPr id="20483" name="Zástupný symbol obsahu 4">
            <a:extLst>
              <a:ext uri="{FF2B5EF4-FFF2-40B4-BE49-F238E27FC236}">
                <a16:creationId xmlns:a16="http://schemas.microsoft.com/office/drawing/2014/main" id="{C8826D66-3337-805E-81B7-290CD970FF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6013" y="1557338"/>
            <a:ext cx="3740150" cy="4525962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/>
              <a:t>krutichvostík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/>
              <a:t>škola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/>
              <a:t>tade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/>
              <a:t>cestovať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/>
              <a:t>čajočka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/>
              <a:t>nos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/>
              <a:t>sedmoslivkár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/>
              <a:t>peniaze</a:t>
            </a:r>
          </a:p>
        </p:txBody>
      </p:sp>
      <p:sp>
        <p:nvSpPr>
          <p:cNvPr id="20484" name="Zástupný symbol obsahu 5">
            <a:extLst>
              <a:ext uri="{FF2B5EF4-FFF2-40B4-BE49-F238E27FC236}">
                <a16:creationId xmlns:a16="http://schemas.microsoft.com/office/drawing/2014/main" id="{04FB3B98-0878-44C0-DB68-2BFBBFB55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64163" y="1484313"/>
            <a:ext cx="3467100" cy="4525962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/>
              <a:t>kreditná karta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/>
              <a:t>cestovná kancelária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>
                <a:solidFill>
                  <a:srgbClr val="FF0000"/>
                </a:solidFill>
              </a:rPr>
              <a:t>zuby ako hviezdy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>
                <a:solidFill>
                  <a:srgbClr val="FF0000"/>
                </a:solidFill>
              </a:rPr>
              <a:t>Vodiť niekoho za nos.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>
                <a:solidFill>
                  <a:srgbClr val="FF0000"/>
                </a:solidFill>
              </a:rPr>
              <a:t>Mať sedem sliviek.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/>
              <a:t>finančné prostriedky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sk-SK" altLang="sk-SK">
                <a:solidFill>
                  <a:srgbClr val="FF0000"/>
                </a:solidFill>
              </a:rPr>
              <a:t>sem-tam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sk-SK" altLang="sk-SK">
                <a:solidFill>
                  <a:srgbClr val="FF0000"/>
                </a:solidFill>
              </a:rPr>
              <a:t>O čom točí?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sk-SK" altLang="sk-SK"/>
          </a:p>
        </p:txBody>
      </p:sp>
      <p:cxnSp>
        <p:nvCxnSpPr>
          <p:cNvPr id="8" name="Rovná spojovacia šípka 7">
            <a:extLst>
              <a:ext uri="{FF2B5EF4-FFF2-40B4-BE49-F238E27FC236}">
                <a16:creationId xmlns:a16="http://schemas.microsoft.com/office/drawing/2014/main" id="{9E8816A6-43A2-2148-0399-34A6930EABE0}"/>
              </a:ext>
            </a:extLst>
          </p:cNvPr>
          <p:cNvCxnSpPr/>
          <p:nvPr/>
        </p:nvCxnSpPr>
        <p:spPr>
          <a:xfrm flipH="1">
            <a:off x="2484438" y="1125538"/>
            <a:ext cx="1943100" cy="5032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ovacia šípka 9">
            <a:extLst>
              <a:ext uri="{FF2B5EF4-FFF2-40B4-BE49-F238E27FC236}">
                <a16:creationId xmlns:a16="http://schemas.microsoft.com/office/drawing/2014/main" id="{8F169C5D-EE1A-57DF-DCCA-6EF2CF937EEF}"/>
              </a:ext>
            </a:extLst>
          </p:cNvPr>
          <p:cNvCxnSpPr/>
          <p:nvPr/>
        </p:nvCxnSpPr>
        <p:spPr>
          <a:xfrm>
            <a:off x="4500563" y="1125538"/>
            <a:ext cx="1727200" cy="431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BDBA7B9-1E8F-F1C6-640C-1C1C97D95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4000" b="1"/>
              <a:t>Lexikológia ako jazykovedná disciplína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EA786C8-4B0F-88E4-C453-A7953F4937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276475"/>
            <a:ext cx="8218488" cy="38544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dirty="0"/>
              <a:t>náuka o lexikálnej/slovnej zásobe jazyka </a:t>
            </a:r>
          </a:p>
          <a:p>
            <a:pPr marL="273050" indent="-27305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  a jej jednotlivých komponentoch, ktoré sa nazývajú lexikálne jednotky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05D17FB-B808-A893-4FAF-A08A77F60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4000" b="1"/>
              <a:t>Lexikálna (slovná) zásoba jazyka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40BC4BB-34A1-3602-5010-4DD9C50C3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altLang="sk-SK" sz="2800"/>
              <a:t>pozostáva z jednoslovných a viacslovných jednotiek </a:t>
            </a:r>
          </a:p>
          <a:p>
            <a:pPr eaLnBrk="1" hangingPunct="1"/>
            <a:r>
              <a:rPr lang="sk-SK" altLang="sk-SK" sz="2800"/>
              <a:t>je </a:t>
            </a:r>
            <a:r>
              <a:rPr lang="sk-SK" altLang="sk-SK" sz="2800" b="1"/>
              <a:t>otvorený súbor </a:t>
            </a:r>
            <a:r>
              <a:rPr lang="sk-SK" altLang="sk-SK" sz="2800"/>
              <a:t>(počet lexikálnych jednotiek nie je možné určiť – stále pribúdajú a ubúdajú)</a:t>
            </a:r>
          </a:p>
          <a:p>
            <a:pPr eaLnBrk="1" hangingPunct="1"/>
            <a:r>
              <a:rPr lang="sk-SK" altLang="sk-SK" sz="2800"/>
              <a:t> je </a:t>
            </a:r>
            <a:r>
              <a:rPr lang="sk-SK" altLang="sk-SK" sz="2800" b="1"/>
              <a:t>systém</a:t>
            </a:r>
            <a:r>
              <a:rPr lang="sk-SK" altLang="sk-SK" sz="2800"/>
              <a:t> (lexikálne jednotky existujú na základe  vzťahov s inými lexikálnymi jednotkami alebo vzťahov s mimojazykovou skutočnosťou)</a:t>
            </a:r>
          </a:p>
          <a:p>
            <a:pPr eaLnBrk="1" hangingPunct="1"/>
            <a:endParaRPr lang="sk-SK" altLang="sk-SK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objekt pre obsah 2">
            <a:extLst>
              <a:ext uri="{FF2B5EF4-FFF2-40B4-BE49-F238E27FC236}">
                <a16:creationId xmlns:a16="http://schemas.microsoft.com/office/drawing/2014/main" id="{29A53296-F167-F218-FD10-D46582CD7AC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608138"/>
            <a:ext cx="82296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k-SK" altLang="sk-SK"/>
          </a:p>
          <a:p>
            <a:pPr marL="0" indent="0">
              <a:buFont typeface="Arial" panose="020B0604020202020204" pitchFamily="34" charset="0"/>
              <a:buNone/>
            </a:pPr>
            <a:endParaRPr lang="sk-SK" altLang="sk-SK"/>
          </a:p>
          <a:p>
            <a:pPr marL="0" indent="0">
              <a:buFont typeface="Arial" panose="020B0604020202020204" pitchFamily="34" charset="0"/>
              <a:buNone/>
            </a:pPr>
            <a:r>
              <a:rPr lang="sk-SK" altLang="sk-SK"/>
              <a:t>                             LJ AKO ZNAK</a:t>
            </a:r>
          </a:p>
        </p:txBody>
      </p:sp>
      <p:cxnSp>
        <p:nvCxnSpPr>
          <p:cNvPr id="5" name="Priama spojnica 4">
            <a:extLst>
              <a:ext uri="{FF2B5EF4-FFF2-40B4-BE49-F238E27FC236}">
                <a16:creationId xmlns:a16="http://schemas.microsoft.com/office/drawing/2014/main" id="{7E9AFA58-D4C4-D4B1-6CFB-24E151BDC0FE}"/>
              </a:ext>
            </a:extLst>
          </p:cNvPr>
          <p:cNvCxnSpPr>
            <a:cxnSpLocks/>
          </p:cNvCxnSpPr>
          <p:nvPr/>
        </p:nvCxnSpPr>
        <p:spPr>
          <a:xfrm flipH="1">
            <a:off x="2112963" y="3284538"/>
            <a:ext cx="2098675" cy="10080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riama spojnica 6">
            <a:extLst>
              <a:ext uri="{FF2B5EF4-FFF2-40B4-BE49-F238E27FC236}">
                <a16:creationId xmlns:a16="http://schemas.microsoft.com/office/drawing/2014/main" id="{1C42CCC4-817B-867A-62D4-9CA69988DA2C}"/>
              </a:ext>
            </a:extLst>
          </p:cNvPr>
          <p:cNvCxnSpPr>
            <a:cxnSpLocks/>
          </p:cNvCxnSpPr>
          <p:nvPr/>
        </p:nvCxnSpPr>
        <p:spPr>
          <a:xfrm>
            <a:off x="4294188" y="3284538"/>
            <a:ext cx="2149475" cy="10080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riama spojnica 8">
            <a:extLst>
              <a:ext uri="{FF2B5EF4-FFF2-40B4-BE49-F238E27FC236}">
                <a16:creationId xmlns:a16="http://schemas.microsoft.com/office/drawing/2014/main" id="{ACF43C4C-D57D-7C31-5C5E-2CD2B28BD5B9}"/>
              </a:ext>
            </a:extLst>
          </p:cNvPr>
          <p:cNvCxnSpPr>
            <a:cxnSpLocks/>
          </p:cNvCxnSpPr>
          <p:nvPr/>
        </p:nvCxnSpPr>
        <p:spPr>
          <a:xfrm flipV="1">
            <a:off x="4294188" y="1641475"/>
            <a:ext cx="0" cy="12842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aoblený obdĺžnik 9">
            <a:extLst>
              <a:ext uri="{FF2B5EF4-FFF2-40B4-BE49-F238E27FC236}">
                <a16:creationId xmlns:a16="http://schemas.microsoft.com/office/drawing/2014/main" id="{54B9D2F7-0588-BEF5-2A5E-6FF7BA2A7316}"/>
              </a:ext>
            </a:extLst>
          </p:cNvPr>
          <p:cNvSpPr/>
          <p:nvPr/>
        </p:nvSpPr>
        <p:spPr>
          <a:xfrm>
            <a:off x="900113" y="4292600"/>
            <a:ext cx="2303462" cy="16668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k-SK" dirty="0"/>
              <a:t>SYNTAX – SYNTAGMATIKA</a:t>
            </a:r>
          </a:p>
          <a:p>
            <a:pPr algn="ctr">
              <a:defRPr/>
            </a:pPr>
            <a:r>
              <a:rPr lang="sk-SK" b="1" dirty="0"/>
              <a:t>PARADIGMATIKA</a:t>
            </a:r>
          </a:p>
          <a:p>
            <a:pPr algn="ctr">
              <a:defRPr/>
            </a:pPr>
            <a:r>
              <a:rPr lang="sk-SK" dirty="0"/>
              <a:t>LEXIKÁLNA MOTIVÁCIA</a:t>
            </a:r>
          </a:p>
          <a:p>
            <a:pPr algn="ctr">
              <a:defRPr/>
            </a:pPr>
            <a:r>
              <a:rPr lang="sk-SK" dirty="0">
                <a:solidFill>
                  <a:srgbClr val="C00000"/>
                </a:solidFill>
              </a:rPr>
              <a:t>znak - znak</a:t>
            </a:r>
          </a:p>
        </p:txBody>
      </p:sp>
      <p:sp>
        <p:nvSpPr>
          <p:cNvPr id="11" name="Zaoblený obdĺžnik 10">
            <a:extLst>
              <a:ext uri="{FF2B5EF4-FFF2-40B4-BE49-F238E27FC236}">
                <a16:creationId xmlns:a16="http://schemas.microsoft.com/office/drawing/2014/main" id="{69E1DF40-6D6C-1660-8299-D571EC09A443}"/>
              </a:ext>
            </a:extLst>
          </p:cNvPr>
          <p:cNvSpPr/>
          <p:nvPr/>
        </p:nvSpPr>
        <p:spPr>
          <a:xfrm>
            <a:off x="5427663" y="4292600"/>
            <a:ext cx="2303462" cy="16668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k-SK" b="1" dirty="0"/>
              <a:t>PRAGMATIKA</a:t>
            </a:r>
          </a:p>
          <a:p>
            <a:pPr algn="ctr">
              <a:defRPr/>
            </a:pPr>
            <a:r>
              <a:rPr lang="sk-SK" dirty="0">
                <a:solidFill>
                  <a:srgbClr val="C00000"/>
                </a:solidFill>
              </a:rPr>
              <a:t>znak – používateľ </a:t>
            </a:r>
          </a:p>
          <a:p>
            <a:pPr algn="ctr">
              <a:defRPr/>
            </a:pPr>
            <a:r>
              <a:rPr lang="sk-SK" dirty="0">
                <a:solidFill>
                  <a:srgbClr val="C00000"/>
                </a:solidFill>
              </a:rPr>
              <a:t>znak - kontext</a:t>
            </a:r>
          </a:p>
        </p:txBody>
      </p:sp>
      <p:sp>
        <p:nvSpPr>
          <p:cNvPr id="12" name="Zaoblený obdĺžnik 11">
            <a:extLst>
              <a:ext uri="{FF2B5EF4-FFF2-40B4-BE49-F238E27FC236}">
                <a16:creationId xmlns:a16="http://schemas.microsoft.com/office/drawing/2014/main" id="{CD30E5AA-EF3F-532A-7B21-3ECC89AE3C6C}"/>
              </a:ext>
            </a:extLst>
          </p:cNvPr>
          <p:cNvSpPr/>
          <p:nvPr/>
        </p:nvSpPr>
        <p:spPr>
          <a:xfrm>
            <a:off x="3141663" y="188913"/>
            <a:ext cx="2305050" cy="14525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k-SK" b="1" dirty="0"/>
              <a:t>SÉMANTIKA</a:t>
            </a:r>
          </a:p>
          <a:p>
            <a:pPr algn="ctr">
              <a:defRPr/>
            </a:pPr>
            <a:r>
              <a:rPr lang="sk-SK" dirty="0">
                <a:solidFill>
                  <a:srgbClr val="C00000"/>
                </a:solidFill>
              </a:rPr>
              <a:t>znak – svet</a:t>
            </a:r>
          </a:p>
          <a:p>
            <a:pPr algn="ctr">
              <a:defRPr/>
            </a:pPr>
            <a:r>
              <a:rPr lang="sk-SK" dirty="0">
                <a:solidFill>
                  <a:srgbClr val="C00000"/>
                </a:solidFill>
              </a:rPr>
              <a:t>znak - myslenie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B75E855B-7698-733A-56FE-773DD5749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sk-SK" dirty="0"/>
              <a:t>MOTIVÁCIA V LEXIKÁLNEJ ZÁSOBE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obsahu 1">
            <a:extLst>
              <a:ext uri="{FF2B5EF4-FFF2-40B4-BE49-F238E27FC236}">
                <a16:creationId xmlns:a16="http://schemas.microsoft.com/office/drawing/2014/main" id="{6A9DD8BD-504A-CF19-7E7E-C56C828EF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481138"/>
            <a:ext cx="8362950" cy="4900612"/>
          </a:xfrm>
        </p:spPr>
        <p:txBody>
          <a:bodyPr/>
          <a:lstStyle/>
          <a:p>
            <a:pPr marL="107950" indent="0">
              <a:buFont typeface="Wingdings 3" panose="05040102010807070707" pitchFamily="18" charset="2"/>
              <a:buNone/>
            </a:pPr>
            <a:r>
              <a:rPr lang="sk-SK" altLang="sk-SK" dirty="0"/>
              <a:t>                               cap1- cap2</a:t>
            </a:r>
          </a:p>
          <a:p>
            <a:pPr marL="107950" indent="0">
              <a:buNone/>
            </a:pPr>
            <a:r>
              <a:rPr lang="sk-SK" altLang="sk-SK" dirty="0"/>
              <a:t> capko, capisko                            cap – cep – </a:t>
            </a:r>
            <a:r>
              <a:rPr lang="sk-SK" altLang="sk-SK" dirty="0" err="1"/>
              <a:t>cop</a:t>
            </a:r>
            <a:endParaRPr lang="sk-SK" altLang="sk-SK" dirty="0"/>
          </a:p>
          <a:p>
            <a:pPr marL="107950" indent="0">
              <a:buFont typeface="Wingdings 3" panose="05040102010807070707" pitchFamily="18" charset="2"/>
              <a:buNone/>
            </a:pPr>
            <a:endParaRPr lang="sk-SK" altLang="sk-SK" dirty="0"/>
          </a:p>
          <a:p>
            <a:pPr marL="107950" indent="0">
              <a:buFont typeface="Wingdings 3" panose="05040102010807070707" pitchFamily="18" charset="2"/>
              <a:buNone/>
            </a:pPr>
            <a:r>
              <a:rPr lang="sk-SK" altLang="sk-SK" dirty="0"/>
              <a:t>                                                                 </a:t>
            </a:r>
          </a:p>
          <a:p>
            <a:pPr marL="107950" indent="0">
              <a:buFont typeface="Wingdings 3" panose="05040102010807070707" pitchFamily="18" charset="2"/>
              <a:buNone/>
            </a:pPr>
            <a:r>
              <a:rPr lang="sk-SK" altLang="sk-SK" dirty="0"/>
              <a:t>                                                               cap – koza</a:t>
            </a:r>
          </a:p>
          <a:p>
            <a:pPr marL="107950" indent="0">
              <a:buFont typeface="Wingdings 3" panose="05040102010807070707" pitchFamily="18" charset="2"/>
              <a:buNone/>
            </a:pPr>
            <a:r>
              <a:rPr lang="sk-SK" altLang="sk-SK" dirty="0"/>
              <a:t> starý cap            Streliť capa.           </a:t>
            </a:r>
          </a:p>
          <a:p>
            <a:pPr marL="107950" indent="0">
              <a:buFont typeface="Wingdings 3" panose="05040102010807070707" pitchFamily="18" charset="2"/>
              <a:buNone/>
            </a:pPr>
            <a:r>
              <a:rPr lang="sk-SK" altLang="sk-SK" dirty="0"/>
              <a:t>                    Urobiť capa záhradníkom.</a:t>
            </a:r>
          </a:p>
          <a:p>
            <a:pPr marL="107950" indent="0">
              <a:buFont typeface="Wingdings 3" panose="05040102010807070707" pitchFamily="18" charset="2"/>
              <a:buNone/>
            </a:pPr>
            <a:r>
              <a:rPr lang="sk-SK" altLang="sk-SK" dirty="0"/>
              <a:t>                           </a:t>
            </a:r>
          </a:p>
          <a:p>
            <a:pPr marL="107950" indent="0">
              <a:buFont typeface="Wingdings 3" panose="05040102010807070707" pitchFamily="18" charset="2"/>
              <a:buNone/>
            </a:pPr>
            <a:endParaRPr lang="sk-SK" altLang="sk-SK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4CEF0654-82F5-4913-DC7F-B1B1F7512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sk-SK" sz="3600" dirty="0">
                <a:solidFill>
                  <a:schemeClr val="tx1"/>
                </a:solidFill>
              </a:rPr>
              <a:t>MOTIVÁCIA     Prečo sa X volá tak?</a:t>
            </a:r>
            <a:br>
              <a:rPr lang="sk-SK" sz="3600" dirty="0">
                <a:solidFill>
                  <a:schemeClr val="tx1"/>
                </a:solidFill>
              </a:rPr>
            </a:br>
            <a:r>
              <a:rPr lang="sk-SK" sz="3600" dirty="0">
                <a:solidFill>
                  <a:schemeClr val="tx1"/>
                </a:solidFill>
              </a:rPr>
              <a:t>                           vlastnosť ako sieť vzťahov</a:t>
            </a:r>
          </a:p>
        </p:txBody>
      </p:sp>
      <p:sp>
        <p:nvSpPr>
          <p:cNvPr id="4" name="Ovál 3">
            <a:extLst>
              <a:ext uri="{FF2B5EF4-FFF2-40B4-BE49-F238E27FC236}">
                <a16:creationId xmlns:a16="http://schemas.microsoft.com/office/drawing/2014/main" id="{39BA0B7E-FEF7-9623-721D-D760D95E8167}"/>
              </a:ext>
            </a:extLst>
          </p:cNvPr>
          <p:cNvSpPr/>
          <p:nvPr/>
        </p:nvSpPr>
        <p:spPr>
          <a:xfrm>
            <a:off x="3419475" y="2924175"/>
            <a:ext cx="1800225" cy="5762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sk-SK" sz="3200" b="1" dirty="0">
                <a:solidFill>
                  <a:schemeClr val="tx1"/>
                </a:solidFill>
              </a:rPr>
              <a:t>CAP</a:t>
            </a:r>
          </a:p>
        </p:txBody>
      </p:sp>
      <p:cxnSp>
        <p:nvCxnSpPr>
          <p:cNvPr id="6" name="Rovná spojnica 5">
            <a:extLst>
              <a:ext uri="{FF2B5EF4-FFF2-40B4-BE49-F238E27FC236}">
                <a16:creationId xmlns:a16="http://schemas.microsoft.com/office/drawing/2014/main" id="{B11568BF-9535-2AE3-087B-B6A6E50A98B2}"/>
              </a:ext>
            </a:extLst>
          </p:cNvPr>
          <p:cNvCxnSpPr/>
          <p:nvPr/>
        </p:nvCxnSpPr>
        <p:spPr>
          <a:xfrm flipV="1">
            <a:off x="4319588" y="1989138"/>
            <a:ext cx="0" cy="7921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>
            <a:extLst>
              <a:ext uri="{FF2B5EF4-FFF2-40B4-BE49-F238E27FC236}">
                <a16:creationId xmlns:a16="http://schemas.microsoft.com/office/drawing/2014/main" id="{41A2728C-9EEA-EEF7-A77B-4B8CFD9B85B3}"/>
              </a:ext>
            </a:extLst>
          </p:cNvPr>
          <p:cNvCxnSpPr>
            <a:cxnSpLocks/>
          </p:cNvCxnSpPr>
          <p:nvPr/>
        </p:nvCxnSpPr>
        <p:spPr>
          <a:xfrm flipV="1">
            <a:off x="1691680" y="3500438"/>
            <a:ext cx="1800820" cy="10086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>
            <a:extLst>
              <a:ext uri="{FF2B5EF4-FFF2-40B4-BE49-F238E27FC236}">
                <a16:creationId xmlns:a16="http://schemas.microsoft.com/office/drawing/2014/main" id="{E0487461-971F-B4CD-CB3D-7B4D9359C1CC}"/>
              </a:ext>
            </a:extLst>
          </p:cNvPr>
          <p:cNvCxnSpPr>
            <a:cxnSpLocks/>
          </p:cNvCxnSpPr>
          <p:nvPr/>
        </p:nvCxnSpPr>
        <p:spPr>
          <a:xfrm flipV="1">
            <a:off x="5059363" y="2655888"/>
            <a:ext cx="1201737" cy="268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>
            <a:extLst>
              <a:ext uri="{FF2B5EF4-FFF2-40B4-BE49-F238E27FC236}">
                <a16:creationId xmlns:a16="http://schemas.microsoft.com/office/drawing/2014/main" id="{96C15814-18D9-8B1E-5736-17BE2B5D1CAF}"/>
              </a:ext>
            </a:extLst>
          </p:cNvPr>
          <p:cNvCxnSpPr>
            <a:cxnSpLocks/>
          </p:cNvCxnSpPr>
          <p:nvPr/>
        </p:nvCxnSpPr>
        <p:spPr>
          <a:xfrm flipH="1" flipV="1">
            <a:off x="2411760" y="2599655"/>
            <a:ext cx="1439515" cy="3245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>
            <a:extLst>
              <a:ext uri="{FF2B5EF4-FFF2-40B4-BE49-F238E27FC236}">
                <a16:creationId xmlns:a16="http://schemas.microsoft.com/office/drawing/2014/main" id="{A9C246A4-4EE4-D37A-E705-C1BB2EF65FB2}"/>
              </a:ext>
            </a:extLst>
          </p:cNvPr>
          <p:cNvCxnSpPr>
            <a:cxnSpLocks/>
          </p:cNvCxnSpPr>
          <p:nvPr/>
        </p:nvCxnSpPr>
        <p:spPr>
          <a:xfrm>
            <a:off x="5219700" y="3357563"/>
            <a:ext cx="1440532" cy="5738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>
            <a:extLst>
              <a:ext uri="{FF2B5EF4-FFF2-40B4-BE49-F238E27FC236}">
                <a16:creationId xmlns:a16="http://schemas.microsoft.com/office/drawing/2014/main" id="{37AC5E81-2261-4767-7511-E27ABD1B2109}"/>
              </a:ext>
            </a:extLst>
          </p:cNvPr>
          <p:cNvCxnSpPr>
            <a:cxnSpLocks/>
          </p:cNvCxnSpPr>
          <p:nvPr/>
        </p:nvCxnSpPr>
        <p:spPr>
          <a:xfrm flipV="1">
            <a:off x="4319587" y="3644900"/>
            <a:ext cx="1588" cy="8642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ovná spojnica 34">
            <a:extLst>
              <a:ext uri="{FF2B5EF4-FFF2-40B4-BE49-F238E27FC236}">
                <a16:creationId xmlns:a16="http://schemas.microsoft.com/office/drawing/2014/main" id="{F8AAF9B2-8976-5FA4-A29F-CAAF1C6DBDC8}"/>
              </a:ext>
            </a:extLst>
          </p:cNvPr>
          <p:cNvCxnSpPr/>
          <p:nvPr/>
        </p:nvCxnSpPr>
        <p:spPr>
          <a:xfrm>
            <a:off x="2554288" y="620688"/>
            <a:ext cx="2889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ovná spojnica 35">
            <a:extLst>
              <a:ext uri="{FF2B5EF4-FFF2-40B4-BE49-F238E27FC236}">
                <a16:creationId xmlns:a16="http://schemas.microsoft.com/office/drawing/2014/main" id="{39E17CBA-F278-8960-AABE-B86DA578587C}"/>
              </a:ext>
            </a:extLst>
          </p:cNvPr>
          <p:cNvCxnSpPr/>
          <p:nvPr/>
        </p:nvCxnSpPr>
        <p:spPr>
          <a:xfrm>
            <a:off x="2663824" y="786557"/>
            <a:ext cx="288925" cy="360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45ABE845CE07B4DB626A89E081558BD" ma:contentTypeVersion="5" ma:contentTypeDescription="Umožňuje vytvoriť nový dokument." ma:contentTypeScope="" ma:versionID="a7a32e9080c5dd987c805e41cbd0726b">
  <xsd:schema xmlns:xsd="http://www.w3.org/2001/XMLSchema" xmlns:xs="http://www.w3.org/2001/XMLSchema" xmlns:p="http://schemas.microsoft.com/office/2006/metadata/properties" xmlns:ns2="a5b02973-0153-41fd-b307-8f510be82da9" targetNamespace="http://schemas.microsoft.com/office/2006/metadata/properties" ma:root="true" ma:fieldsID="730917fd808280001d5978e89152164a" ns2:_="">
    <xsd:import namespace="a5b02973-0153-41fd-b307-8f510be82d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02973-0153-41fd-b307-8f510be82d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A98250-B324-43D9-992F-968AD743A8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b02973-0153-41fd-b307-8f510be82d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C92C936-442B-4416-B214-E9FE26D411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804BDF-D382-4EAB-9679-EA2E5104C986}">
  <ds:schemaRefs>
    <ds:schemaRef ds:uri="http://purl.org/dc/terms/"/>
    <ds:schemaRef ds:uri="a5b02973-0153-41fd-b307-8f510be82da9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1590</TotalTime>
  <Words>572</Words>
  <Application>Microsoft Office PowerPoint</Application>
  <PresentationFormat>Prezentácia na obrazovke (4:3)</PresentationFormat>
  <Paragraphs>127</Paragraphs>
  <Slides>15</Slides>
  <Notes>9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20" baseType="lpstr">
      <vt:lpstr>Arial</vt:lpstr>
      <vt:lpstr>Calibri</vt:lpstr>
      <vt:lpstr>Wingdings</vt:lpstr>
      <vt:lpstr>Wingdings 3</vt:lpstr>
      <vt:lpstr>Motív Office</vt:lpstr>
      <vt:lpstr>SLOVNÁ ZÁSOBA JAZYKA</vt:lpstr>
      <vt:lpstr>SLOVNÉ DRUHY</vt:lpstr>
      <vt:lpstr>Komponenty slovnej zásoby</vt:lpstr>
      <vt:lpstr>Komponenty slovnej zásoby</vt:lpstr>
      <vt:lpstr>Lexikológia ako jazykovedná disciplína</vt:lpstr>
      <vt:lpstr>Lexikálna (slovná) zásoba jazyka</vt:lpstr>
      <vt:lpstr>Prezentácia programu PowerPoint</vt:lpstr>
      <vt:lpstr>MOTIVÁCIA V LEXIKÁLNEJ ZÁSOBE</vt:lpstr>
      <vt:lpstr>MOTIVÁCIA     Prečo sa X volá tak?                            vlastnosť ako sieť vzťahov</vt:lpstr>
      <vt:lpstr>Obohacovanie slovnej zásoby</vt:lpstr>
      <vt:lpstr>Paradigmatická motivácia</vt:lpstr>
      <vt:lpstr>PARADIGMATICKÁ MOTIVÁCIA</vt:lpstr>
      <vt:lpstr>Taxonymá</vt:lpstr>
      <vt:lpstr>Triedenie  a kategorizácia sveta</vt:lpstr>
      <vt:lpstr>LITERATÚRA</vt:lpstr>
    </vt:vector>
  </TitlesOfParts>
  <Company>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Lexikológia</dc:title>
  <dc:creator>vuznakova</dc:creator>
  <cp:lastModifiedBy>Vužňáková Katarína</cp:lastModifiedBy>
  <cp:revision>153</cp:revision>
  <cp:lastPrinted>2023-02-27T15:11:07Z</cp:lastPrinted>
  <dcterms:created xsi:type="dcterms:W3CDTF">2010-02-18T09:44:25Z</dcterms:created>
  <dcterms:modified xsi:type="dcterms:W3CDTF">2024-03-11T12:48:43Z</dcterms:modified>
</cp:coreProperties>
</file>