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9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9" r:id="rId6"/>
    <p:sldMasterId id="2147483722" r:id="rId7"/>
    <p:sldMasterId id="2147483735" r:id="rId8"/>
    <p:sldMasterId id="2147483748" r:id="rId9"/>
    <p:sldMasterId id="2147483774" r:id="rId10"/>
  </p:sldMasterIdLst>
  <p:notesMasterIdLst>
    <p:notesMasterId r:id="rId86"/>
  </p:notesMasterIdLst>
  <p:sldIdLst>
    <p:sldId id="256" r:id="rId11"/>
    <p:sldId id="269" r:id="rId12"/>
    <p:sldId id="432" r:id="rId13"/>
    <p:sldId id="433" r:id="rId14"/>
    <p:sldId id="282" r:id="rId15"/>
    <p:sldId id="283" r:id="rId16"/>
    <p:sldId id="266" r:id="rId17"/>
    <p:sldId id="277" r:id="rId18"/>
    <p:sldId id="267" r:id="rId19"/>
    <p:sldId id="278" r:id="rId20"/>
    <p:sldId id="268" r:id="rId21"/>
    <p:sldId id="264" r:id="rId22"/>
    <p:sldId id="263" r:id="rId23"/>
    <p:sldId id="488" r:id="rId24"/>
    <p:sldId id="489" r:id="rId25"/>
    <p:sldId id="262" r:id="rId26"/>
    <p:sldId id="438" r:id="rId27"/>
    <p:sldId id="439" r:id="rId28"/>
    <p:sldId id="441" r:id="rId29"/>
    <p:sldId id="442" r:id="rId30"/>
    <p:sldId id="443" r:id="rId31"/>
    <p:sldId id="444" r:id="rId32"/>
    <p:sldId id="445" r:id="rId33"/>
    <p:sldId id="440" r:id="rId34"/>
    <p:sldId id="435" r:id="rId35"/>
    <p:sldId id="448" r:id="rId36"/>
    <p:sldId id="450" r:id="rId37"/>
    <p:sldId id="449" r:id="rId38"/>
    <p:sldId id="412" r:id="rId39"/>
    <p:sldId id="304" r:id="rId40"/>
    <p:sldId id="415" r:id="rId41"/>
    <p:sldId id="419" r:id="rId42"/>
    <p:sldId id="423" r:id="rId43"/>
    <p:sldId id="424" r:id="rId44"/>
    <p:sldId id="425" r:id="rId45"/>
    <p:sldId id="426" r:id="rId46"/>
    <p:sldId id="429" r:id="rId47"/>
    <p:sldId id="319" r:id="rId48"/>
    <p:sldId id="507" r:id="rId49"/>
    <p:sldId id="508" r:id="rId50"/>
    <p:sldId id="509" r:id="rId51"/>
    <p:sldId id="510" r:id="rId52"/>
    <p:sldId id="511" r:id="rId53"/>
    <p:sldId id="512" r:id="rId54"/>
    <p:sldId id="492" r:id="rId55"/>
    <p:sldId id="493" r:id="rId56"/>
    <p:sldId id="451" r:id="rId57"/>
    <p:sldId id="272" r:id="rId58"/>
    <p:sldId id="506" r:id="rId59"/>
    <p:sldId id="485" r:id="rId60"/>
    <p:sldId id="487" r:id="rId61"/>
    <p:sldId id="499" r:id="rId62"/>
    <p:sldId id="500" r:id="rId63"/>
    <p:sldId id="501" r:id="rId64"/>
    <p:sldId id="513" r:id="rId65"/>
    <p:sldId id="514" r:id="rId66"/>
    <p:sldId id="502" r:id="rId67"/>
    <p:sldId id="503" r:id="rId68"/>
    <p:sldId id="452" r:id="rId69"/>
    <p:sldId id="515" r:id="rId70"/>
    <p:sldId id="516" r:id="rId71"/>
    <p:sldId id="517" r:id="rId72"/>
    <p:sldId id="504" r:id="rId73"/>
    <p:sldId id="505" r:id="rId74"/>
    <p:sldId id="518" r:id="rId75"/>
    <p:sldId id="519" r:id="rId76"/>
    <p:sldId id="520" r:id="rId77"/>
    <p:sldId id="521" r:id="rId78"/>
    <p:sldId id="265" r:id="rId79"/>
    <p:sldId id="454" r:id="rId80"/>
    <p:sldId id="455" r:id="rId81"/>
    <p:sldId id="456" r:id="rId82"/>
    <p:sldId id="457" r:id="rId83"/>
    <p:sldId id="522" r:id="rId84"/>
    <p:sldId id="270" r:id="rId8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3" autoAdjust="0"/>
    <p:restoredTop sz="94660"/>
  </p:normalViewPr>
  <p:slideViewPr>
    <p:cSldViewPr snapToGrid="0">
      <p:cViewPr varScale="1">
        <p:scale>
          <a:sx n="44" d="100"/>
          <a:sy n="44" d="100"/>
        </p:scale>
        <p:origin x="58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6.xml"/><Relationship Id="rId21" Type="http://schemas.openxmlformats.org/officeDocument/2006/relationships/slide" Target="slides/slide11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63" Type="http://schemas.openxmlformats.org/officeDocument/2006/relationships/slide" Target="slides/slide53.xml"/><Relationship Id="rId68" Type="http://schemas.openxmlformats.org/officeDocument/2006/relationships/slide" Target="slides/slide58.xml"/><Relationship Id="rId84" Type="http://schemas.openxmlformats.org/officeDocument/2006/relationships/slide" Target="slides/slide74.xml"/><Relationship Id="rId89" Type="http://schemas.openxmlformats.org/officeDocument/2006/relationships/theme" Target="theme/theme1.xml"/><Relationship Id="rId16" Type="http://schemas.openxmlformats.org/officeDocument/2006/relationships/slide" Target="slides/slide6.xml"/><Relationship Id="rId11" Type="http://schemas.openxmlformats.org/officeDocument/2006/relationships/slide" Target="slides/slide1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53" Type="http://schemas.openxmlformats.org/officeDocument/2006/relationships/slide" Target="slides/slide43.xml"/><Relationship Id="rId58" Type="http://schemas.openxmlformats.org/officeDocument/2006/relationships/slide" Target="slides/slide48.xml"/><Relationship Id="rId74" Type="http://schemas.openxmlformats.org/officeDocument/2006/relationships/slide" Target="slides/slide64.xml"/><Relationship Id="rId79" Type="http://schemas.openxmlformats.org/officeDocument/2006/relationships/slide" Target="slides/slide69.xml"/><Relationship Id="rId5" Type="http://schemas.openxmlformats.org/officeDocument/2006/relationships/slideMaster" Target="slideMasters/slideMaster5.xml"/><Relationship Id="rId90" Type="http://schemas.openxmlformats.org/officeDocument/2006/relationships/tableStyles" Target="tableStyles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slide" Target="slides/slide46.xml"/><Relationship Id="rId64" Type="http://schemas.openxmlformats.org/officeDocument/2006/relationships/slide" Target="slides/slide54.xml"/><Relationship Id="rId69" Type="http://schemas.openxmlformats.org/officeDocument/2006/relationships/slide" Target="slides/slide59.xml"/><Relationship Id="rId77" Type="http://schemas.openxmlformats.org/officeDocument/2006/relationships/slide" Target="slides/slide67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1.xml"/><Relationship Id="rId72" Type="http://schemas.openxmlformats.org/officeDocument/2006/relationships/slide" Target="slides/slide62.xml"/><Relationship Id="rId80" Type="http://schemas.openxmlformats.org/officeDocument/2006/relationships/slide" Target="slides/slide70.xml"/><Relationship Id="rId85" Type="http://schemas.openxmlformats.org/officeDocument/2006/relationships/slide" Target="slides/slide7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59" Type="http://schemas.openxmlformats.org/officeDocument/2006/relationships/slide" Target="slides/slide49.xml"/><Relationship Id="rId67" Type="http://schemas.openxmlformats.org/officeDocument/2006/relationships/slide" Target="slides/slide57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slide" Target="slides/slide44.xml"/><Relationship Id="rId62" Type="http://schemas.openxmlformats.org/officeDocument/2006/relationships/slide" Target="slides/slide52.xml"/><Relationship Id="rId70" Type="http://schemas.openxmlformats.org/officeDocument/2006/relationships/slide" Target="slides/slide60.xml"/><Relationship Id="rId75" Type="http://schemas.openxmlformats.org/officeDocument/2006/relationships/slide" Target="slides/slide65.xml"/><Relationship Id="rId83" Type="http://schemas.openxmlformats.org/officeDocument/2006/relationships/slide" Target="slides/slide73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slide" Target="slides/slide47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slide" Target="slides/slide42.xml"/><Relationship Id="rId60" Type="http://schemas.openxmlformats.org/officeDocument/2006/relationships/slide" Target="slides/slide50.xml"/><Relationship Id="rId65" Type="http://schemas.openxmlformats.org/officeDocument/2006/relationships/slide" Target="slides/slide55.xml"/><Relationship Id="rId73" Type="http://schemas.openxmlformats.org/officeDocument/2006/relationships/slide" Target="slides/slide63.xml"/><Relationship Id="rId78" Type="http://schemas.openxmlformats.org/officeDocument/2006/relationships/slide" Target="slides/slide68.xml"/><Relationship Id="rId81" Type="http://schemas.openxmlformats.org/officeDocument/2006/relationships/slide" Target="slides/slide71.xml"/><Relationship Id="rId86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9" Type="http://schemas.openxmlformats.org/officeDocument/2006/relationships/slide" Target="slides/slide29.xml"/><Relationship Id="rId34" Type="http://schemas.openxmlformats.org/officeDocument/2006/relationships/slide" Target="slides/slide24.xml"/><Relationship Id="rId50" Type="http://schemas.openxmlformats.org/officeDocument/2006/relationships/slide" Target="slides/slide40.xml"/><Relationship Id="rId55" Type="http://schemas.openxmlformats.org/officeDocument/2006/relationships/slide" Target="slides/slide45.xml"/><Relationship Id="rId76" Type="http://schemas.openxmlformats.org/officeDocument/2006/relationships/slide" Target="slides/slide66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4" Type="http://schemas.openxmlformats.org/officeDocument/2006/relationships/slide" Target="slides/slide14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66" Type="http://schemas.openxmlformats.org/officeDocument/2006/relationships/slide" Target="slides/slide56.xml"/><Relationship Id="rId87" Type="http://schemas.openxmlformats.org/officeDocument/2006/relationships/presProps" Target="presProps.xml"/><Relationship Id="rId61" Type="http://schemas.openxmlformats.org/officeDocument/2006/relationships/slide" Target="slides/slide51.xml"/><Relationship Id="rId82" Type="http://schemas.openxmlformats.org/officeDocument/2006/relationships/slide" Target="slides/slide72.xml"/><Relationship Id="rId19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F334F-4B82-4716-8005-C086BCA0F07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B9D0A7B6-6447-47CE-84A9-EB7A3F533D5E}">
      <dgm:prSet phldrT="[Text]" custT="1"/>
      <dgm:spPr/>
      <dgm:t>
        <a:bodyPr/>
        <a:lstStyle/>
        <a:p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Zdravotné znevýhodnenie</a:t>
          </a:r>
        </a:p>
      </dgm:t>
    </dgm:pt>
    <dgm:pt modelId="{50E7DB47-6D47-4E0F-9F32-F2451F1626E8}" type="parTrans" cxnId="{DF832BF0-3569-4DCE-B051-6235D77B1AEE}">
      <dgm:prSet/>
      <dgm:spPr/>
      <dgm:t>
        <a:bodyPr/>
        <a:lstStyle/>
        <a:p>
          <a:endParaRPr lang="sk-SK"/>
        </a:p>
      </dgm:t>
    </dgm:pt>
    <dgm:pt modelId="{9F76BFAE-BE9D-4557-8797-F9E51A1285DD}" type="sibTrans" cxnId="{DF832BF0-3569-4DCE-B051-6235D77B1AEE}">
      <dgm:prSet/>
      <dgm:spPr/>
      <dgm:t>
        <a:bodyPr/>
        <a:lstStyle/>
        <a:p>
          <a:endParaRPr lang="sk-SK"/>
        </a:p>
      </dgm:t>
    </dgm:pt>
    <dgm:pt modelId="{5FA928A1-93FD-4EBB-823C-2CDC5E1A15BD}">
      <dgm:prSet phldrT="[Text]" custT="1"/>
      <dgm:spPr/>
      <dgm:t>
        <a:bodyPr/>
        <a:lstStyle/>
        <a:p>
          <a:pPr algn="l"/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Nadanie</a:t>
          </a:r>
        </a:p>
      </dgm:t>
    </dgm:pt>
    <dgm:pt modelId="{155C875F-35DC-445A-92FA-988B593D68CF}" type="parTrans" cxnId="{591770A1-DEE9-4F4A-A409-D122008BD3C1}">
      <dgm:prSet/>
      <dgm:spPr/>
      <dgm:t>
        <a:bodyPr/>
        <a:lstStyle/>
        <a:p>
          <a:endParaRPr lang="sk-SK"/>
        </a:p>
      </dgm:t>
    </dgm:pt>
    <dgm:pt modelId="{D66EC0E7-9F2E-4231-AE12-F9585B4DB0FA}" type="sibTrans" cxnId="{591770A1-DEE9-4F4A-A409-D122008BD3C1}">
      <dgm:prSet/>
      <dgm:spPr/>
      <dgm:t>
        <a:bodyPr/>
        <a:lstStyle/>
        <a:p>
          <a:endParaRPr lang="sk-SK"/>
        </a:p>
      </dgm:t>
    </dgm:pt>
    <dgm:pt modelId="{0B08BCE5-A960-4DB1-9AA7-EBB554C69EBA}">
      <dgm:prSet phldrT="[Text]" custT="1"/>
      <dgm:spPr>
        <a:solidFill>
          <a:srgbClr val="FF0000"/>
        </a:solidFill>
      </dgm:spPr>
      <dgm:t>
        <a:bodyPr/>
        <a:lstStyle/>
        <a:p>
          <a:r>
            <a:rPr lang="sk-SK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Sociálne znevýhodnenie</a:t>
          </a:r>
        </a:p>
      </dgm:t>
    </dgm:pt>
    <dgm:pt modelId="{EFCB3584-5EC0-4CE7-ADF5-DC7A31365C6E}" type="parTrans" cxnId="{D383A368-7A2A-4C9E-8C40-BAB5FA2C7B7A}">
      <dgm:prSet/>
      <dgm:spPr/>
      <dgm:t>
        <a:bodyPr/>
        <a:lstStyle/>
        <a:p>
          <a:endParaRPr lang="sk-SK"/>
        </a:p>
      </dgm:t>
    </dgm:pt>
    <dgm:pt modelId="{C4F96A6B-8DAC-4582-AD5A-96A9CF63B00F}" type="sibTrans" cxnId="{D383A368-7A2A-4C9E-8C40-BAB5FA2C7B7A}">
      <dgm:prSet/>
      <dgm:spPr/>
      <dgm:t>
        <a:bodyPr/>
        <a:lstStyle/>
        <a:p>
          <a:endParaRPr lang="sk-SK"/>
        </a:p>
      </dgm:t>
    </dgm:pt>
    <dgm:pt modelId="{E8AC8822-5A95-4EF8-BCD7-2194A977B5B6}" type="pres">
      <dgm:prSet presAssocID="{9A7F334F-4B82-4716-8005-C086BCA0F0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A4DFF7C-6131-4A87-807A-67343F8E7B42}" type="pres">
      <dgm:prSet presAssocID="{B9D0A7B6-6447-47CE-84A9-EB7A3F533D5E}" presName="parentLin" presStyleCnt="0"/>
      <dgm:spPr/>
    </dgm:pt>
    <dgm:pt modelId="{AC0287F6-ED6A-497A-911F-CB1B53A15A42}" type="pres">
      <dgm:prSet presAssocID="{B9D0A7B6-6447-47CE-84A9-EB7A3F533D5E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547537FB-546A-4693-A8B8-4A670FEC38B8}" type="pres">
      <dgm:prSet presAssocID="{B9D0A7B6-6447-47CE-84A9-EB7A3F533D5E}" presName="parentText" presStyleLbl="node1" presStyleIdx="0" presStyleCnt="3" custScaleX="97501" custScaleY="56868" custLinFactX="27381" custLinFactNeighborX="100000" custLinFactNeighborY="-697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4B480C1-1D05-4817-A714-759A1BE8D61D}" type="pres">
      <dgm:prSet presAssocID="{B9D0A7B6-6447-47CE-84A9-EB7A3F533D5E}" presName="negativeSpace" presStyleCnt="0"/>
      <dgm:spPr/>
    </dgm:pt>
    <dgm:pt modelId="{1CBF9FF8-F759-49AC-B197-800F8C8EAB7E}" type="pres">
      <dgm:prSet presAssocID="{B9D0A7B6-6447-47CE-84A9-EB7A3F533D5E}" presName="childText" presStyleLbl="conFgAcc1" presStyleIdx="0" presStyleCnt="3">
        <dgm:presLayoutVars>
          <dgm:bulletEnabled val="1"/>
        </dgm:presLayoutVars>
      </dgm:prSet>
      <dgm:spPr/>
    </dgm:pt>
    <dgm:pt modelId="{94B026B3-450E-46DC-AB63-0DCE56748F97}" type="pres">
      <dgm:prSet presAssocID="{9F76BFAE-BE9D-4557-8797-F9E51A1285DD}" presName="spaceBetweenRectangles" presStyleCnt="0"/>
      <dgm:spPr/>
    </dgm:pt>
    <dgm:pt modelId="{28E6E9F9-2FA0-4DE5-87FF-93DDA759C9A0}" type="pres">
      <dgm:prSet presAssocID="{5FA928A1-93FD-4EBB-823C-2CDC5E1A15BD}" presName="parentLin" presStyleCnt="0"/>
      <dgm:spPr/>
    </dgm:pt>
    <dgm:pt modelId="{E4D5EB3C-4C22-40DA-A28B-559A19D85CF8}" type="pres">
      <dgm:prSet presAssocID="{5FA928A1-93FD-4EBB-823C-2CDC5E1A15BD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780C6F07-6F7A-49AC-929D-9866018BFE65}" type="pres">
      <dgm:prSet presAssocID="{5FA928A1-93FD-4EBB-823C-2CDC5E1A15BD}" presName="parentText" presStyleLbl="node1" presStyleIdx="1" presStyleCnt="3" custScaleY="50994" custLinFactX="-497" custLinFactNeighborX="-100000" custLinFactNeighborY="3071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A06C777-05D7-45EB-AE33-DA74CBE05D1B}" type="pres">
      <dgm:prSet presAssocID="{5FA928A1-93FD-4EBB-823C-2CDC5E1A15BD}" presName="negativeSpace" presStyleCnt="0"/>
      <dgm:spPr/>
    </dgm:pt>
    <dgm:pt modelId="{7C1F48D6-6FD5-4396-BB14-6F0666A3217D}" type="pres">
      <dgm:prSet presAssocID="{5FA928A1-93FD-4EBB-823C-2CDC5E1A15BD}" presName="childText" presStyleLbl="conFgAcc1" presStyleIdx="1" presStyleCnt="3" custLinFactY="-194" custLinFactNeighborX="-348" custLinFactNeighborY="-100000">
        <dgm:presLayoutVars>
          <dgm:bulletEnabled val="1"/>
        </dgm:presLayoutVars>
      </dgm:prSet>
      <dgm:spPr/>
    </dgm:pt>
    <dgm:pt modelId="{C177FDF2-953E-44B2-98F3-E81060158668}" type="pres">
      <dgm:prSet presAssocID="{D66EC0E7-9F2E-4231-AE12-F9585B4DB0FA}" presName="spaceBetweenRectangles" presStyleCnt="0"/>
      <dgm:spPr/>
    </dgm:pt>
    <dgm:pt modelId="{0FEBEFFB-A80B-4FA3-8CEC-B7A9F6B2C620}" type="pres">
      <dgm:prSet presAssocID="{0B08BCE5-A960-4DB1-9AA7-EBB554C69EBA}" presName="parentLin" presStyleCnt="0"/>
      <dgm:spPr/>
    </dgm:pt>
    <dgm:pt modelId="{44A1A438-EF78-4F44-B9E7-0E397809580F}" type="pres">
      <dgm:prSet presAssocID="{0B08BCE5-A960-4DB1-9AA7-EBB554C69EBA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D3379424-28B6-4696-B381-5FBC64783363}" type="pres">
      <dgm:prSet presAssocID="{0B08BCE5-A960-4DB1-9AA7-EBB554C69EBA}" presName="parentText" presStyleLbl="node1" presStyleIdx="2" presStyleCnt="3" custScaleX="100000" custScaleY="51103" custLinFactX="16716" custLinFactNeighborX="100000" custLinFactNeighborY="51554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7688F8C-B448-41F3-86C2-DFCABEE80F1B}" type="pres">
      <dgm:prSet presAssocID="{0B08BCE5-A960-4DB1-9AA7-EBB554C69EBA}" presName="negativeSpace" presStyleCnt="0"/>
      <dgm:spPr/>
    </dgm:pt>
    <dgm:pt modelId="{08B85F1F-A087-419F-8A25-53A6D2FB85A6}" type="pres">
      <dgm:prSet presAssocID="{0B08BCE5-A960-4DB1-9AA7-EBB554C69EB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51C6377-5A00-4679-B5AA-4E3800E852CE}" type="presOf" srcId="{B9D0A7B6-6447-47CE-84A9-EB7A3F533D5E}" destId="{547537FB-546A-4693-A8B8-4A670FEC38B8}" srcOrd="1" destOrd="0" presId="urn:microsoft.com/office/officeart/2005/8/layout/list1"/>
    <dgm:cxn modelId="{591770A1-DEE9-4F4A-A409-D122008BD3C1}" srcId="{9A7F334F-4B82-4716-8005-C086BCA0F07A}" destId="{5FA928A1-93FD-4EBB-823C-2CDC5E1A15BD}" srcOrd="1" destOrd="0" parTransId="{155C875F-35DC-445A-92FA-988B593D68CF}" sibTransId="{D66EC0E7-9F2E-4231-AE12-F9585B4DB0FA}"/>
    <dgm:cxn modelId="{64E91AE5-150A-4749-B353-9437B4B17BE3}" type="presOf" srcId="{B9D0A7B6-6447-47CE-84A9-EB7A3F533D5E}" destId="{AC0287F6-ED6A-497A-911F-CB1B53A15A42}" srcOrd="0" destOrd="0" presId="urn:microsoft.com/office/officeart/2005/8/layout/list1"/>
    <dgm:cxn modelId="{07538E93-95B8-4862-90B0-D3F209AE0019}" type="presOf" srcId="{9A7F334F-4B82-4716-8005-C086BCA0F07A}" destId="{E8AC8822-5A95-4EF8-BCD7-2194A977B5B6}" srcOrd="0" destOrd="0" presId="urn:microsoft.com/office/officeart/2005/8/layout/list1"/>
    <dgm:cxn modelId="{DF832BF0-3569-4DCE-B051-6235D77B1AEE}" srcId="{9A7F334F-4B82-4716-8005-C086BCA0F07A}" destId="{B9D0A7B6-6447-47CE-84A9-EB7A3F533D5E}" srcOrd="0" destOrd="0" parTransId="{50E7DB47-6D47-4E0F-9F32-F2451F1626E8}" sibTransId="{9F76BFAE-BE9D-4557-8797-F9E51A1285DD}"/>
    <dgm:cxn modelId="{C6140DD4-4869-4F97-8EE0-82C0DD473B5E}" type="presOf" srcId="{0B08BCE5-A960-4DB1-9AA7-EBB554C69EBA}" destId="{D3379424-28B6-4696-B381-5FBC64783363}" srcOrd="1" destOrd="0" presId="urn:microsoft.com/office/officeart/2005/8/layout/list1"/>
    <dgm:cxn modelId="{B9F40840-68FC-4559-AC7E-50878B1C4BED}" type="presOf" srcId="{5FA928A1-93FD-4EBB-823C-2CDC5E1A15BD}" destId="{780C6F07-6F7A-49AC-929D-9866018BFE65}" srcOrd="1" destOrd="0" presId="urn:microsoft.com/office/officeart/2005/8/layout/list1"/>
    <dgm:cxn modelId="{0D27E701-9AB8-42C7-851A-CABD6FD4800B}" type="presOf" srcId="{5FA928A1-93FD-4EBB-823C-2CDC5E1A15BD}" destId="{E4D5EB3C-4C22-40DA-A28B-559A19D85CF8}" srcOrd="0" destOrd="0" presId="urn:microsoft.com/office/officeart/2005/8/layout/list1"/>
    <dgm:cxn modelId="{D383A368-7A2A-4C9E-8C40-BAB5FA2C7B7A}" srcId="{9A7F334F-4B82-4716-8005-C086BCA0F07A}" destId="{0B08BCE5-A960-4DB1-9AA7-EBB554C69EBA}" srcOrd="2" destOrd="0" parTransId="{EFCB3584-5EC0-4CE7-ADF5-DC7A31365C6E}" sibTransId="{C4F96A6B-8DAC-4582-AD5A-96A9CF63B00F}"/>
    <dgm:cxn modelId="{10390E09-3C9E-47ED-B703-F0050CE844CB}" type="presOf" srcId="{0B08BCE5-A960-4DB1-9AA7-EBB554C69EBA}" destId="{44A1A438-EF78-4F44-B9E7-0E397809580F}" srcOrd="0" destOrd="0" presId="urn:microsoft.com/office/officeart/2005/8/layout/list1"/>
    <dgm:cxn modelId="{BCAA1440-EE8F-43B7-9B87-0882EA680DAF}" type="presParOf" srcId="{E8AC8822-5A95-4EF8-BCD7-2194A977B5B6}" destId="{9A4DFF7C-6131-4A87-807A-67343F8E7B42}" srcOrd="0" destOrd="0" presId="urn:microsoft.com/office/officeart/2005/8/layout/list1"/>
    <dgm:cxn modelId="{1642B616-A074-44E6-AB50-F0B2F1B9427C}" type="presParOf" srcId="{9A4DFF7C-6131-4A87-807A-67343F8E7B42}" destId="{AC0287F6-ED6A-497A-911F-CB1B53A15A42}" srcOrd="0" destOrd="0" presId="urn:microsoft.com/office/officeart/2005/8/layout/list1"/>
    <dgm:cxn modelId="{6C8AC35A-409D-4CEC-AA2C-3F5E77CFA47D}" type="presParOf" srcId="{9A4DFF7C-6131-4A87-807A-67343F8E7B42}" destId="{547537FB-546A-4693-A8B8-4A670FEC38B8}" srcOrd="1" destOrd="0" presId="urn:microsoft.com/office/officeart/2005/8/layout/list1"/>
    <dgm:cxn modelId="{DB299A8D-A853-4B88-8BEC-2C437917A57F}" type="presParOf" srcId="{E8AC8822-5A95-4EF8-BCD7-2194A977B5B6}" destId="{74B480C1-1D05-4817-A714-759A1BE8D61D}" srcOrd="1" destOrd="0" presId="urn:microsoft.com/office/officeart/2005/8/layout/list1"/>
    <dgm:cxn modelId="{FD763C2E-302F-4D57-81C5-D19B8439247E}" type="presParOf" srcId="{E8AC8822-5A95-4EF8-BCD7-2194A977B5B6}" destId="{1CBF9FF8-F759-49AC-B197-800F8C8EAB7E}" srcOrd="2" destOrd="0" presId="urn:microsoft.com/office/officeart/2005/8/layout/list1"/>
    <dgm:cxn modelId="{2AC11BAE-1CB7-43E0-BEC7-50A9250EF75C}" type="presParOf" srcId="{E8AC8822-5A95-4EF8-BCD7-2194A977B5B6}" destId="{94B026B3-450E-46DC-AB63-0DCE56748F97}" srcOrd="3" destOrd="0" presId="urn:microsoft.com/office/officeart/2005/8/layout/list1"/>
    <dgm:cxn modelId="{EA3514ED-8198-4362-AE1E-87A16177E4DF}" type="presParOf" srcId="{E8AC8822-5A95-4EF8-BCD7-2194A977B5B6}" destId="{28E6E9F9-2FA0-4DE5-87FF-93DDA759C9A0}" srcOrd="4" destOrd="0" presId="urn:microsoft.com/office/officeart/2005/8/layout/list1"/>
    <dgm:cxn modelId="{1D4DCC33-33AA-40C3-AAC4-EB9BDB0678A0}" type="presParOf" srcId="{28E6E9F9-2FA0-4DE5-87FF-93DDA759C9A0}" destId="{E4D5EB3C-4C22-40DA-A28B-559A19D85CF8}" srcOrd="0" destOrd="0" presId="urn:microsoft.com/office/officeart/2005/8/layout/list1"/>
    <dgm:cxn modelId="{75A07595-0735-460A-A0C8-3D211BD337C4}" type="presParOf" srcId="{28E6E9F9-2FA0-4DE5-87FF-93DDA759C9A0}" destId="{780C6F07-6F7A-49AC-929D-9866018BFE65}" srcOrd="1" destOrd="0" presId="urn:microsoft.com/office/officeart/2005/8/layout/list1"/>
    <dgm:cxn modelId="{592B4E77-FF77-43FA-B475-D3B5C37078B5}" type="presParOf" srcId="{E8AC8822-5A95-4EF8-BCD7-2194A977B5B6}" destId="{8A06C777-05D7-45EB-AE33-DA74CBE05D1B}" srcOrd="5" destOrd="0" presId="urn:microsoft.com/office/officeart/2005/8/layout/list1"/>
    <dgm:cxn modelId="{705B8E8C-4137-4E06-87A1-295E75D174AB}" type="presParOf" srcId="{E8AC8822-5A95-4EF8-BCD7-2194A977B5B6}" destId="{7C1F48D6-6FD5-4396-BB14-6F0666A3217D}" srcOrd="6" destOrd="0" presId="urn:microsoft.com/office/officeart/2005/8/layout/list1"/>
    <dgm:cxn modelId="{769FCDC5-A34B-416B-868A-D9937134036C}" type="presParOf" srcId="{E8AC8822-5A95-4EF8-BCD7-2194A977B5B6}" destId="{C177FDF2-953E-44B2-98F3-E81060158668}" srcOrd="7" destOrd="0" presId="urn:microsoft.com/office/officeart/2005/8/layout/list1"/>
    <dgm:cxn modelId="{FF621C03-67BB-494B-AB3F-BC1AF4CE8E80}" type="presParOf" srcId="{E8AC8822-5A95-4EF8-BCD7-2194A977B5B6}" destId="{0FEBEFFB-A80B-4FA3-8CEC-B7A9F6B2C620}" srcOrd="8" destOrd="0" presId="urn:microsoft.com/office/officeart/2005/8/layout/list1"/>
    <dgm:cxn modelId="{41F7F5ED-1D01-4527-981A-F15FD3C4E893}" type="presParOf" srcId="{0FEBEFFB-A80B-4FA3-8CEC-B7A9F6B2C620}" destId="{44A1A438-EF78-4F44-B9E7-0E397809580F}" srcOrd="0" destOrd="0" presId="urn:microsoft.com/office/officeart/2005/8/layout/list1"/>
    <dgm:cxn modelId="{7E42D9FE-D962-49E9-910D-E2804BEC0B13}" type="presParOf" srcId="{0FEBEFFB-A80B-4FA3-8CEC-B7A9F6B2C620}" destId="{D3379424-28B6-4696-B381-5FBC64783363}" srcOrd="1" destOrd="0" presId="urn:microsoft.com/office/officeart/2005/8/layout/list1"/>
    <dgm:cxn modelId="{A3A80696-7375-47F0-B61B-B7D1C78E701A}" type="presParOf" srcId="{E8AC8822-5A95-4EF8-BCD7-2194A977B5B6}" destId="{47688F8C-B448-41F3-86C2-DFCABEE80F1B}" srcOrd="9" destOrd="0" presId="urn:microsoft.com/office/officeart/2005/8/layout/list1"/>
    <dgm:cxn modelId="{6C54E027-064C-4B3D-A38A-698F7AF6D831}" type="presParOf" srcId="{E8AC8822-5A95-4EF8-BCD7-2194A977B5B6}" destId="{08B85F1F-A087-419F-8A25-53A6D2FB85A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F9FF8-F759-49AC-B197-800F8C8EAB7E}">
      <dsp:nvSpPr>
        <dsp:cNvPr id="0" name=""/>
        <dsp:cNvSpPr/>
      </dsp:nvSpPr>
      <dsp:spPr>
        <a:xfrm>
          <a:off x="0" y="69906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537FB-546A-4693-A8B8-4A670FEC38B8}">
      <dsp:nvSpPr>
        <dsp:cNvPr id="0" name=""/>
        <dsp:cNvSpPr/>
      </dsp:nvSpPr>
      <dsp:spPr>
        <a:xfrm>
          <a:off x="2235054" y="0"/>
          <a:ext cx="5230074" cy="570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Zdravotné znevýhodnenie</a:t>
          </a:r>
        </a:p>
      </dsp:txBody>
      <dsp:txXfrm>
        <a:off x="2262917" y="27863"/>
        <a:ext cx="5174348" cy="515046"/>
      </dsp:txXfrm>
    </dsp:sp>
    <dsp:sp modelId="{7C1F48D6-6FD5-4396-BB14-6F0666A3217D}">
      <dsp:nvSpPr>
        <dsp:cNvPr id="0" name=""/>
        <dsp:cNvSpPr/>
      </dsp:nvSpPr>
      <dsp:spPr>
        <a:xfrm>
          <a:off x="0" y="935021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0C6F07-6F7A-49AC-929D-9866018BFE65}">
      <dsp:nvSpPr>
        <dsp:cNvPr id="0" name=""/>
        <dsp:cNvSpPr/>
      </dsp:nvSpPr>
      <dsp:spPr>
        <a:xfrm>
          <a:off x="0" y="1141129"/>
          <a:ext cx="5364123" cy="5118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Nadanie</a:t>
          </a:r>
        </a:p>
      </dsp:txBody>
      <dsp:txXfrm>
        <a:off x="24985" y="1166114"/>
        <a:ext cx="5314153" cy="461846"/>
      </dsp:txXfrm>
    </dsp:sp>
    <dsp:sp modelId="{08B85F1F-A087-419F-8A25-53A6D2FB85A6}">
      <dsp:nvSpPr>
        <dsp:cNvPr id="0" name=""/>
        <dsp:cNvSpPr/>
      </dsp:nvSpPr>
      <dsp:spPr>
        <a:xfrm>
          <a:off x="0" y="2171753"/>
          <a:ext cx="766303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379424-28B6-4696-B381-5FBC64783363}">
      <dsp:nvSpPr>
        <dsp:cNvPr id="0" name=""/>
        <dsp:cNvSpPr/>
      </dsp:nvSpPr>
      <dsp:spPr>
        <a:xfrm>
          <a:off x="1662970" y="2516617"/>
          <a:ext cx="5364123" cy="51291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751" tIns="0" rIns="20275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Sociálne znevýhodnenie</a:t>
          </a:r>
        </a:p>
      </dsp:txBody>
      <dsp:txXfrm>
        <a:off x="1688008" y="2541655"/>
        <a:ext cx="5314047" cy="462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77495-BC8E-42D2-B867-128E22213066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49F24-BC3E-4E72-8A29-C6229849791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235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obrazu snímky 1">
            <a:extLst>
              <a:ext uri="{FF2B5EF4-FFF2-40B4-BE49-F238E27FC236}">
                <a16:creationId xmlns:a16="http://schemas.microsoft.com/office/drawing/2014/main" id="{8261F71D-69BB-5293-2F12-B88E763C0D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Zástupný symbol poznámok 2">
            <a:extLst>
              <a:ext uri="{FF2B5EF4-FFF2-40B4-BE49-F238E27FC236}">
                <a16:creationId xmlns:a16="http://schemas.microsoft.com/office/drawing/2014/main" id="{A8B59F56-1DF5-5255-4ADF-0ED7FD0FD6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/>
          </a:p>
        </p:txBody>
      </p:sp>
      <p:sp>
        <p:nvSpPr>
          <p:cNvPr id="102404" name="Zástupný symbol čísla snímky 3">
            <a:extLst>
              <a:ext uri="{FF2B5EF4-FFF2-40B4-BE49-F238E27FC236}">
                <a16:creationId xmlns:a16="http://schemas.microsoft.com/office/drawing/2014/main" id="{30E0787B-6099-AD4E-3AFA-646F1297D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95D2E0-0921-4E74-9EB9-AB3451D18C25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38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obrazu snímky 1">
            <a:extLst>
              <a:ext uri="{FF2B5EF4-FFF2-40B4-BE49-F238E27FC236}">
                <a16:creationId xmlns:a16="http://schemas.microsoft.com/office/drawing/2014/main" id="{B19874B1-27B2-0DF2-8F8D-50BF711A2B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Zástupný symbol poznámok 2">
            <a:extLst>
              <a:ext uri="{FF2B5EF4-FFF2-40B4-BE49-F238E27FC236}">
                <a16:creationId xmlns:a16="http://schemas.microsoft.com/office/drawing/2014/main" id="{6795E024-BC68-ACDD-6049-82B8EB3308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altLang="sk-SK"/>
          </a:p>
        </p:txBody>
      </p:sp>
      <p:sp>
        <p:nvSpPr>
          <p:cNvPr id="103428" name="Zástupný symbol čísla snímky 3">
            <a:extLst>
              <a:ext uri="{FF2B5EF4-FFF2-40B4-BE49-F238E27FC236}">
                <a16:creationId xmlns:a16="http://schemas.microsoft.com/office/drawing/2014/main" id="{75967BB7-D328-19A9-CA29-C4027B3FEE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BB467D-BAF7-49AB-BFF2-D687F3B5FD19}" type="slidenum">
              <a:rPr kumimoji="0" lang="sk-SK" alt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k-SK" alt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859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Poradenský systém-stručne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77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Základná charakteristika SZP-8 kritérií...3=SZP. Školská spôsobilosť (pedagogická diagnostika MŠ?)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488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b="1" i="1" dirty="0"/>
              <a:t>Školská zrelosť</a:t>
            </a:r>
            <a:r>
              <a:rPr lang="sk-SK" dirty="0"/>
              <a:t> znamená dosiahnutie takej úrovne vývinu centrálnej nervovej sústavy, ktorá sa prejavuje odolnosťou voči záťaži, schopnosťou sústrediť sa a emočnou stabilitou. </a:t>
            </a:r>
          </a:p>
          <a:p>
            <a:pPr algn="just"/>
            <a:r>
              <a:rPr lang="sk-SK" dirty="0"/>
              <a:t>Pojem </a:t>
            </a:r>
            <a:r>
              <a:rPr lang="sk-SK" b="1" i="1" dirty="0"/>
              <a:t>školská spôsobilosť </a:t>
            </a:r>
            <a:r>
              <a:rPr lang="sk-SK" dirty="0"/>
              <a:t>postihuje úroveň prípravy na školu z hľadiska schopností (vnímanie, predstavivosť, pozornosť, pamäť, myslenie), vplyvu prostredia a výchovy.</a:t>
            </a:r>
            <a:endParaRPr lang="sk-SK" altLang="sk-SK" dirty="0">
              <a:effectLst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1B2C9-8A8D-4398-B73B-86E174FDC2E4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5841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49F24-BC3E-4E72-8A29-C62298497910}" type="slidenum">
              <a:rPr lang="sk-SK" smtClean="0"/>
              <a:t>47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77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F8B33F-B50A-0C26-D2B1-40EC9B00E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205D90-9DA4-BD60-A1CB-D582E8CEE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4D2B1AE-B0D5-9E7C-EA51-115BFB015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3F2A48-3A8A-042C-7C6A-08077CB7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B9057F0-6356-BEDE-5B26-533F8EB7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080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D6C81-89CE-A3E0-DD02-6783A511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9452CE4-9B0D-8D4B-566A-060C2A955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604025-66EA-A83F-6F8E-8323C5B9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F91940B-E651-8CD5-B180-25B3D4204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2B4BA27-F69D-8C2F-FE93-006FA511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1345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79438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154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9871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3885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2231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08632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159D70C-CEDD-8D01-5468-6F550BA3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C48235F6-39C3-B074-557B-6697F50C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0BDAED0A-637D-0B36-6303-EBE56249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13F5F-893F-422E-9179-5A53815D207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2515100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D9ED8E4D-A1BB-D3C1-1C8E-1B651652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C5A17189-08F8-76EC-C5F0-CED46DBC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D82D5C0-5FCA-DF46-D891-28FC1BE0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51A04-C155-4184-8108-C4248B90E54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0373485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933F1B20-90B5-7FED-A561-97EC9E799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75AF73BF-B166-5B96-0897-FE196449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2B16C9F2-24FD-B6CA-931B-FBE7656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95B82-3784-4772-872A-8BB19DBEB0C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1639660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CDDF939E-4F36-53E5-1AD9-5B5E3B5E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752EC7A5-AB74-920F-0113-CAAB39E5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A7E964AF-16EB-E958-55CE-488AEA04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63C9F-683F-4A3B-97E6-6FAAC13D80A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9534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9F2E8BB7-E3AE-A1C7-F990-D68516066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3A86161-5473-B0BA-94B2-15D0AD699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85AFC2-BCBF-BD7B-03D1-07605260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DA1107C-5DBD-6AB1-F0BE-C867317A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680D765-A778-62DC-0372-95F4368E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138318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>
            <a:extLst>
              <a:ext uri="{FF2B5EF4-FFF2-40B4-BE49-F238E27FC236}">
                <a16:creationId xmlns:a16="http://schemas.microsoft.com/office/drawing/2014/main" id="{9FDE2CDE-7FD6-F249-F813-7C6B42F1D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>
            <a:extLst>
              <a:ext uri="{FF2B5EF4-FFF2-40B4-BE49-F238E27FC236}">
                <a16:creationId xmlns:a16="http://schemas.microsoft.com/office/drawing/2014/main" id="{BFA6BD9B-8F4C-FA09-5F88-5A9DAB6F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>
            <a:extLst>
              <a:ext uri="{FF2B5EF4-FFF2-40B4-BE49-F238E27FC236}">
                <a16:creationId xmlns:a16="http://schemas.microsoft.com/office/drawing/2014/main" id="{49F72534-A735-1ACB-C0F6-6D2B89B0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B2681-1D80-4457-8885-1BB601BA25F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6215490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3">
            <a:extLst>
              <a:ext uri="{FF2B5EF4-FFF2-40B4-BE49-F238E27FC236}">
                <a16:creationId xmlns:a16="http://schemas.microsoft.com/office/drawing/2014/main" id="{1EEAB547-0316-6099-567D-F5BE4002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>
            <a:extLst>
              <a:ext uri="{FF2B5EF4-FFF2-40B4-BE49-F238E27FC236}">
                <a16:creationId xmlns:a16="http://schemas.microsoft.com/office/drawing/2014/main" id="{0CE3D9AE-C4C8-2A88-37B9-1A79DD4E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>
            <a:extLst>
              <a:ext uri="{FF2B5EF4-FFF2-40B4-BE49-F238E27FC236}">
                <a16:creationId xmlns:a16="http://schemas.microsoft.com/office/drawing/2014/main" id="{9C08D91F-6101-F748-7332-13078F25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AEB14-639E-43ED-B3B2-BE19D51E5EC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579880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>
            <a:extLst>
              <a:ext uri="{FF2B5EF4-FFF2-40B4-BE49-F238E27FC236}">
                <a16:creationId xmlns:a16="http://schemas.microsoft.com/office/drawing/2014/main" id="{74794D9B-F686-D3AC-942B-1A6F5B1D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>
            <a:extLst>
              <a:ext uri="{FF2B5EF4-FFF2-40B4-BE49-F238E27FC236}">
                <a16:creationId xmlns:a16="http://schemas.microsoft.com/office/drawing/2014/main" id="{3C5190DE-18C6-99A1-8840-69074FF4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>
            <a:extLst>
              <a:ext uri="{FF2B5EF4-FFF2-40B4-BE49-F238E27FC236}">
                <a16:creationId xmlns:a16="http://schemas.microsoft.com/office/drawing/2014/main" id="{1003AAF9-1C92-0BCF-6C9A-30FF9F4A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CF98A-5BF5-4BBE-9F90-541932B676B1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4759889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361E87DA-F079-A448-C64C-7C966396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07C1E3A2-ECDE-0D22-A7D6-F07DA0D8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A95598E4-2646-D191-6400-37C30BCB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7C2DE-6748-4488-B475-3C485014815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64391389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064A19AF-4D1A-BB5F-0EB3-CCF6B7EE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EF6509AC-4E85-FB2B-F166-FA3B5054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1BC3C5C9-166B-720A-E51F-16F446B8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9ADD7-BB19-4827-8A9D-8D148615543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8563849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8526B3D4-C98F-FC00-87B2-16A4DE29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8CE0AB63-6930-2EEF-E3D5-86077D57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0AAC9ADD-30D1-E7C4-A33E-1E13DD3B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1368E-540A-46F9-A638-D9E0360F390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5299545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7D544991-C9DE-72A0-7DA9-EEF23D1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B3C31ABF-28B0-7195-C136-51F30FACF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E3B42D0E-E6A4-9B6E-7DAA-B9303A8D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39664-DD58-45E5-973A-D89755EA46B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46475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E7E363-C87A-C8CF-A452-A67E83F07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E370A21-1908-96CC-48FB-D2C0BDA216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8854EBB-C0FA-0156-1A20-89C6A43A2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6331-E97E-4FBF-B6FF-C362756970A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175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5711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8931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163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5702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6662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0985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579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35BEB-2964-2B01-878D-707B888F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36E693-75E4-3DDA-7CB4-5AAD4858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FCCAEB6-66A7-F554-4438-6C9C6D8C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4B75F6-93EE-9B84-00DF-C91E76CA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E590E5A-27B6-E7A0-58C2-F670EEDE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76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4138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1650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564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3721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2CF0F77F-ECF3-1EDC-4D3D-4D8E8759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72B56-FB0D-443F-A7F4-634D93E6E0B6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1B8F0F12-4AAD-4960-7483-F737FC170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8EE3E9F2-EE5A-69C1-FC47-D2F3BF134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1509A-30FD-489A-A8FB-9B55E16CF77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94348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EDAC3CF-5DA3-0E4B-4351-D11FDA61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84BC-0CA8-4222-83BD-52B9B9AF7336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ECA9C839-E0C5-A661-89A7-AA39F3C3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D5E1BC63-AABF-0863-E6A9-6870E4C8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56A3F-E541-4F35-8799-91F2095EB3A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52758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A65E8158-E6EA-24F5-49AB-884BCF4F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BF855-4327-4360-AF00-E14D14374C91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1F50B907-1988-FD05-28B8-070E7D34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A9647DA1-4726-0EF1-EB19-EC12A35D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84C7F-A8A7-40DB-84DB-D58908BD870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4379624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2F9317AA-6197-5560-A793-25CCE1D8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0FD5F-098D-4B35-B61B-C99477209550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64F2FAC3-8042-C00B-A804-27130CD4D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D4198CF1-A29C-6ECC-D5F0-2101F3AC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FCC76-678D-4739-B8FE-612E396368E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5989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>
            <a:extLst>
              <a:ext uri="{FF2B5EF4-FFF2-40B4-BE49-F238E27FC236}">
                <a16:creationId xmlns:a16="http://schemas.microsoft.com/office/drawing/2014/main" id="{A0981EA9-9EC1-747B-9F56-0F9CE8A0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48978-553A-4FF4-A051-CA4FEDCAF793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8" name="Zástupný symbol päty 4">
            <a:extLst>
              <a:ext uri="{FF2B5EF4-FFF2-40B4-BE49-F238E27FC236}">
                <a16:creationId xmlns:a16="http://schemas.microsoft.com/office/drawing/2014/main" id="{EBACF5D7-17ED-6B96-EC2C-CD43D702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>
            <a:extLst>
              <a:ext uri="{FF2B5EF4-FFF2-40B4-BE49-F238E27FC236}">
                <a16:creationId xmlns:a16="http://schemas.microsoft.com/office/drawing/2014/main" id="{C2B8FF37-BE98-E736-31F2-24AD4289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48EDD-4577-498C-87B6-C0F7B710F68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0828033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>
            <a:extLst>
              <a:ext uri="{FF2B5EF4-FFF2-40B4-BE49-F238E27FC236}">
                <a16:creationId xmlns:a16="http://schemas.microsoft.com/office/drawing/2014/main" id="{CB40EE81-C7B4-6FBB-D713-2233FE73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7B3FB-B733-4907-B39B-5AEC92AB9385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4" name="Zástupný symbol päty 4">
            <a:extLst>
              <a:ext uri="{FF2B5EF4-FFF2-40B4-BE49-F238E27FC236}">
                <a16:creationId xmlns:a16="http://schemas.microsoft.com/office/drawing/2014/main" id="{1F1D3E59-95FB-2E14-31FE-660E0C7F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>
            <a:extLst>
              <a:ext uri="{FF2B5EF4-FFF2-40B4-BE49-F238E27FC236}">
                <a16:creationId xmlns:a16="http://schemas.microsoft.com/office/drawing/2014/main" id="{8A93458B-F50D-D006-2759-1643D2866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09617-6C0B-4CF3-A5B8-5F132FE3601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170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57526-22B0-CABD-1FD5-92DC704A6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AB62FE-04AE-DD82-5C8E-A105C8258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64057F-E92C-6A79-B1B8-6E4B6978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B7A0436-B200-CE94-FD6B-094E7011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7F58E4B-A09C-DE27-E8A0-93DA685F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273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>
            <a:extLst>
              <a:ext uri="{FF2B5EF4-FFF2-40B4-BE49-F238E27FC236}">
                <a16:creationId xmlns:a16="http://schemas.microsoft.com/office/drawing/2014/main" id="{BAC58485-7649-6B92-CF7E-5624311D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072A-F3F5-4512-BB79-5899E5AF8FB8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3" name="Zástupný symbol päty 4">
            <a:extLst>
              <a:ext uri="{FF2B5EF4-FFF2-40B4-BE49-F238E27FC236}">
                <a16:creationId xmlns:a16="http://schemas.microsoft.com/office/drawing/2014/main" id="{AA6A309E-44AB-0071-ECCB-9DF44AE1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>
            <a:extLst>
              <a:ext uri="{FF2B5EF4-FFF2-40B4-BE49-F238E27FC236}">
                <a16:creationId xmlns:a16="http://schemas.microsoft.com/office/drawing/2014/main" id="{BAD9587C-B3CF-BB87-86AA-C5A3EEA8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5C397-5E1B-4BC6-8D34-7717D5096D9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173208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962154E5-B473-9127-4FA5-7F77E7D8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4CCF-DF80-4789-8745-3FEBEFFA11D1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17FE9F29-19A8-E7AE-E90D-73667D27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B5505408-3C4B-AB94-C421-8993846B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7C741-F60D-4FA2-AFEE-A9347D7421E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272028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B0D3C4C6-E5C7-26AE-E422-C045B31F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7A12B-3DC3-481A-9A44-452F65776CE7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99DC6001-FEF2-C0BB-8D9C-E34F1A5FB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404C49DD-EE1C-BB50-0B2D-4F2C01DC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58C17-0A45-4240-AD7B-C22BED84458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88141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794B8191-CE06-41AD-E7EA-CD308B40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BA6BD-218D-49D7-9C01-F6197FF73524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76AF1339-EC30-7F53-DD73-83274CB0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B4EEAEDB-FB71-F7F8-E9C1-239D8AD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9980B-BC54-4E0F-9611-DA6CEEC6527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137671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A2B1451E-D699-9A15-EE8C-23599A31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DB840-8CB2-43E8-8E80-0D772B591A2C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2F1574FE-3F4A-E4B3-114E-0B290FA1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6EF57E53-EE0C-BA11-054D-F265DF8F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C734F-5C4E-46AF-98CA-9BBBE62FCE7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761849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289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91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1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3350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3027C-1FD8-73AF-BC28-6C3C84C0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4597B49-8DDE-F610-0FB2-6B5F04B94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83B6097-3EC7-BE31-29AC-6CED5B6D7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061CCED-0ACD-78B1-EB62-A38432ED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5F0245C-907E-FDE2-D2A7-82D3A520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249A71D-B7FA-3F0C-AE86-83AE2B67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259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469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829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097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397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022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884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582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893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56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F58B2-7321-65D9-B504-5AB099E2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851585-2501-0D8A-7A01-06958443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68F1648-BC85-EE03-AAFE-2ED8C1AC4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444357-884D-58A2-54A3-FE528F8F1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6DD8947-6439-ADBC-82FE-60586CA63E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F7BCD42-C781-FB53-CB6D-7237B165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5AF30A0-734D-50EB-6950-6A7D2DB1E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78DC898-021F-8A61-B111-08AC113C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050320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474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387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919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184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4764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060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572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552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437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3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8BDB-C58E-4AC0-47A8-0E9A13103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A2FE7AD-EE80-9607-23BA-E3C1B360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CC2F6E9-DD72-D70D-113E-2BBC8986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5625C79-C11E-8D18-C853-91E66E56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44578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322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878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478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391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681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809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466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580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2710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0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EAA8FB0-1737-7580-CA3D-54EEC35A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C4E4AC97-1609-60D7-C87E-6BCBB843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4558B70-1B61-05E8-510D-5BDE247F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9198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0326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898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0962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093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7152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3414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027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3606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302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2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C022A-BC03-237B-F57A-CFB1D0E72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32C63A-D1A0-31DE-0899-B42F17D8F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7F62E1-2DBB-51E6-BFA7-8EC9724FD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EE995AB-91FD-8FAB-39F1-D8EB5596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5756CD5-3451-3015-C3E3-EC1316F3C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FE65577-12D9-D895-BDE7-59C99267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04002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4586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51257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6928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9397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096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756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936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2455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9822D-25F2-4FF6-95E9-D28A11B1EF04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F4ED7-ED30-499A-B4B3-E39F122CA9E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2843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EA00-1C0B-4B03-8252-BFA01704304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08F7FA-3CB5-4231-8100-341CC15C5F5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9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DEE71-CC1F-BAB8-E3EC-02058D5E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C375613-2D40-DBC9-8A6B-001B16E2F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8BB381-EFE1-0F97-3AFB-94BAB6B2D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6DC7A52-EE2A-E5A7-C1FF-C90640944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125945A-8BC2-34EF-F081-BD10C7FB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9A11E9D-3CB3-D314-05CB-B773B5E7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748074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38FB5-D4E1-4819-9A7A-1B498318266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D76C5-0A77-4461-8ADA-5F94F9A474D1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18000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0FCE-CEF3-465C-ACE4-B2985234ED79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F682C22-ACCB-4332-B205-58383A95ECE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0845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FD5F-4446-4D55-909C-754E7F3EA165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2712C4-0C7F-463A-ADBA-50EFC1A36C36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8634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755651" y="17526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755651" y="3962400"/>
            <a:ext cx="10668000" cy="2057400"/>
          </a:xfrm>
        </p:spPr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F1FABC-D52E-4872-BF1A-764E954EA045}" type="slidenum">
              <a:rPr lang="sk-SK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sk-SK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079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C0C7-0B7D-45DD-901D-71D2A9309F4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04A6D7-ACCE-40C9-8F48-F53341D2BC12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3923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D8B1-126F-4CE6-B915-A7DF00A6BE32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CFF601-1EDA-40CF-86F2-F6A840A2D5D0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25254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47908-A1A9-4E32-B002-E5E6D92D4827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3AE2E-28BB-4CFD-9E0B-1D5FA6B59D94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8476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40FC-B215-4463-8285-D93792F734FF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F05F2-71BB-40CF-808E-A4757AE9ECA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37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4C86-F108-447C-A8F6-5F60CC50D966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8104F06-C2A4-4C3E-9A30-31DB93F86559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5320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8749-6DE5-4582-8398-2876B4766AB8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D432FA-3803-452C-BA5E-8036953F9FF3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8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11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09.xml"/><Relationship Id="rId9" Type="http://schemas.openxmlformats.org/officeDocument/2006/relationships/slideLayout" Target="../slideLayouts/slideLayout1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95.xml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E682CA7E-FC89-C200-9E0F-AE58E05AC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DDBA7-8864-7A1E-BB8C-1CFC95E73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BDFDAF1-BD96-53E6-9FE3-5DC1BEF19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FE069-7E0C-4941-B22A-2F0BB7F12163}" type="datetimeFigureOut">
              <a:rPr lang="sk-SK" smtClean="0"/>
              <a:t>1. 12. 2024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3CCB5EA-A456-CF1C-73C9-8A12B4F81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299C90-C36F-1966-B8D0-24166FB84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04A4-DFB0-4A6C-9907-A3F3D74ACE2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44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>
            <a:extLst>
              <a:ext uri="{FF2B5EF4-FFF2-40B4-BE49-F238E27FC236}">
                <a16:creationId xmlns:a16="http://schemas.microsoft.com/office/drawing/2014/main" id="{B1CECBB1-8946-843E-E09B-778AA5E8E6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štýly predlohy textu</a:t>
            </a:r>
          </a:p>
        </p:txBody>
      </p:sp>
      <p:sp>
        <p:nvSpPr>
          <p:cNvPr id="1027" name="Zástupný symbol textu 2">
            <a:extLst>
              <a:ext uri="{FF2B5EF4-FFF2-40B4-BE49-F238E27FC236}">
                <a16:creationId xmlns:a16="http://schemas.microsoft.com/office/drawing/2014/main" id="{B84C5884-2FC2-B8D7-F9B8-33FFE84025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1EFC16AD-F17A-66BC-59B0-6D791A148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F8A5ECB1-E75E-E90C-AE39-D538B766C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BD87AAC2-07A7-FC9D-10F0-F94CE23EC9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3C9111F-6F4F-4A69-8F50-FF2BB970B92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471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1. 12. 2024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326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>
            <a:extLst>
              <a:ext uri="{FF2B5EF4-FFF2-40B4-BE49-F238E27FC236}">
                <a16:creationId xmlns:a16="http://schemas.microsoft.com/office/drawing/2014/main" id="{6019B1B9-8119-5FB5-DB1B-5D09B0E479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Zástupný symbol textu 2">
            <a:extLst>
              <a:ext uri="{FF2B5EF4-FFF2-40B4-BE49-F238E27FC236}">
                <a16:creationId xmlns:a16="http://schemas.microsoft.com/office/drawing/2014/main" id="{F262466D-5EF3-A074-3ACA-AC17229125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3D645FB8-A8D9-3476-65AF-A4DD67C3D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64FF18-6889-4239-9B18-3392C8BDDF46}" type="datetimeFigureOut">
              <a:rPr lang="sk-SK"/>
              <a:pPr>
                <a:defRPr/>
              </a:pPr>
              <a:t>1. 12. 2024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50315120-5E1C-E680-8F27-F90122D34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140415B-1020-5B56-8538-9625920B4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6EFA04C-D8B1-4AD4-B0EC-D07904BBBC9E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797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1. 12. 2024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7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7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8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6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41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F3DC96-F21D-408B-8F88-1D832D7D2BDB}" type="datetime1">
              <a:rPr lang="cs-CZ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01.12.2024</a:t>
            </a:fld>
            <a:endParaRPr lang="cs-CZ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61912F-6966-4329-B147-D777031D8D3F}" type="slidenum">
              <a:rPr lang="cs-CZ" altLang="sk-SK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sk-SK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15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78253-1DEF-E19D-7870-2AE6942C4C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Diagnostika a </a:t>
            </a:r>
            <a:r>
              <a:rPr lang="sk-SK" sz="3600" b="1" dirty="0" err="1"/>
              <a:t>reedukácia</a:t>
            </a:r>
            <a:r>
              <a:rPr lang="sk-SK" sz="3600" b="1" dirty="0"/>
              <a:t> špecifických vývinových porúch učenia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11BF68-38E5-02EE-72A8-6CB5DF1B8F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sz="2900" dirty="0"/>
              <a:t>doc. PhDr. Viera Šilonová, PhD.</a:t>
            </a:r>
          </a:p>
          <a:p>
            <a:r>
              <a:rPr lang="sk-SK" sz="1800" dirty="0"/>
              <a:t>Prešovská univerzita v Prešove</a:t>
            </a:r>
          </a:p>
          <a:p>
            <a:r>
              <a:rPr lang="sk-SK" sz="1800" dirty="0"/>
              <a:t>Pedagogická fakulta</a:t>
            </a:r>
          </a:p>
          <a:p>
            <a:r>
              <a:rPr lang="sk-SK" sz="1800" dirty="0"/>
              <a:t>Katedra špeciálnej pedagogiky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06676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2CDCA-D245-FBEB-9064-9984FC7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Kritériá SZP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A14DCB5-E608-B2D5-EA34-91DF44EDB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8782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 smtClean="0"/>
              <a:t>1. rodina</a:t>
            </a:r>
            <a:r>
              <a:rPr lang="sk-SK" dirty="0"/>
              <a:t>, v ktorej dieťa žije, neplní základné funkcie - socializačno-výchovnú, 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emocionálnu </a:t>
            </a:r>
            <a:r>
              <a:rPr lang="sk-SK" dirty="0"/>
              <a:t>a ekonomickú </a:t>
            </a:r>
          </a:p>
          <a:p>
            <a:pPr marL="0" indent="0">
              <a:buNone/>
            </a:pPr>
            <a:r>
              <a:rPr lang="sk-SK" dirty="0"/>
              <a:t>2. chudoba a hmotná núdza rodiny dieťaťa </a:t>
            </a:r>
          </a:p>
          <a:p>
            <a:pPr marL="0" indent="0">
              <a:buNone/>
            </a:pPr>
            <a:r>
              <a:rPr lang="sk-SK" dirty="0"/>
              <a:t>3. aspoň jeden z rodičov dieťaťa je dlhodobo nezamestnaný, patrí </a:t>
            </a:r>
            <a:r>
              <a:rPr lang="sk-SK" dirty="0" smtClean="0"/>
              <a:t>k znevýhodneným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uchádzačom </a:t>
            </a:r>
            <a:r>
              <a:rPr lang="sk-SK" dirty="0"/>
              <a:t>o zamestnanie</a:t>
            </a:r>
          </a:p>
          <a:p>
            <a:pPr marL="0" indent="0">
              <a:buNone/>
            </a:pPr>
            <a:r>
              <a:rPr lang="sk-SK" dirty="0"/>
              <a:t>4. nedostatočné vzdelanie zákonných zástupcov - aspoň jeden z rodičov nemá 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ukončené </a:t>
            </a:r>
            <a:r>
              <a:rPr lang="sk-SK" dirty="0"/>
              <a:t>základné vzdelanie, </a:t>
            </a:r>
          </a:p>
          <a:p>
            <a:pPr marL="0" indent="0">
              <a:buNone/>
            </a:pPr>
            <a:r>
              <a:rPr lang="sk-SK" dirty="0"/>
              <a:t>5. nevyhovujúce bytové a hygienické podmienky, v ktorých dieťa vyrastá - absencia miesta </a:t>
            </a:r>
            <a:r>
              <a:rPr lang="sk-SK" dirty="0" smtClean="0"/>
              <a:t>na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</a:t>
            </a:r>
            <a:r>
              <a:rPr lang="sk-SK" dirty="0"/>
              <a:t>učenie, postele, elektrickej prípojky, pitnej vody, WC, </a:t>
            </a:r>
          </a:p>
          <a:p>
            <a:pPr marL="0" indent="0">
              <a:buNone/>
            </a:pPr>
            <a:r>
              <a:rPr lang="sk-SK" dirty="0"/>
              <a:t>6. vyučovací jazyk školy je iný ako jazyk, ktorým dieťa hovorí v domácom prostredí, </a:t>
            </a:r>
          </a:p>
          <a:p>
            <a:pPr marL="0" indent="0">
              <a:buNone/>
            </a:pPr>
            <a:r>
              <a:rPr lang="sk-SK" dirty="0"/>
              <a:t>7. rodina dieťaťa žije v segregovanej komunite, </a:t>
            </a:r>
          </a:p>
          <a:p>
            <a:pPr marL="0" indent="0">
              <a:buNone/>
            </a:pPr>
            <a:r>
              <a:rPr lang="sk-SK" dirty="0"/>
              <a:t>8. sociálne vylúčenie komunity alebo rodiny dieťaťa z majoritnej spoločnosti.</a:t>
            </a:r>
          </a:p>
        </p:txBody>
      </p:sp>
    </p:spTree>
    <p:extLst>
      <p:ext uri="{BB962C8B-B14F-4D97-AF65-F5344CB8AC3E}">
        <p14:creationId xmlns:p14="http://schemas.microsoft.com/office/powerpoint/2010/main" val="1598128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Diagnostika dieťaťa/žiaka zo SZP</a:t>
            </a:r>
          </a:p>
        </p:txBody>
      </p:sp>
      <p:sp>
        <p:nvSpPr>
          <p:cNvPr id="5" name="Obdĺžnik 4"/>
          <p:cNvSpPr/>
          <p:nvPr/>
        </p:nvSpPr>
        <p:spPr>
          <a:xfrm>
            <a:off x="1991544" y="2070304"/>
            <a:ext cx="3312368" cy="889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Školská spôsobilosť</a:t>
            </a:r>
          </a:p>
        </p:txBody>
      </p:sp>
      <p:sp>
        <p:nvSpPr>
          <p:cNvPr id="6" name="Šípka doprava 5"/>
          <p:cNvSpPr/>
          <p:nvPr/>
        </p:nvSpPr>
        <p:spPr>
          <a:xfrm>
            <a:off x="5511958" y="2272611"/>
            <a:ext cx="82746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6456041" y="2070303"/>
            <a:ext cx="3600399" cy="8892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Rediagnostika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po </a:t>
            </a:r>
            <a:r>
              <a:rPr lang="sk-SK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úvodnom </a:t>
            </a:r>
            <a:r>
              <a:rPr kumimoji="0" lang="sk-SK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roč</a:t>
            </a:r>
            <a:r>
              <a:rPr lang="sk-SK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níku</a:t>
            </a:r>
            <a:r>
              <a:rPr lang="sk-SK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prípravnom ročníku</a:t>
            </a: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3647728" y="3212976"/>
            <a:ext cx="504056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Rediagnostika</a:t>
            </a: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ŤVU</a:t>
            </a:r>
          </a:p>
        </p:txBody>
      </p:sp>
      <p:sp>
        <p:nvSpPr>
          <p:cNvPr id="19" name="Šípka dolu 18"/>
          <p:cNvSpPr/>
          <p:nvPr/>
        </p:nvSpPr>
        <p:spPr>
          <a:xfrm>
            <a:off x="3477420" y="4005064"/>
            <a:ext cx="484632" cy="80619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Šípka dolu 19"/>
          <p:cNvSpPr/>
          <p:nvPr/>
        </p:nvSpPr>
        <p:spPr>
          <a:xfrm>
            <a:off x="5925692" y="4062965"/>
            <a:ext cx="484632" cy="80619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Šípka dolu 20"/>
          <p:cNvSpPr/>
          <p:nvPr/>
        </p:nvSpPr>
        <p:spPr>
          <a:xfrm>
            <a:off x="8445972" y="4061152"/>
            <a:ext cx="484632" cy="806196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bdĺžnik 21"/>
          <p:cNvSpPr/>
          <p:nvPr/>
        </p:nvSpPr>
        <p:spPr>
          <a:xfrm>
            <a:off x="2338438" y="4880667"/>
            <a:ext cx="2762596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IVP k SZP-ŠVP</a:t>
            </a:r>
          </a:p>
        </p:txBody>
      </p:sp>
      <p:sp>
        <p:nvSpPr>
          <p:cNvPr id="23" name="Obdĺžnik 22"/>
          <p:cNvSpPr/>
          <p:nvPr/>
        </p:nvSpPr>
        <p:spPr>
          <a:xfrm>
            <a:off x="5286004" y="4880667"/>
            <a:ext cx="208823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ŠVPU</a:t>
            </a:r>
          </a:p>
        </p:txBody>
      </p:sp>
      <p:sp>
        <p:nvSpPr>
          <p:cNvPr id="24" name="Obdĺžnik 23"/>
          <p:cNvSpPr/>
          <p:nvPr/>
        </p:nvSpPr>
        <p:spPr>
          <a:xfrm>
            <a:off x="7608168" y="4916016"/>
            <a:ext cx="244827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MP alebo iné postihnutie</a:t>
            </a:r>
          </a:p>
        </p:txBody>
      </p:sp>
    </p:spTree>
    <p:extLst>
      <p:ext uri="{BB962C8B-B14F-4D97-AF65-F5344CB8AC3E}">
        <p14:creationId xmlns:p14="http://schemas.microsoft.com/office/powerpoint/2010/main" val="69603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4" descr="iq-gaussova-kriv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0"/>
            <a:ext cx="12090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41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b="1" dirty="0" err="1"/>
              <a:t>Gaussova</a:t>
            </a:r>
            <a:r>
              <a:rPr lang="sk-SK" sz="4000" b="1" dirty="0"/>
              <a:t> krivka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Rozptyl jednotlivých stupňov inteligencie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    </a:t>
            </a:r>
            <a:r>
              <a:rPr lang="sk-SK" b="1" dirty="0"/>
              <a:t>50% populácie má priemernú inteligenciu</a:t>
            </a:r>
          </a:p>
          <a:p>
            <a:pPr>
              <a:buNone/>
            </a:pPr>
            <a:endParaRPr lang="sk-SK" b="1" dirty="0"/>
          </a:p>
          <a:p>
            <a:pPr>
              <a:buNone/>
            </a:pPr>
            <a:r>
              <a:rPr lang="sk-SK" dirty="0"/>
              <a:t>    </a:t>
            </a:r>
            <a:r>
              <a:rPr lang="sk-SK" b="1" dirty="0"/>
              <a:t>1-2% pod 70 IQ alebo nad </a:t>
            </a:r>
            <a:r>
              <a:rPr lang="sk-SK" b="1" dirty="0" smtClean="0"/>
              <a:t>130 </a:t>
            </a:r>
            <a:r>
              <a:rPr lang="sk-SK" b="1" dirty="0"/>
              <a:t>IQ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228600">
              <a:lnSpc>
                <a:spcPct val="150000"/>
              </a:lnSpc>
              <a:spcAft>
                <a:spcPts val="0"/>
              </a:spcAft>
            </a:pPr>
            <a:r>
              <a:rPr lang="sk-SK" sz="32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Klasifikácia mentálneho postihnutia obsiahnutá v </a:t>
            </a:r>
            <a:r>
              <a:rPr lang="sk-SK" sz="32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MKCH-11</a:t>
            </a:r>
            <a:r>
              <a:rPr lang="sk-SK" sz="3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3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32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6A00.0 Ľahká vývinová porucha intelektu.</a:t>
            </a:r>
            <a:endParaRPr lang="sk-SK" sz="2800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6A00.1 Stredne ťažká vývinová porucha intelektu.</a:t>
            </a:r>
            <a:endParaRPr lang="sk-SK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6A00.2 Ťažká vývinová porucha intelektu.</a:t>
            </a:r>
            <a:endParaRPr lang="sk-SK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6A00.3 Hlboká vývinová porucha intelektu.</a:t>
            </a:r>
            <a:endParaRPr lang="sk-SK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6A00.4 Dočasné mentálne postihnutie.</a:t>
            </a:r>
            <a:endParaRPr lang="sk-SK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sk-SK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6A00.Z Nešpecifikované mentálne postihnutie.</a:t>
            </a:r>
            <a:endParaRPr lang="sk-SK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9836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86327"/>
            <a:ext cx="10972800" cy="108065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k-SK" sz="40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4000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40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Ľahká </a:t>
            </a:r>
            <a:r>
              <a:rPr lang="sk-SK" sz="40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vývinová porucha </a:t>
            </a:r>
            <a:r>
              <a:rPr lang="sk-SK" sz="40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intelektu</a:t>
            </a:r>
            <a:r>
              <a:rPr lang="sk-SK" sz="40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k-SK" sz="40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sk-SK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medzi </a:t>
            </a: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deťmi v predškolskom veku 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nemusia byť výrazné rozdiely, v rámci chápania či učenia </a:t>
            </a:r>
            <a:r>
              <a:rPr lang="sk-SK" kern="1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kern="1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nových veci</a:t>
            </a:r>
            <a:endParaRPr lang="sk-SK" kern="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indent="-457200" algn="just">
              <a:lnSpc>
                <a:spcPct val="150000"/>
              </a:lnSpc>
            </a:pP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období školskej dochádzky a dospelosti sa môžu vyskytnúť 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ťažkosti so zvládaním </a:t>
            </a:r>
            <a:r>
              <a:rPr lang="sk-SK" kern="100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trivia</a:t>
            </a:r>
            <a:endParaRPr lang="sk-SK" kern="100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dospelí </a:t>
            </a: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jedinci s ľahkým mentálnym postihnutím 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majú problémy s abstraktným </a:t>
            </a:r>
            <a:r>
              <a:rPr lang="sk-SK" kern="1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myslením</a:t>
            </a:r>
            <a:endParaRPr lang="sk-SK" kern="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komunikácia </a:t>
            </a: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a správanie sú v porovnaní s intaktnou populáciu nezrelé, neadekvátne </a:t>
            </a: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sk-SK" kern="100" dirty="0">
                <a:ea typeface="Calibri" panose="020F0502020204030204" pitchFamily="34" charset="0"/>
                <a:cs typeface="Times New Roman" panose="02020603050405020304" pitchFamily="18" charset="0"/>
              </a:rPr>
              <a:t>neprimerané veku, vyskytujú sa aj ťažkosti pri sociálnej interakcii. </a:t>
            </a:r>
            <a:endParaRPr lang="sk-SK" kern="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sk-SK" kern="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sk-SK" kern="1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Tieto 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osoby sú </a:t>
            </a:r>
            <a:r>
              <a:rPr lang="sk-SK" b="1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schopné dopracovať sa k samostatnosti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no je možný, </a:t>
            </a:r>
            <a:r>
              <a:rPr lang="sk-SK" b="1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výskyt ťažkostí pri zvládaní náročnejších úloh, kedy je potrebná pomoc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U týchto jedincov je možné sa aj pracovne uplatniť v zamestnaniach nevyžadujúcich koncepčné zručnosti (American </a:t>
            </a:r>
            <a:r>
              <a:rPr lang="sk-SK" kern="100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Psychiatric</a:t>
            </a:r>
            <a:r>
              <a:rPr lang="sk-SK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Association, 2013). </a:t>
            </a:r>
            <a:endParaRPr lang="sk-SK" sz="2800" kern="1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08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Ďalšie stupne inteligencie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IQ 70 – 79     </a:t>
            </a:r>
            <a:r>
              <a:rPr lang="sk-SK" b="1" dirty="0"/>
              <a:t>Hraničné pásmo </a:t>
            </a:r>
            <a:r>
              <a:rPr lang="sk-SK" dirty="0"/>
              <a:t>medzi rozumovou zaostalosťou a normou</a:t>
            </a:r>
          </a:p>
          <a:p>
            <a:r>
              <a:rPr lang="sk-SK" dirty="0"/>
              <a:t>IQ 80 – 89     </a:t>
            </a:r>
            <a:r>
              <a:rPr lang="sk-SK" b="1" dirty="0"/>
              <a:t>Podpriemerná inteligencia</a:t>
            </a:r>
          </a:p>
          <a:p>
            <a:r>
              <a:rPr lang="sk-SK" dirty="0"/>
              <a:t>IQ 90 – 109   </a:t>
            </a:r>
            <a:r>
              <a:rPr lang="sk-SK" b="1" dirty="0"/>
              <a:t>Priemerná inteligencia</a:t>
            </a:r>
          </a:p>
          <a:p>
            <a:r>
              <a:rPr lang="sk-SK" dirty="0"/>
              <a:t>IQ 110-119    </a:t>
            </a:r>
            <a:r>
              <a:rPr lang="sk-SK" b="1" dirty="0"/>
              <a:t>Nadpriemerná inteligencia</a:t>
            </a:r>
          </a:p>
          <a:p>
            <a:r>
              <a:rPr lang="sk-SK" dirty="0"/>
              <a:t>IQ 120-139    </a:t>
            </a:r>
            <a:r>
              <a:rPr lang="sk-SK" b="1" dirty="0"/>
              <a:t>Vysoká inteligencia</a:t>
            </a:r>
          </a:p>
          <a:p>
            <a:r>
              <a:rPr lang="sk-SK" dirty="0"/>
              <a:t>IQ 140 a viac </a:t>
            </a:r>
            <a:r>
              <a:rPr lang="sk-SK" b="1" dirty="0"/>
              <a:t>Veľmi vysoká inteligencia</a:t>
            </a:r>
          </a:p>
          <a:p>
            <a:pPr>
              <a:buNone/>
            </a:pPr>
            <a:endParaRPr lang="sk-SK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Vymedzenie pojmu ŠPVU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86800" cy="5105400"/>
          </a:xfrm>
        </p:spPr>
        <p:txBody>
          <a:bodyPr/>
          <a:lstStyle/>
          <a:p>
            <a:pPr marL="0" indent="0" algn="just">
              <a:buNone/>
            </a:pPr>
            <a:r>
              <a:rPr lang="sk-SK" altLang="sk-SK" sz="2800" dirty="0"/>
              <a:t>Súčasťou špeciálnej pedagogiky je pedagogika žiakov so </a:t>
            </a:r>
            <a:r>
              <a:rPr lang="sk-SK" altLang="sk-SK" sz="2800" b="1" dirty="0"/>
              <a:t>špecifickými vývinovými  poruchami  učenia</a:t>
            </a:r>
            <a:r>
              <a:rPr lang="sk-SK" altLang="sk-SK" sz="2800" dirty="0"/>
              <a:t>, ktorá predstavuje jeden z najmladších odborov špeciálnej pedagogiky u nás:</a:t>
            </a:r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2800" dirty="0"/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sz="2800" dirty="0"/>
              <a:t>zaoberá sa edukáciou, </a:t>
            </a:r>
            <a:r>
              <a:rPr lang="sk-SK" altLang="sk-SK" sz="2800" dirty="0" err="1"/>
              <a:t>reedukáciou</a:t>
            </a:r>
            <a:r>
              <a:rPr lang="sk-SK" altLang="sk-SK" sz="2800" dirty="0"/>
              <a:t> a korekciou porúch učenia,</a:t>
            </a:r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2800" dirty="0"/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sz="2800" dirty="0"/>
              <a:t>tieto deti predstavujú rôznorodú skupinu (rôzny vek, odlišné príčiny, prejavy)</a:t>
            </a:r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endParaRPr lang="sk-SK" altLang="sk-SK" sz="2800" dirty="0"/>
          </a:p>
          <a:p>
            <a:pPr algn="just" eaLnBrk="1" hangingPunct="1">
              <a:lnSpc>
                <a:spcPct val="80000"/>
              </a:lnSpc>
              <a:spcBef>
                <a:spcPct val="10000"/>
              </a:spcBef>
              <a:buSzPct val="70000"/>
              <a:buFont typeface="Wingdings" panose="05000000000000000000" pitchFamily="2" charset="2"/>
              <a:buChar char="q"/>
            </a:pPr>
            <a:r>
              <a:rPr lang="sk-SK" altLang="sk-SK" sz="2800" dirty="0"/>
              <a:t>spoločným znakom je, že ak sa im nevenuje špeciálna starostlivosť, zlyhávajú v ZŠ a aj v SŠ. </a:t>
            </a:r>
          </a:p>
        </p:txBody>
      </p:sp>
    </p:spTree>
    <p:extLst>
      <p:ext uri="{BB962C8B-B14F-4D97-AF65-F5344CB8AC3E}">
        <p14:creationId xmlns:p14="http://schemas.microsoft.com/office/powerpoint/2010/main" val="1396033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Poruchy učenia sa prejavujú vo všeobecnosti: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8534400" cy="42672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v osvojení si a používaní jazyka, čítanej a písanej reči,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manipulácii s grafickými, múzickými,</a:t>
            </a:r>
          </a:p>
          <a:p>
            <a:pPr marL="571500" indent="-571500" eaLnBrk="1" hangingPunct="1">
              <a:buNone/>
            </a:pPr>
            <a:r>
              <a:rPr lang="sk-SK" altLang="sk-SK" dirty="0"/>
              <a:t>      matematickými symbolmi,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pri používaní gramatických a pravopisných pravidiel,</a:t>
            </a:r>
          </a:p>
          <a:p>
            <a:pPr marL="571500" indent="-571500" eaLnBrk="1" hangingPunct="1">
              <a:buFont typeface="Wingdings" panose="05000000000000000000" pitchFamily="2" charset="2"/>
              <a:buChar char="§"/>
            </a:pPr>
            <a:r>
              <a:rPr lang="sk-SK" altLang="sk-SK" dirty="0"/>
              <a:t>pri realizovaní praktických hudobných, výtvarných, či pracovných činností.</a:t>
            </a:r>
          </a:p>
        </p:txBody>
      </p:sp>
    </p:spTree>
    <p:extLst>
      <p:ext uri="{BB962C8B-B14F-4D97-AF65-F5344CB8AC3E}">
        <p14:creationId xmlns:p14="http://schemas.microsoft.com/office/powerpoint/2010/main" val="31735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1"/>
            <a:ext cx="8001000" cy="1216025"/>
          </a:xfrm>
        </p:spPr>
        <p:txBody>
          <a:bodyPr/>
          <a:lstStyle/>
          <a:p>
            <a:pPr eaLnBrk="1" hangingPunct="1">
              <a:defRPr/>
            </a:pPr>
            <a:r>
              <a:rPr lang="sk-SK" sz="3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8610600" cy="4454236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800" dirty="0"/>
              <a:t>Minimálne odchýlky v stavbe a najmä vo funkcii CNS spôsobené určitými faktormi, ktoré môžu byť:</a:t>
            </a:r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sk-SK" sz="2800" dirty="0"/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vrodené,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zdedené,</a:t>
            </a:r>
          </a:p>
          <a:p>
            <a:pPr marL="0" indent="0" eaLnBrk="1" hangingPunct="1">
              <a:spcBef>
                <a:spcPct val="10000"/>
              </a:spcBef>
              <a:buFont typeface="Wingdings" pitchFamily="2" charset="2"/>
              <a:buAutoNum type="alphaLcParenR"/>
              <a:defRPr/>
            </a:pPr>
            <a:r>
              <a:rPr lang="sk-SK" sz="2800" dirty="0"/>
              <a:t> </a:t>
            </a:r>
            <a:r>
              <a:rPr lang="sk-SK" sz="2800" b="1" i="1" dirty="0"/>
              <a:t>získané počas pôrodu, krátko po ňom</a:t>
            </a:r>
            <a:r>
              <a:rPr lang="sk-SK" sz="2800" dirty="0"/>
              <a:t> (do 6 mesiacov).</a:t>
            </a:r>
            <a:endParaRPr lang="sk-SK" sz="2800" u="sng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endParaRPr lang="sk-SK" sz="800" u="sng" dirty="0"/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Napríklad:</a:t>
            </a:r>
            <a:r>
              <a:rPr lang="sk-SK" sz="2100" dirty="0">
                <a:solidFill>
                  <a:srgbClr val="FF0000"/>
                </a:solidFill>
              </a:rPr>
              <a:t> </a:t>
            </a:r>
          </a:p>
          <a:p>
            <a:pPr marL="0" indent="0" eaLnBrk="1" hangingPunct="1">
              <a:spcBef>
                <a:spcPct val="10000"/>
              </a:spcBef>
              <a:buNone/>
              <a:defRPr/>
            </a:pPr>
            <a:r>
              <a:rPr lang="sk-SK" sz="2400" i="1" dirty="0"/>
              <a:t>stres počas tehotenstva, poruchy výživy tehotnej ženy, nadmerné fajčenie a pitie alkoholu, predčasne narodené deti, úrazy, intoxikácia dieťaťa, nevyhranená </a:t>
            </a:r>
            <a:r>
              <a:rPr lang="sk-SK" sz="2400" i="1" dirty="0" err="1"/>
              <a:t>lateralita</a:t>
            </a:r>
            <a:r>
              <a:rPr lang="sk-SK" sz="2400" i="1" dirty="0"/>
              <a:t>, príp. skrížená a ADHD</a:t>
            </a:r>
            <a:r>
              <a:rPr lang="sk-SK" sz="21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2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8253C-AAD5-F10A-C5A5-95ABB977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dirty="0"/>
              <a:t>Vývinové poruchy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41F23A3-4A28-BCBD-8386-1F78FDE1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dieťa alebo žiak s poruchou aktivity a pozornosti</a:t>
            </a: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AutoNum type="arabicPeriod" startAt="2"/>
            </a:pP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žiak: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      </a:t>
            </a: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s vývinovou poruchou učenia </a:t>
            </a: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(legislatíva)</a:t>
            </a:r>
          </a:p>
          <a:p>
            <a:pPr marL="0" indent="0">
              <a:buNone/>
            </a:pPr>
            <a:endParaRPr lang="sk-SK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     </a:t>
            </a:r>
            <a:r>
              <a:rPr lang="sk-SK" dirty="0">
                <a:solidFill>
                  <a:prstClr val="black"/>
                </a:solidFill>
                <a:highlight>
                  <a:srgbClr val="FFFF00"/>
                </a:highlight>
                <a:cs typeface="Times New Roman" panose="02020603050405020304" pitchFamily="18" charset="0"/>
              </a:rPr>
              <a:t>so špecifickou vývinovou poruchou učenia </a:t>
            </a:r>
            <a:r>
              <a:rPr lang="sk-SK" dirty="0">
                <a:solidFill>
                  <a:prstClr val="black"/>
                </a:solidFill>
                <a:cs typeface="Times New Roman" panose="02020603050405020304" pitchFamily="18" charset="0"/>
              </a:rPr>
              <a:t>(odborná literatúra).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6815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09984"/>
            <a:ext cx="10972800" cy="1143000"/>
          </a:xfrm>
        </p:spPr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819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sk-SK" altLang="sk-SK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Encefalopatické</a:t>
            </a:r>
            <a:r>
              <a:rPr lang="sk-SK" alt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príčiny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50% prípadov). Ide o drobné poškodenie mozgu získané v priebehu prenatálneho vývoja, v období </a:t>
            </a:r>
            <a:r>
              <a:rPr lang="sk-SK" alt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perinatálnom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(počas pôrodu) a </a:t>
            </a:r>
            <a:r>
              <a:rPr lang="sk-SK" alt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postnatálnom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priebehu ďalšieho vývoja).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19635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>
          <a:xfrm>
            <a:off x="1052945" y="1752599"/>
            <a:ext cx="9402619" cy="452812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sk-SK" altLang="sk-SK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Biologické príčiny.</a:t>
            </a:r>
            <a:r>
              <a:rPr lang="sk-SK" alt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 o genetické rozdiely, štrukturálne rozdiely v mozgu a rozdiely v činnosti mozgu. </a:t>
            </a:r>
            <a:r>
              <a:rPr lang="sk-SK" alt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Súčasťou biologických príčin môže byť aj možný gén, ktorý je zodpovedný za </a:t>
            </a:r>
            <a:r>
              <a:rPr lang="sk-SK" altLang="sk-SK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dyslexiu</a:t>
            </a:r>
            <a:r>
              <a:rPr lang="sk-SK" alt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býva lokalizovaný na 6. alebo 15. chromozóme.</a:t>
            </a:r>
            <a:r>
              <a:rPr lang="sk-SK" alt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Iní autori sa domnievajú, že prenos </a:t>
            </a:r>
            <a:r>
              <a:rPr lang="sk-SK" altLang="sk-SK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dyslexie</a:t>
            </a:r>
            <a:r>
              <a:rPr lang="sk-SK" altLang="sk-S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môže spôsobovať viac génov, ktoré pôsobia súčasne.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 sz="2400" dirty="0"/>
          </a:p>
        </p:txBody>
      </p:sp>
    </p:spTree>
    <p:extLst>
      <p:ext uri="{BB962C8B-B14F-4D97-AF65-F5344CB8AC3E}">
        <p14:creationId xmlns:p14="http://schemas.microsoft.com/office/powerpoint/2010/main" val="56686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1024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sk-SK" alt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Hereditárne príčiny.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anamnestických údajoch detí so špecifickými vývinovými poruchami učenia často nachádzame podobné ťažkosti aj u ich ďalších rodinných príslušníkov (rodičia a súrodenci).  </a:t>
            </a:r>
          </a:p>
          <a:p>
            <a:pPr>
              <a:buFont typeface="Wingdings" panose="05000000000000000000" pitchFamily="2" charset="2"/>
              <a:buNone/>
            </a:pP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224044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sz="3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Etiológia ŠPVU</a:t>
            </a:r>
            <a:endParaRPr lang="sk-SK" dirty="0"/>
          </a:p>
        </p:txBody>
      </p:sp>
      <p:sp>
        <p:nvSpPr>
          <p:cNvPr id="11267" name="Zástupný symbol obsahu 2"/>
          <p:cNvSpPr>
            <a:spLocks noGrp="1"/>
          </p:cNvSpPr>
          <p:nvPr>
            <p:ph idx="1"/>
          </p:nvPr>
        </p:nvSpPr>
        <p:spPr>
          <a:xfrm>
            <a:off x="1015999" y="1570182"/>
            <a:ext cx="9772073" cy="467821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sk-SK" alt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Kombinované príčiny.</a:t>
            </a: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Ťažkosti dieťaťa vznikajú na základe kombinácie vyššie uvedených príčin. Týka sa to približne </a:t>
            </a:r>
            <a:r>
              <a:rPr lang="sk-SK" altLang="sk-SK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jedincov. </a:t>
            </a:r>
          </a:p>
          <a:p>
            <a:pPr marL="0" indent="0" algn="just">
              <a:buNone/>
            </a:pPr>
            <a:r>
              <a:rPr lang="sk-SK" alt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 časti detí ide o </a:t>
            </a:r>
            <a:r>
              <a:rPr lang="sk-SK" alt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nejasné </a:t>
            </a:r>
            <a:r>
              <a:rPr lang="sk-SK" alt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príčiny.</a:t>
            </a: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24188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sk-SK" altLang="sk-SK" sz="3600" b="1" dirty="0"/>
              <a:t>Klasifikácia prejavov ŠVPU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1514763" y="1752600"/>
            <a:ext cx="9134763" cy="4572000"/>
          </a:xfrm>
        </p:spPr>
        <p:txBody>
          <a:bodyPr/>
          <a:lstStyle/>
          <a:p>
            <a:r>
              <a:rPr lang="sk-SK" altLang="sk-SK" dirty="0"/>
              <a:t>Poruchy sústredenia.</a:t>
            </a:r>
          </a:p>
          <a:p>
            <a:r>
              <a:rPr lang="sk-SK" altLang="sk-SK" dirty="0"/>
              <a:t>Poruchy PĽO /</a:t>
            </a:r>
            <a:r>
              <a:rPr lang="sk-SK" altLang="sk-SK" dirty="0" err="1"/>
              <a:t>pravoľavej</a:t>
            </a:r>
            <a:r>
              <a:rPr lang="sk-SK" altLang="sk-SK" dirty="0"/>
              <a:t> orientácie/.</a:t>
            </a:r>
          </a:p>
          <a:p>
            <a:r>
              <a:rPr lang="sk-SK" altLang="sk-SK" dirty="0"/>
              <a:t>Poruchy zrakového  a sluchového vnímania.</a:t>
            </a:r>
          </a:p>
          <a:p>
            <a:r>
              <a:rPr lang="sk-SK" altLang="sk-SK" dirty="0"/>
              <a:t>Poruchy reči /porozumenie, vyjadrovanie, výslovnosť/.</a:t>
            </a:r>
          </a:p>
          <a:p>
            <a:r>
              <a:rPr lang="sk-SK" altLang="sk-SK" dirty="0"/>
              <a:t>Poruchy správania vznikajúce ako následok ŠVPU /neurotické prejavy, upozorňovanie na seba, osobnostné </a:t>
            </a:r>
            <a:r>
              <a:rPr lang="sk-SK" altLang="sk-SK" dirty="0" smtClean="0"/>
              <a:t>problémy/.</a:t>
            </a: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83194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>
                <a:solidFill>
                  <a:prstClr val="black"/>
                </a:solidFill>
                <a:latin typeface="Times New Roman,Bold"/>
                <a:ea typeface="+mn-ea"/>
                <a:cs typeface="+mn-cs"/>
              </a:rPr>
              <a:t>Špecifické vývinové poruchy učenia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</a:rPr>
              <a:t>Sú definované ako: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neschopnosť naučiť sa čítať, písať a počítať pomocou bežných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vyučovacích metód pri priemernej inteligencii a primeraných</a:t>
            </a:r>
          </a:p>
          <a:p>
            <a:pPr marL="0" indent="0">
              <a:buNone/>
            </a:pPr>
            <a:r>
              <a:rPr lang="sk-SK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sociokultúrnych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 príležitostiach </a:t>
            </a:r>
            <a:r>
              <a:rPr lang="sk-SK" dirty="0">
                <a:latin typeface="Times New Roman" panose="02020603050405020304" pitchFamily="18" charset="0"/>
              </a:rPr>
              <a:t>(</a:t>
            </a:r>
            <a:r>
              <a:rPr lang="sk-SK" dirty="0" err="1">
                <a:latin typeface="Times New Roman" panose="02020603050405020304" pitchFamily="18" charset="0"/>
              </a:rPr>
              <a:t>Jucovičová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r>
              <a:rPr lang="sk-SK" dirty="0" err="1">
                <a:latin typeface="Times New Roman" panose="02020603050405020304" pitchFamily="18" charset="0"/>
              </a:rPr>
              <a:t>Žáčková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r>
              <a:rPr lang="sk-SK" dirty="0" err="1">
                <a:latin typeface="Times New Roman" panose="02020603050405020304" pitchFamily="18" charset="0"/>
              </a:rPr>
              <a:t>Sovová</a:t>
            </a:r>
            <a:r>
              <a:rPr lang="sk-SK" dirty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</a:rPr>
              <a:t>2007).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648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MKCH 11 – </a:t>
            </a:r>
            <a:r>
              <a:rPr lang="sk-SK" sz="3600" b="1" i="1" dirty="0"/>
              <a:t>Vývinové poruchy učenia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 fontScale="92500"/>
          </a:bodyPr>
          <a:lstStyle/>
          <a:p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 Vývinové poruchy učenia - </a:t>
            </a: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výraznými a pretrvávajúcimi ťažkosťami pri učení akademických zručností, ktoré zahŕňajú čítanie, písanie alebo matematiku.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</a:rPr>
              <a:t>Výkon jednotlivca v konkrétnych akademických zručnostiach je výrazne pod hranicou toho, čo by sa očakávalo pre jeho chronologický vek a všeobecnú úroveň intelektového fungovania, čo má za následok výrazné zhoršenie akademického alebo pracovného fungovania jednotlivca.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FF0000"/>
                </a:solidFill>
                <a:latin typeface="Times New Roman" panose="02020603050405020304" pitchFamily="18" charset="0"/>
              </a:rPr>
              <a:t>Vývinová porucha učenia sa prvýkrát objavuje v školskom procese.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endParaRPr lang="sk-SK" dirty="0">
              <a:latin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10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MKCH 11 – </a:t>
            </a:r>
            <a:r>
              <a:rPr lang="sk-SK" sz="3600" b="1" i="1" dirty="0"/>
              <a:t>Vývinové poruchy učenia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>
              <a:latin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1062182" y="1865745"/>
            <a:ext cx="10520218" cy="40640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Vývinová porucha učenia nie je spôsobená: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poruchou intelektu,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zmyslovou poruchou (zrak alebo sluch),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neurologickou alebo motorickou poruchou,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nedostatočnou dostupnosťou vzdelávania,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nedostatočnou znalosťou vyučovacieho jazyka alebo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psychosociálnou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nepriazňou. </a:t>
            </a:r>
          </a:p>
        </p:txBody>
      </p:sp>
    </p:spTree>
    <p:extLst>
      <p:ext uri="{BB962C8B-B14F-4D97-AF65-F5344CB8AC3E}">
        <p14:creationId xmlns:p14="http://schemas.microsoft.com/office/powerpoint/2010/main" val="16214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prstClr val="black"/>
                </a:solidFill>
              </a:rPr>
              <a:t>MKCH – </a:t>
            </a:r>
            <a:r>
              <a:rPr lang="sk-SK" sz="3200" b="1" dirty="0" err="1">
                <a:solidFill>
                  <a:prstClr val="black"/>
                </a:solidFill>
              </a:rPr>
              <a:t>Podkategórie</a:t>
            </a:r>
            <a:r>
              <a:rPr lang="sk-SK" sz="3200" b="1" dirty="0">
                <a:solidFill>
                  <a:prstClr val="black"/>
                </a:solidFill>
              </a:rPr>
              <a:t> </a:t>
            </a:r>
            <a:r>
              <a:rPr lang="sk-SK" sz="3200" b="1" i="1" dirty="0">
                <a:solidFill>
                  <a:prstClr val="black"/>
                </a:solidFill>
              </a:rPr>
              <a:t>vývinových porúch učenia</a:t>
            </a:r>
            <a:endParaRPr lang="sk-SK" sz="3200" b="1" dirty="0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idx="1"/>
          </p:nvPr>
        </p:nvSpPr>
        <p:spPr>
          <a:xfrm>
            <a:off x="609600" y="1417638"/>
            <a:ext cx="5386917" cy="540471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sk-SK" dirty="0"/>
              <a:t>MKCH 11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6A03.0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čítania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6A03.1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písomného prejavu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k-SK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6A03.2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narušením v oblasti matematiky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sk-SK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6A03.3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Vývinová porucha učenia s iným špecifikovaným narušením učenia </a:t>
            </a:r>
          </a:p>
          <a:p>
            <a:endParaRPr lang="sk-SK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6A03.Z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Nešpecifikovaná vývinová porucha učenia. </a:t>
            </a:r>
          </a:p>
          <a:p>
            <a:endParaRPr lang="sk-SK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93368" y="1417639"/>
            <a:ext cx="5389033" cy="54047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sk-SK" dirty="0"/>
              <a:t>MKCH 10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81.0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čítania (označovaná termínom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dyslexia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81.1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hláskovania (doslovný preklad z anglického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spelling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disorder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u nás ju nazývame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dysortografia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81.2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Špecifická porucha aritmetických schopností (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dyskalkúlia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81.3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Zmiešaná porucha školských zručností (súčasný výskyt </a:t>
            </a:r>
            <a:r>
              <a:rPr lang="pl-PL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dyskalkúlie s dyslexiou alebo dysortografiou),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81.8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Iné špecifické vývinové poruchy školských zručností (uvádza sa </a:t>
            </a:r>
            <a:r>
              <a:rPr lang="sk-SK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dysgrafia</a:t>
            </a: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),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F 81.9</a:t>
            </a:r>
          </a:p>
          <a:p>
            <a:pPr marL="0" lvl="0" indent="0">
              <a:buNone/>
            </a:pPr>
            <a:r>
              <a:rPr lang="sk-SK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Nešpecifikovaná vývinová porucha školských zručností (neschopnosť učiť sa)</a:t>
            </a:r>
          </a:p>
        </p:txBody>
      </p:sp>
    </p:spTree>
    <p:extLst>
      <p:ext uri="{BB962C8B-B14F-4D97-AF65-F5344CB8AC3E}">
        <p14:creationId xmlns:p14="http://schemas.microsoft.com/office/powerpoint/2010/main" val="38903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49BB9-ECBD-F048-1CD9-8C691FA4E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k-SK" sz="3200" b="1" dirty="0">
                <a:latin typeface="+mn-lt"/>
                <a:ea typeface="+mn-ea"/>
                <a:cs typeface="+mn-cs"/>
              </a:rPr>
              <a:t>Odborné pojmy v </a:t>
            </a:r>
            <a:r>
              <a:rPr lang="sk-SK" sz="3200" b="1" dirty="0" smtClean="0">
                <a:latin typeface="+mn-lt"/>
                <a:ea typeface="+mn-ea"/>
                <a:cs typeface="+mn-cs"/>
              </a:rPr>
              <a:t>špeciálnopedagogickej diagnostike</a:t>
            </a:r>
            <a:br>
              <a:rPr lang="sk-SK" sz="3200" b="1" dirty="0" smtClean="0">
                <a:latin typeface="+mn-lt"/>
                <a:ea typeface="+mn-ea"/>
                <a:cs typeface="+mn-cs"/>
              </a:rPr>
            </a:br>
            <a:r>
              <a:rPr lang="sk-SK" sz="3200" b="1" dirty="0" smtClean="0">
                <a:latin typeface="+mn-lt"/>
                <a:ea typeface="+mn-ea"/>
                <a:cs typeface="+mn-cs"/>
              </a:rPr>
              <a:t>ŠVPU</a:t>
            </a:r>
            <a:endParaRPr lang="sk-SK" sz="3200" b="1" dirty="0">
              <a:latin typeface="+mn-lt"/>
              <a:ea typeface="+mn-ea"/>
              <a:cs typeface="+mn-cs"/>
            </a:endParaRPr>
          </a:p>
        </p:txBody>
      </p:sp>
      <p:sp>
        <p:nvSpPr>
          <p:cNvPr id="8195" name="Zástupný symbol obsahu 2">
            <a:extLst>
              <a:ext uri="{FF2B5EF4-FFF2-40B4-BE49-F238E27FC236}">
                <a16:creationId xmlns:a16="http://schemas.microsoft.com/office/drawing/2014/main" id="{419C8737-36D4-1975-DCB6-A27F93431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b="1" dirty="0"/>
              <a:t>Diagnostika </a:t>
            </a:r>
            <a:r>
              <a:rPr lang="sk-SK" altLang="sk-SK" dirty="0"/>
              <a:t>– je poznávacím procesom, ktorého cieľom je najdokonalejšie poznanie daného predmetu či objektu nášho záujmu, a to všetkých jeho dôležitých znakov a charakteristík a ich vzájomných vzťahov a súvislostí. Výsledkom tohto poznávania je diagnóza.</a:t>
            </a:r>
          </a:p>
          <a:p>
            <a:r>
              <a:rPr lang="sk-SK" altLang="sk-SK" b="1" dirty="0"/>
              <a:t>Špeciálnopedagogická diagnostika </a:t>
            </a:r>
            <a:r>
              <a:rPr lang="sk-SK" altLang="sk-SK" dirty="0"/>
              <a:t>–</a:t>
            </a:r>
            <a:r>
              <a:rPr lang="sk-SK" altLang="sk-SK" i="1" dirty="0"/>
              <a:t>užšie vymedzenie</a:t>
            </a:r>
            <a:r>
              <a:rPr lang="sk-SK" altLang="sk-SK" dirty="0"/>
              <a:t>, realizuje ju priamo špeciálny pedagóg.</a:t>
            </a:r>
          </a:p>
          <a:p>
            <a:r>
              <a:rPr lang="sk-SK" altLang="sk-SK" b="1" dirty="0"/>
              <a:t>Diagnostika v špeciálnej pedagogike </a:t>
            </a:r>
            <a:r>
              <a:rPr lang="sk-SK" altLang="sk-SK" dirty="0"/>
              <a:t>– </a:t>
            </a:r>
            <a:r>
              <a:rPr lang="sk-SK" altLang="sk-SK" i="1" dirty="0"/>
              <a:t>širšie vymedzenie</a:t>
            </a:r>
            <a:r>
              <a:rPr lang="sk-SK" altLang="sk-SK" dirty="0"/>
              <a:t>, zahŕňa komplexnú diagnostiku (medicínska, psychologická, sociálna a špeciálnopedagogická</a:t>
            </a:r>
            <a:r>
              <a:rPr lang="sk-SK" altLang="sk-SK" dirty="0" smtClean="0"/>
              <a:t>).</a:t>
            </a:r>
          </a:p>
          <a:p>
            <a:pPr marL="0" indent="0">
              <a:buNone/>
            </a:pPr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A35368EF-2D34-1AA8-6EEE-2B0F51D585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 dirty="0"/>
              <a:t>Žiaci s </a:t>
            </a:r>
            <a:r>
              <a:rPr lang="sk-SK" altLang="sk-SK" sz="3600" b="1" dirty="0" err="1"/>
              <a:t>hyperkinetickou</a:t>
            </a:r>
            <a:r>
              <a:rPr lang="sk-SK" altLang="sk-SK" sz="3600" b="1" dirty="0"/>
              <a:t> poruchou</a:t>
            </a:r>
            <a:endParaRPr lang="sk-SK" altLang="sk-SK" sz="3600" dirty="0"/>
          </a:p>
        </p:txBody>
      </p:sp>
      <p:sp>
        <p:nvSpPr>
          <p:cNvPr id="24579" name="Zástupný symbol obsahu 2">
            <a:extLst>
              <a:ext uri="{FF2B5EF4-FFF2-40B4-BE49-F238E27FC236}">
                <a16:creationId xmlns:a16="http://schemas.microsoft.com/office/drawing/2014/main" id="{107EE7C2-AB21-F902-59C9-9ACA5CC49DE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828801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/>
              <a:t>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/>
              <a:t> 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sk-SK"/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86ACB7B2-F5F0-2A3D-E9CE-DFDE2E02DF43}"/>
              </a:ext>
            </a:extLst>
          </p:cNvPr>
          <p:cNvSpPr/>
          <p:nvPr/>
        </p:nvSpPr>
        <p:spPr>
          <a:xfrm>
            <a:off x="2209800" y="2057400"/>
            <a:ext cx="7239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Syndróm ľahkej mozgovej dysfunkcie (ĽMD)</a:t>
            </a:r>
          </a:p>
        </p:txBody>
      </p:sp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5609E60C-BD11-7D35-B40D-AC058D747D5B}"/>
              </a:ext>
            </a:extLst>
          </p:cNvPr>
          <p:cNvCxnSpPr/>
          <p:nvPr/>
        </p:nvCxnSpPr>
        <p:spPr>
          <a:xfrm>
            <a:off x="1752600" y="1752600"/>
            <a:ext cx="80010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>
            <a:extLst>
              <a:ext uri="{FF2B5EF4-FFF2-40B4-BE49-F238E27FC236}">
                <a16:creationId xmlns:a16="http://schemas.microsoft.com/office/drawing/2014/main" id="{2237067B-C967-75F3-86C8-31D0ABC47A8C}"/>
              </a:ext>
            </a:extLst>
          </p:cNvPr>
          <p:cNvCxnSpPr/>
          <p:nvPr/>
        </p:nvCxnSpPr>
        <p:spPr>
          <a:xfrm rot="10800000" flipV="1">
            <a:off x="1981200" y="1828800"/>
            <a:ext cx="762000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Šípka dolu 16">
            <a:extLst>
              <a:ext uri="{FF2B5EF4-FFF2-40B4-BE49-F238E27FC236}">
                <a16:creationId xmlns:a16="http://schemas.microsoft.com/office/drawing/2014/main" id="{260B82BC-BC55-8686-B597-365239F16B85}"/>
              </a:ext>
            </a:extLst>
          </p:cNvPr>
          <p:cNvSpPr/>
          <p:nvPr/>
        </p:nvSpPr>
        <p:spPr>
          <a:xfrm>
            <a:off x="5791200" y="30480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bdĺžnik 17">
            <a:extLst>
              <a:ext uri="{FF2B5EF4-FFF2-40B4-BE49-F238E27FC236}">
                <a16:creationId xmlns:a16="http://schemas.microsoft.com/office/drawing/2014/main" id="{9C721CA8-5F5A-A21A-B576-698D245909D2}"/>
              </a:ext>
            </a:extLst>
          </p:cNvPr>
          <p:cNvSpPr/>
          <p:nvPr/>
        </p:nvSpPr>
        <p:spPr>
          <a:xfrm>
            <a:off x="3771900" y="4717473"/>
            <a:ext cx="4114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ADD/ADHD</a:t>
            </a:r>
          </a:p>
        </p:txBody>
      </p:sp>
    </p:spTree>
    <p:extLst>
      <p:ext uri="{BB962C8B-B14F-4D97-AF65-F5344CB8AC3E}">
        <p14:creationId xmlns:p14="http://schemas.microsoft.com/office/powerpoint/2010/main" val="33934098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154A61D-3932-6680-0DAC-1506BFB32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2800" b="1" dirty="0">
                <a:solidFill>
                  <a:schemeClr val="tx1"/>
                </a:solidFill>
              </a:rPr>
              <a:t>Model špeciálnopedagogickej diagnostiky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0724CEB-A96D-1F3E-7E65-0AABE7347E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51088" y="1989138"/>
            <a:ext cx="799306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k-SK" altLang="sk-SK" dirty="0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CCA638C-ED8C-81F9-308F-E3DDA460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3500438"/>
            <a:ext cx="9366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Znaky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D1B91B84-0827-11A5-814F-E803D5FD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4" y="3500438"/>
            <a:ext cx="9366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400" dirty="0">
                <a:solidFill>
                  <a:srgbClr val="292934"/>
                </a:solidFill>
                <a:highlight>
                  <a:srgbClr val="FFFF00"/>
                </a:highlight>
              </a:rPr>
              <a:t>Diagnostika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FCF1F64B-8BC0-FBDD-D261-3402A82FC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500438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Diagnóza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B676264-843B-DCBA-D2E6-A8670DC64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3500438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Prognóza</a:t>
            </a:r>
          </a:p>
        </p:txBody>
      </p:sp>
      <p:sp>
        <p:nvSpPr>
          <p:cNvPr id="10248" name="Rectangle 11">
            <a:extLst>
              <a:ext uri="{FF2B5EF4-FFF2-40B4-BE49-F238E27FC236}">
                <a16:creationId xmlns:a16="http://schemas.microsoft.com/office/drawing/2014/main" id="{2DABC284-7517-DE42-6C22-68C9C6035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3500437"/>
            <a:ext cx="1008063" cy="6492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 smtClean="0">
                <a:solidFill>
                  <a:srgbClr val="292934"/>
                </a:solidFill>
                <a:highlight>
                  <a:srgbClr val="FFFF00"/>
                </a:highlight>
              </a:rPr>
              <a:t>Stimulácia</a:t>
            </a:r>
            <a:endParaRPr lang="sk-SK" altLang="sk-SK" sz="1600" dirty="0">
              <a:solidFill>
                <a:srgbClr val="292934"/>
              </a:solidFill>
              <a:highlight>
                <a:srgbClr val="FFFF00"/>
              </a:highlight>
            </a:endParaRPr>
          </a:p>
        </p:txBody>
      </p:sp>
      <p:sp>
        <p:nvSpPr>
          <p:cNvPr id="10249" name="Rectangle 12">
            <a:extLst>
              <a:ext uri="{FF2B5EF4-FFF2-40B4-BE49-F238E27FC236}">
                <a16:creationId xmlns:a16="http://schemas.microsoft.com/office/drawing/2014/main" id="{B4574F57-8750-C8DD-B85E-85FDD8B8D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492375"/>
            <a:ext cx="985838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>
                <a:solidFill>
                  <a:srgbClr val="292934"/>
                </a:solidFill>
                <a:highlight>
                  <a:srgbClr val="FFFF00"/>
                </a:highlight>
              </a:rPr>
              <a:t>Edukácia</a:t>
            </a:r>
          </a:p>
        </p:txBody>
      </p:sp>
      <p:sp>
        <p:nvSpPr>
          <p:cNvPr id="10250" name="Rectangle 13">
            <a:extLst>
              <a:ext uri="{FF2B5EF4-FFF2-40B4-BE49-F238E27FC236}">
                <a16:creationId xmlns:a16="http://schemas.microsoft.com/office/drawing/2014/main" id="{6B5892E9-3385-52A2-2CF9-FB612C1DC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4508500"/>
            <a:ext cx="1008063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sz="1600" dirty="0" err="1" smtClean="0">
                <a:solidFill>
                  <a:srgbClr val="292934"/>
                </a:solidFill>
                <a:highlight>
                  <a:srgbClr val="FFFF00"/>
                </a:highlight>
              </a:rPr>
              <a:t>Reedukácia</a:t>
            </a:r>
            <a:endParaRPr lang="sk-SK" altLang="sk-SK" sz="1600" dirty="0">
              <a:solidFill>
                <a:srgbClr val="292934"/>
              </a:solidFill>
              <a:highlight>
                <a:srgbClr val="FFFF00"/>
              </a:highlight>
            </a:endParaRPr>
          </a:p>
        </p:txBody>
      </p:sp>
      <p:sp>
        <p:nvSpPr>
          <p:cNvPr id="10251" name="Rectangle 14">
            <a:extLst>
              <a:ext uri="{FF2B5EF4-FFF2-40B4-BE49-F238E27FC236}">
                <a16:creationId xmlns:a16="http://schemas.microsoft.com/office/drawing/2014/main" id="{52826587-269E-BBC3-4C97-5E4D5E22D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2091" y="3427413"/>
            <a:ext cx="914401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Metódy</a:t>
            </a:r>
          </a:p>
        </p:txBody>
      </p:sp>
      <p:sp>
        <p:nvSpPr>
          <p:cNvPr id="10252" name="Rectangle 15">
            <a:extLst>
              <a:ext uri="{FF2B5EF4-FFF2-40B4-BE49-F238E27FC236}">
                <a16:creationId xmlns:a16="http://schemas.microsoft.com/office/drawing/2014/main" id="{26594ED6-634D-712A-22DB-CBA700255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3" y="3500439"/>
            <a:ext cx="863600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k-SK" altLang="sk-SK" dirty="0">
                <a:solidFill>
                  <a:srgbClr val="292934"/>
                </a:solidFill>
                <a:highlight>
                  <a:srgbClr val="FFFF00"/>
                </a:highlight>
              </a:rPr>
              <a:t>Ciele</a:t>
            </a:r>
          </a:p>
        </p:txBody>
      </p:sp>
      <p:sp>
        <p:nvSpPr>
          <p:cNvPr id="10253" name="Line 30">
            <a:extLst>
              <a:ext uri="{FF2B5EF4-FFF2-40B4-BE49-F238E27FC236}">
                <a16:creationId xmlns:a16="http://schemas.microsoft.com/office/drawing/2014/main" id="{D660BFBC-2C2B-2115-714A-754E6D53D5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8" y="37893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4" name="Line 31">
            <a:extLst>
              <a:ext uri="{FF2B5EF4-FFF2-40B4-BE49-F238E27FC236}">
                <a16:creationId xmlns:a16="http://schemas.microsoft.com/office/drawing/2014/main" id="{9B2BC347-D1EA-7C26-BBFC-478F0088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4" y="37893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5" name="Line 32">
            <a:extLst>
              <a:ext uri="{FF2B5EF4-FFF2-40B4-BE49-F238E27FC236}">
                <a16:creationId xmlns:a16="http://schemas.microsoft.com/office/drawing/2014/main" id="{5D18EE8A-3E85-1C6F-384C-68596E6D4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8163" y="38608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6" name="Line 33">
            <a:extLst>
              <a:ext uri="{FF2B5EF4-FFF2-40B4-BE49-F238E27FC236}">
                <a16:creationId xmlns:a16="http://schemas.microsoft.com/office/drawing/2014/main" id="{E673768E-C741-AA99-6D91-95003E17B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6" y="378936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7" name="Line 34">
            <a:extLst>
              <a:ext uri="{FF2B5EF4-FFF2-40B4-BE49-F238E27FC236}">
                <a16:creationId xmlns:a16="http://schemas.microsoft.com/office/drawing/2014/main" id="{625AA0E5-48E9-B2B0-6311-847FCE8CA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91625" y="3860800"/>
            <a:ext cx="217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8" name="Line 35">
            <a:extLst>
              <a:ext uri="{FF2B5EF4-FFF2-40B4-BE49-F238E27FC236}">
                <a16:creationId xmlns:a16="http://schemas.microsoft.com/office/drawing/2014/main" id="{5B5B4C14-9B02-D0B5-913B-5B85023324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56363" y="2924176"/>
            <a:ext cx="5762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59" name="Line 36">
            <a:extLst>
              <a:ext uri="{FF2B5EF4-FFF2-40B4-BE49-F238E27FC236}">
                <a16:creationId xmlns:a16="http://schemas.microsoft.com/office/drawing/2014/main" id="{B627916F-3B3C-0DCB-9910-2BCA9CC0A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4149726"/>
            <a:ext cx="576262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  <p:sp>
        <p:nvSpPr>
          <p:cNvPr id="10260" name="Line 43">
            <a:extLst>
              <a:ext uri="{FF2B5EF4-FFF2-40B4-BE49-F238E27FC236}">
                <a16:creationId xmlns:a16="http://schemas.microsoft.com/office/drawing/2014/main" id="{B1737B01-3A21-7A8E-C18C-47A69040F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37893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>
              <a:solidFill>
                <a:srgbClr val="292934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63B17-D053-EEC7-84D2-8B89B118F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sz="3600" dirty="0">
                <a:solidFill>
                  <a:prstClr val="black"/>
                </a:solidFill>
                <a:latin typeface="Calibri" panose="020F0502020204030204"/>
              </a:rPr>
              <a:t>Odborné pojmy v špeciálnopedagogickej diagnostike</a:t>
            </a:r>
            <a:br>
              <a:rPr lang="sk-SK" sz="36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sk-SK" sz="3600" dirty="0">
                <a:solidFill>
                  <a:prstClr val="black"/>
                </a:solidFill>
                <a:latin typeface="Calibri" panose="020F0502020204030204"/>
              </a:rPr>
              <a:t>ŠVPU</a:t>
            </a:r>
            <a:endParaRPr lang="sk-SK" dirty="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7CE0E75F-7958-A7B8-14FB-5AE8BFCAB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sk-SK" b="1" dirty="0"/>
              <a:t>Edukácia</a:t>
            </a:r>
            <a:r>
              <a:rPr lang="sk-SK" dirty="0"/>
              <a:t> - výchova a vzdelávanie v príslušných ustanovizniach.</a:t>
            </a:r>
          </a:p>
          <a:p>
            <a:pPr>
              <a:buFont typeface="Arial" charset="0"/>
              <a:buChar char="•"/>
              <a:defRPr/>
            </a:pPr>
            <a:r>
              <a:rPr lang="sk-SK" b="1" dirty="0" err="1">
                <a:highlight>
                  <a:srgbClr val="FFFF00"/>
                </a:highlight>
              </a:rPr>
              <a:t>Reedukácia</a:t>
            </a:r>
            <a:r>
              <a:rPr lang="sk-SK" b="1" dirty="0">
                <a:highlight>
                  <a:srgbClr val="FFFF00"/>
                </a:highlight>
              </a:rPr>
              <a:t> </a:t>
            </a:r>
            <a:r>
              <a:rPr lang="sk-SK" dirty="0">
                <a:highlight>
                  <a:srgbClr val="FFFF00"/>
                </a:highlight>
              </a:rPr>
              <a:t>–súbor špeciálnopedagogických postupov zacielených na rozvoj, zlepšenie a lebo nápravu narušených funkcií.</a:t>
            </a:r>
          </a:p>
          <a:p>
            <a:pPr marL="0" indent="0">
              <a:buNone/>
              <a:defRPr/>
            </a:pPr>
            <a:endParaRPr lang="sk-SK" dirty="0">
              <a:highlight>
                <a:srgbClr val="FFFF00"/>
              </a:highlight>
            </a:endParaRPr>
          </a:p>
          <a:p>
            <a:pPr>
              <a:buFont typeface="Arial" charset="0"/>
              <a:buChar char="•"/>
              <a:defRPr/>
            </a:pPr>
            <a:r>
              <a:rPr lang="sk-SK" b="1" dirty="0"/>
              <a:t>Stimulácia</a:t>
            </a:r>
            <a:r>
              <a:rPr lang="sk-SK" dirty="0"/>
              <a:t> - </a:t>
            </a:r>
            <a:r>
              <a:rPr lang="pl-PL" dirty="0"/>
              <a:t>podnecovanie organizmu k vyššiemu výkonu.</a:t>
            </a:r>
          </a:p>
          <a:p>
            <a:pPr marL="0" indent="0">
              <a:buNone/>
              <a:defRPr/>
            </a:pPr>
            <a:endParaRPr lang="sk-SK" dirty="0"/>
          </a:p>
          <a:p>
            <a:pPr>
              <a:buFont typeface="Arial" charset="0"/>
              <a:buChar char="•"/>
              <a:defRPr/>
            </a:pPr>
            <a:r>
              <a:rPr lang="sk-SK" b="1" dirty="0"/>
              <a:t>Korekcia /kompenzácia, stimulácia/ </a:t>
            </a:r>
            <a:r>
              <a:rPr lang="sk-SK" dirty="0"/>
              <a:t>– oprava, náprava /okuliare, protéza, čítacie okienko, kalkulačka PC a pod./alebo </a:t>
            </a:r>
            <a:r>
              <a:rPr lang="sk-SK" i="1" dirty="0"/>
              <a:t>špeciálne učebné pomôcky.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BEFB4-8CD7-1283-1300-4D981456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k-SK" sz="3600" b="1" dirty="0">
                <a:solidFill>
                  <a:prstClr val="black"/>
                </a:solidFill>
                <a:latin typeface="Calibri" panose="020F0502020204030204"/>
              </a:rPr>
              <a:t>Odborné pojmy v špeciálnopedagogickej diagnostike</a:t>
            </a:r>
            <a:br>
              <a:rPr lang="sk-SK" sz="3600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sk-SK" sz="3600" b="1" dirty="0">
                <a:solidFill>
                  <a:prstClr val="black"/>
                </a:solidFill>
                <a:latin typeface="Calibri" panose="020F0502020204030204"/>
              </a:rPr>
              <a:t>ŠVPU</a:t>
            </a:r>
            <a:endParaRPr lang="sk-SK" sz="3600" b="1" dirty="0"/>
          </a:p>
        </p:txBody>
      </p:sp>
      <p:sp>
        <p:nvSpPr>
          <p:cNvPr id="13315" name="Zástupný symbol obsahu 2">
            <a:extLst>
              <a:ext uri="{FF2B5EF4-FFF2-40B4-BE49-F238E27FC236}">
                <a16:creationId xmlns:a16="http://schemas.microsoft.com/office/drawing/2014/main" id="{9F0E37D0-41AB-E040-6AB8-C8C64939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368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sk-SK" altLang="sk-SK" sz="3200" b="1" dirty="0" smtClean="0"/>
              <a:t>Diagnóza </a:t>
            </a:r>
            <a:r>
              <a:rPr lang="sk-SK" altLang="sk-SK" sz="3200" dirty="0"/>
              <a:t>nie je  pridelená nálepka (podobne ako diagnostika nie je iba testovanie). </a:t>
            </a:r>
            <a:endParaRPr lang="sk-SK" altLang="sk-SK" sz="3200" dirty="0" smtClean="0"/>
          </a:p>
          <a:p>
            <a:pPr marL="0" indent="0" algn="just">
              <a:buNone/>
            </a:pPr>
            <a:r>
              <a:rPr lang="sk-SK" altLang="sk-SK" sz="3200" b="1" dirty="0"/>
              <a:t>Prognóza</a:t>
            </a:r>
            <a:r>
              <a:rPr lang="sk-SK" altLang="sk-SK" sz="3200" dirty="0"/>
              <a:t> je de </a:t>
            </a:r>
            <a:r>
              <a:rPr lang="sk-SK" altLang="sk-SK" sz="3200" dirty="0" err="1"/>
              <a:t>facto</a:t>
            </a:r>
            <a:r>
              <a:rPr lang="sk-SK" altLang="sk-SK" sz="3200" dirty="0"/>
              <a:t> </a:t>
            </a:r>
            <a:r>
              <a:rPr lang="sk-SK" altLang="sk-SK" sz="3200" i="1" dirty="0"/>
              <a:t>„predpoveď, ktorá sa snaží na základe objektívnych nálezov stanoviť, či je možné očakávanie zlepšenia stavu, alebo naopak alebo trvalé zhoršovanie.“</a:t>
            </a:r>
            <a:r>
              <a:rPr lang="sk-SK" altLang="sk-SK" sz="3200" dirty="0"/>
              <a:t> </a:t>
            </a:r>
          </a:p>
          <a:p>
            <a:pPr marL="0" indent="0" algn="just" eaLnBrk="1" hangingPunct="1">
              <a:buNone/>
            </a:pPr>
            <a:endParaRPr lang="sk-SK" alt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8E86F-EADF-A1F8-3725-979056F0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/>
              <a:t>Typy pedagogickej diagnostiky</a:t>
            </a:r>
          </a:p>
        </p:txBody>
      </p:sp>
      <p:sp>
        <p:nvSpPr>
          <p:cNvPr id="16387" name="Zástupný symbol obsahu 2">
            <a:extLst>
              <a:ext uri="{FF2B5EF4-FFF2-40B4-BE49-F238E27FC236}">
                <a16:creationId xmlns:a16="http://schemas.microsoft.com/office/drawing/2014/main" id="{674EEB33-C170-49D1-880E-ABCC00B2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sk-SK" altLang="sk-SK" b="1" dirty="0"/>
              <a:t>Normatívna</a:t>
            </a:r>
            <a:r>
              <a:rPr lang="sk-SK" altLang="sk-SK" dirty="0"/>
              <a:t> - je výsledok jedinca v určitej skúške porovnávaný s výsledkom reprezentatívnej vzorky populácie v rovnakej skúške. </a:t>
            </a:r>
          </a:p>
          <a:p>
            <a:pPr marL="0" indent="0" algn="just" eaLnBrk="1" hangingPunct="1">
              <a:buNone/>
            </a:pPr>
            <a:r>
              <a:rPr lang="sk-SK" altLang="sk-SK" dirty="0"/>
              <a:t>   Odpovedá na otázku, či dieťa dosahuje úroveň svojich vrstovníkov, </a:t>
            </a:r>
          </a:p>
          <a:p>
            <a:pPr marL="0" indent="0" algn="just" eaLnBrk="1" hangingPunct="1">
              <a:buNone/>
            </a:pPr>
            <a:r>
              <a:rPr lang="sk-SK" altLang="sk-SK" dirty="0"/>
              <a:t>   alebo za nimi zaostáva, umožňuje zaradenie dieťaťa podľa úspešnosti</a:t>
            </a:r>
          </a:p>
          <a:p>
            <a:pPr marL="0" indent="0" algn="just" eaLnBrk="1" hangingPunct="1">
              <a:buNone/>
            </a:pPr>
            <a:r>
              <a:rPr lang="sk-SK" altLang="sk-SK" dirty="0"/>
              <a:t>   na určité miesto v populácii.  /Zelinková/</a:t>
            </a:r>
          </a:p>
          <a:p>
            <a:pPr eaLnBrk="1" hangingPunct="1"/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01078-0696-5E74-DA5B-773BC7BA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600" b="1" dirty="0"/>
              <a:t>Typy pedagogickej diagnostiky</a:t>
            </a:r>
            <a:endParaRPr lang="sk-SK" sz="3600" dirty="0"/>
          </a:p>
        </p:txBody>
      </p:sp>
      <p:sp>
        <p:nvSpPr>
          <p:cNvPr id="17411" name="Zástupný symbol obsahu 2">
            <a:extLst>
              <a:ext uri="{FF2B5EF4-FFF2-40B4-BE49-F238E27FC236}">
                <a16:creationId xmlns:a16="http://schemas.microsoft.com/office/drawing/2014/main" id="{9D6175F0-FC6E-D9F9-E805-D341A33A0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91855"/>
            <a:ext cx="9661236" cy="4569258"/>
          </a:xfrm>
        </p:spPr>
        <p:txBody>
          <a:bodyPr/>
          <a:lstStyle/>
          <a:p>
            <a:pPr eaLnBrk="1" hangingPunct="1"/>
            <a:r>
              <a:rPr lang="sk-SK" altLang="sk-SK" b="1" dirty="0" err="1"/>
              <a:t>Kriteriálna</a:t>
            </a:r>
            <a:r>
              <a:rPr lang="sk-SK" altLang="sk-SK" dirty="0"/>
              <a:t> - porovnávanie s vonkajšími meradlami, s objektívne vymedzenými úlohami. Skúšky vychádzajú z analýzy určitej zručnosti a smerujú k určeniu úrovne, na ktorej sa dieťa nachádza. </a:t>
            </a:r>
          </a:p>
          <a:p>
            <a:pPr eaLnBrk="1" hangingPunct="1"/>
            <a:r>
              <a:rPr lang="sk-SK" altLang="sk-SK" dirty="0"/>
              <a:t>Zvláda- nezvláda násobilku do 5?</a:t>
            </a:r>
          </a:p>
          <a:p>
            <a:pPr eaLnBrk="1" hangingPunct="1"/>
            <a:r>
              <a:rPr lang="sk-SK" altLang="sk-SK" dirty="0"/>
              <a:t>Zvláda- nezvláda osobnú hygienu?</a:t>
            </a:r>
          </a:p>
          <a:p>
            <a:pPr eaLnBrk="1" hangingPunct="1"/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3FAA9-5A9A-0F24-BC4A-074EC1E5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600" b="1" dirty="0"/>
              <a:t>Typy pedagogickej diagnostiky</a:t>
            </a:r>
            <a:endParaRPr lang="sk-SK" sz="3600" dirty="0"/>
          </a:p>
        </p:txBody>
      </p:sp>
      <p:sp>
        <p:nvSpPr>
          <p:cNvPr id="18435" name="Zástupný symbol obsahu 2">
            <a:extLst>
              <a:ext uri="{FF2B5EF4-FFF2-40B4-BE49-F238E27FC236}">
                <a16:creationId xmlns:a16="http://schemas.microsoft.com/office/drawing/2014/main" id="{5DA15666-584E-32E1-4D6D-807005AF3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 b="1"/>
              <a:t>Individualizovaná</a:t>
            </a:r>
            <a:r>
              <a:rPr lang="sk-SK" altLang="sk-SK"/>
              <a:t> - smeruje k hodnoteniu dieťaťa iba vo vzťahu k dieťaťu samému bez porovnávania u vrstovníkov, so spolužiakmi v triede. Sleduje postup a porovnáva dosadenú úroveň za určitý časový úsek.</a:t>
            </a:r>
          </a:p>
          <a:p>
            <a:pPr eaLnBrk="1" hangingPunct="1"/>
            <a:r>
              <a:rPr lang="sk-SK" altLang="sk-SK"/>
              <a:t> Je veľmi potrebná u detí handicapovaných, neúspešných alebo detí, u ktorých došlo z rôznych dôvodov ku strate motivácie. </a:t>
            </a:r>
          </a:p>
          <a:p>
            <a:pPr eaLnBrk="1" hangingPunct="1"/>
            <a:endParaRPr lang="sk-SK" alt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FB0F2-55B0-7736-E7AD-06AED3273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600" b="1" dirty="0"/>
              <a:t>Typy pedagogickej diagnostiky</a:t>
            </a:r>
            <a:endParaRPr lang="sk-SK" sz="3600" dirty="0"/>
          </a:p>
        </p:txBody>
      </p:sp>
      <p:sp>
        <p:nvSpPr>
          <p:cNvPr id="26627" name="Zástupný symbol obsahu 2">
            <a:extLst>
              <a:ext uri="{FF2B5EF4-FFF2-40B4-BE49-F238E27FC236}">
                <a16:creationId xmlns:a16="http://schemas.microsoft.com/office/drawing/2014/main" id="{1AADCA81-6E24-9976-E83A-B1946AA8F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sk-SK" altLang="sk-SK" b="1" dirty="0"/>
              <a:t>Diferenciálna diagnostika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sk-SK" altLang="sk-SK" dirty="0"/>
              <a:t> </a:t>
            </a:r>
            <a:r>
              <a:rPr lang="sk-SK" dirty="0"/>
              <a:t>je postup, pri ktorom sa stanovuje presná diagnóza spomedzi niekoľkých, ktoré majú rovnaké alebo veľmi podobné príznaky,</a:t>
            </a:r>
            <a:endParaRPr lang="sk-SK" altLang="sk-SK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sk-SK" altLang="sk-SK" dirty="0"/>
              <a:t>slúži na rozlíšenie problémov, ktoré môžu mať rovnaké prejavy, ale rôzne príčiny.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sk-SK" altLang="sk-SK" dirty="0"/>
          </a:p>
          <a:p>
            <a:pPr marL="0" indent="0" eaLnBrk="1" hangingPunct="1">
              <a:buNone/>
              <a:defRPr/>
            </a:pPr>
            <a:r>
              <a:rPr lang="sk-SK" altLang="sk-SK" dirty="0"/>
              <a:t>PR.: neposlušnosť – nesprávne výchovné vedenie dieťaťa alebo ADHD?</a:t>
            </a:r>
          </a:p>
          <a:p>
            <a:pPr marL="0" indent="0" eaLnBrk="1" hangingPunct="1">
              <a:buNone/>
              <a:defRPr/>
            </a:pPr>
            <a:r>
              <a:rPr lang="sk-SK" altLang="sk-SK" dirty="0"/>
              <a:t>Dieťa nerozpráva: MP, Dysfázia, Autizmus, Sluchové postihnutie, </a:t>
            </a:r>
            <a:r>
              <a:rPr lang="sk-SK" altLang="sk-SK" dirty="0" err="1"/>
              <a:t>Mutizmus</a:t>
            </a:r>
            <a:r>
              <a:rPr lang="sk-SK" altLang="sk-SK" dirty="0"/>
              <a:t>....??????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8B2E9-7A01-D262-6C99-3011707E5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k-SK" sz="3600" dirty="0"/>
              <a:t>Typy pedagogickej diagnostiky</a:t>
            </a:r>
          </a:p>
        </p:txBody>
      </p:sp>
      <p:sp>
        <p:nvSpPr>
          <p:cNvPr id="22531" name="Zástupný symbol obsahu 2">
            <a:extLst>
              <a:ext uri="{FF2B5EF4-FFF2-40B4-BE49-F238E27FC236}">
                <a16:creationId xmlns:a16="http://schemas.microsoft.com/office/drawing/2014/main" id="{3DB0489F-A235-7974-0882-430660B1E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sk-SK" altLang="sk-SK" b="1" dirty="0"/>
              <a:t>Podporná diagnostika</a:t>
            </a:r>
            <a:r>
              <a:rPr lang="sk-SK" altLang="sk-SK" dirty="0"/>
              <a:t>: na základe stanovenej diagnózy je poskytovaná špeciálna podpora a počas jej priebehu dochádza nielen k </a:t>
            </a:r>
            <a:r>
              <a:rPr lang="sk-SK" altLang="sk-SK" dirty="0" err="1"/>
              <a:t>reedukácii</a:t>
            </a:r>
            <a:r>
              <a:rPr lang="sk-SK" altLang="sk-SK" dirty="0"/>
              <a:t> narušených funkcií, ale súčasne aj k spresňovaniu diagnostických poznatkov.</a:t>
            </a:r>
          </a:p>
          <a:p>
            <a:pPr marL="0" indent="0">
              <a:buNone/>
              <a:defRPr/>
            </a:pPr>
            <a:r>
              <a:rPr lang="sk-SK" altLang="sk-SK" dirty="0"/>
              <a:t>   /</a:t>
            </a:r>
            <a:r>
              <a:rPr lang="sk-SK" altLang="sk-SK" i="1" dirty="0" err="1"/>
              <a:t>Přinosilová</a:t>
            </a:r>
            <a:r>
              <a:rPr lang="sk-SK" altLang="sk-SK" i="1" dirty="0"/>
              <a:t>, s. 17/</a:t>
            </a:r>
          </a:p>
          <a:p>
            <a:pPr>
              <a:buFont typeface="Arial" charset="0"/>
              <a:buChar char="•"/>
              <a:defRPr/>
            </a:pPr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F2B4E09B-2BCB-1D95-40A6-A21F832FB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/>
              <a:t>V</a:t>
            </a:r>
            <a:r>
              <a:rPr lang="sk-SK" sz="3200" b="1" dirty="0" smtClean="0">
                <a:solidFill>
                  <a:schemeClr val="tx1"/>
                </a:solidFill>
              </a:rPr>
              <a:t>lastnosti </a:t>
            </a:r>
            <a:r>
              <a:rPr lang="sk-SK" sz="3200" b="1" dirty="0">
                <a:solidFill>
                  <a:schemeClr val="tx1"/>
                </a:solidFill>
              </a:rPr>
              <a:t>diagnostických metód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8E10CDB-C34B-103D-6BCE-BC5359CF3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7527" y="1600201"/>
            <a:ext cx="9213273" cy="597217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sk-SK" altLang="sk-SK" dirty="0" err="1">
                <a:solidFill>
                  <a:srgbClr val="FF0000"/>
                </a:solidFill>
              </a:rPr>
              <a:t>Reliabilita</a:t>
            </a:r>
            <a:r>
              <a:rPr lang="sk-SK" altLang="sk-SK" dirty="0">
                <a:solidFill>
                  <a:srgbClr val="FF0000"/>
                </a:solidFill>
              </a:rPr>
              <a:t> </a:t>
            </a:r>
            <a:r>
              <a:rPr lang="sk-SK" altLang="sk-SK" dirty="0"/>
              <a:t>– </a:t>
            </a:r>
            <a:r>
              <a:rPr lang="sk-SK" altLang="sk-SK" dirty="0">
                <a:solidFill>
                  <a:srgbClr val="0070C0"/>
                </a:solidFill>
              </a:rPr>
              <a:t>spoľahlivosť metód </a:t>
            </a:r>
            <a:r>
              <a:rPr lang="sk-SK" altLang="sk-SK" dirty="0"/>
              <a:t>/spočíva v tom, že výsledky, ktoré možno získať pomocou určitej metódy, sú aj pri jej viacnásobnom opakovaní totožné, alebo len málom odchylné od predchádzajúcich/.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dirty="0">
                <a:solidFill>
                  <a:srgbClr val="FF0000"/>
                </a:solidFill>
              </a:rPr>
              <a:t>Validita</a:t>
            </a:r>
            <a:r>
              <a:rPr lang="sk-SK" altLang="sk-SK" dirty="0"/>
              <a:t> – </a:t>
            </a:r>
            <a:r>
              <a:rPr lang="sk-SK" altLang="sk-SK" dirty="0">
                <a:solidFill>
                  <a:srgbClr val="0070C0"/>
                </a:solidFill>
              </a:rPr>
              <a:t>vhodnosť a platnosť metód.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b="1" dirty="0"/>
              <a:t>Princípy, kt. treba rešpektovať pri aplikácii  DM: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komplexnosť,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všestrannosti vyšetrenia,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dynamickosti,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sk-SK" altLang="sk-SK" dirty="0"/>
              <a:t>princíp modifikácie.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Nadpis 1">
            <a:extLst>
              <a:ext uri="{FF2B5EF4-FFF2-40B4-BE49-F238E27FC236}">
                <a16:creationId xmlns:a16="http://schemas.microsoft.com/office/drawing/2014/main" id="{60E43ACD-9230-9989-E7FB-10B24F64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 dirty="0"/>
              <a:t>Diagnostika čítania</a:t>
            </a:r>
          </a:p>
        </p:txBody>
      </p:sp>
      <p:sp>
        <p:nvSpPr>
          <p:cNvPr id="136195" name="Zástupný symbol obsahu 2">
            <a:extLst>
              <a:ext uri="{FF2B5EF4-FFF2-40B4-BE49-F238E27FC236}">
                <a16:creationId xmlns:a16="http://schemas.microsoft.com/office/drawing/2014/main" id="{C00DA73F-B25A-3053-73C7-76BE1A47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dirty="0"/>
              <a:t> Testom sledujeme a hodnotíme:</a:t>
            </a:r>
          </a:p>
          <a:p>
            <a:pPr lvl="1"/>
            <a:r>
              <a:rPr lang="sk-SK" altLang="sk-SK" dirty="0"/>
              <a:t>rýchlosť,</a:t>
            </a:r>
            <a:endParaRPr lang="sk-SK" altLang="sk-SK" sz="2400" dirty="0"/>
          </a:p>
          <a:p>
            <a:pPr lvl="1"/>
            <a:r>
              <a:rPr lang="sk-SK" altLang="sk-SK" dirty="0"/>
              <a:t>počet chýb,</a:t>
            </a:r>
            <a:endParaRPr lang="sk-SK" altLang="sk-SK" sz="2400" dirty="0"/>
          </a:p>
          <a:p>
            <a:pPr lvl="1"/>
            <a:r>
              <a:rPr lang="sk-SK" altLang="sk-SK" dirty="0"/>
              <a:t>stupeň vývoja čitateľských návykov,</a:t>
            </a:r>
            <a:endParaRPr lang="sk-SK" altLang="sk-SK" sz="2400" dirty="0"/>
          </a:p>
          <a:p>
            <a:pPr lvl="1"/>
            <a:r>
              <a:rPr lang="sk-SK" altLang="sk-SK" dirty="0"/>
              <a:t>kvalitu čitateľských chýb,</a:t>
            </a:r>
            <a:endParaRPr lang="sk-SK" altLang="sk-SK" sz="2400" dirty="0"/>
          </a:p>
          <a:p>
            <a:pPr lvl="1"/>
            <a:r>
              <a:rPr lang="sk-SK" altLang="sk-SK" dirty="0"/>
              <a:t>stupeň porozumenia  čítaného textu,</a:t>
            </a:r>
          </a:p>
          <a:p>
            <a:pPr lvl="1"/>
            <a:r>
              <a:rPr lang="sk-SK" altLang="sk-SK" dirty="0"/>
              <a:t>sprievodné prejavy dieťaťa pri čítaní </a:t>
            </a:r>
          </a:p>
        </p:txBody>
      </p:sp>
    </p:spTree>
    <p:extLst>
      <p:ext uri="{BB962C8B-B14F-4D97-AF65-F5344CB8AC3E}">
        <p14:creationId xmlns:p14="http://schemas.microsoft.com/office/powerpoint/2010/main" val="21489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>
            <a:extLst>
              <a:ext uri="{FF2B5EF4-FFF2-40B4-BE49-F238E27FC236}">
                <a16:creationId xmlns:a16="http://schemas.microsoft.com/office/drawing/2014/main" id="{89C5FBAC-8A48-13D9-5C76-6862D3F4E7A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DEC0B25E-6CB0-9702-1D40-C4FE2F3AC91B}"/>
              </a:ext>
            </a:extLst>
          </p:cNvPr>
          <p:cNvSpPr/>
          <p:nvPr/>
        </p:nvSpPr>
        <p:spPr>
          <a:xfrm>
            <a:off x="2362200" y="1219200"/>
            <a:ext cx="2819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ADD</a:t>
            </a:r>
          </a:p>
        </p:txBody>
      </p:sp>
      <p:sp>
        <p:nvSpPr>
          <p:cNvPr id="5" name="Obdĺžnik 4">
            <a:extLst>
              <a:ext uri="{FF2B5EF4-FFF2-40B4-BE49-F238E27FC236}">
                <a16:creationId xmlns:a16="http://schemas.microsoft.com/office/drawing/2014/main" id="{F6E5DF4A-15E7-69C1-AC69-E0B7200C9489}"/>
              </a:ext>
            </a:extLst>
          </p:cNvPr>
          <p:cNvSpPr/>
          <p:nvPr/>
        </p:nvSpPr>
        <p:spPr>
          <a:xfrm>
            <a:off x="6553200" y="1219200"/>
            <a:ext cx="3124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ADHD</a:t>
            </a:r>
          </a:p>
        </p:txBody>
      </p:sp>
      <p:sp>
        <p:nvSpPr>
          <p:cNvPr id="6" name="Šípka dolu 5">
            <a:extLst>
              <a:ext uri="{FF2B5EF4-FFF2-40B4-BE49-F238E27FC236}">
                <a16:creationId xmlns:a16="http://schemas.microsoft.com/office/drawing/2014/main" id="{A2252A70-5692-424D-5285-77A53679C7E9}"/>
              </a:ext>
            </a:extLst>
          </p:cNvPr>
          <p:cNvSpPr/>
          <p:nvPr/>
        </p:nvSpPr>
        <p:spPr>
          <a:xfrm>
            <a:off x="3581400" y="1905000"/>
            <a:ext cx="484188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Šípka dolu 6">
            <a:extLst>
              <a:ext uri="{FF2B5EF4-FFF2-40B4-BE49-F238E27FC236}">
                <a16:creationId xmlns:a16="http://schemas.microsoft.com/office/drawing/2014/main" id="{B19AA560-9C89-D8E7-9A01-B5B0842632F8}"/>
              </a:ext>
            </a:extLst>
          </p:cNvPr>
          <p:cNvSpPr/>
          <p:nvPr/>
        </p:nvSpPr>
        <p:spPr>
          <a:xfrm>
            <a:off x="7924800" y="1905000"/>
            <a:ext cx="484188" cy="673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Vývojový diagram: proces 12">
            <a:extLst>
              <a:ext uri="{FF2B5EF4-FFF2-40B4-BE49-F238E27FC236}">
                <a16:creationId xmlns:a16="http://schemas.microsoft.com/office/drawing/2014/main" id="{560E2D63-EF0E-7326-5454-42C6E6D6D41F}"/>
              </a:ext>
            </a:extLst>
          </p:cNvPr>
          <p:cNvSpPr/>
          <p:nvPr/>
        </p:nvSpPr>
        <p:spPr>
          <a:xfrm>
            <a:off x="2209800" y="3048000"/>
            <a:ext cx="3200400" cy="2667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 ide o poruchu pozornosti.</a:t>
            </a: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Vývojový diagram: proces 13">
            <a:extLst>
              <a:ext uri="{FF2B5EF4-FFF2-40B4-BE49-F238E27FC236}">
                <a16:creationId xmlns:a16="http://schemas.microsoft.com/office/drawing/2014/main" id="{70812CDC-1836-E6EC-415C-A2209802CB34}"/>
              </a:ext>
            </a:extLst>
          </p:cNvPr>
          <p:cNvSpPr/>
          <p:nvPr/>
        </p:nvSpPr>
        <p:spPr>
          <a:xfrm>
            <a:off x="6400800" y="3048000"/>
            <a:ext cx="3429000" cy="2590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 je porucha pozornosti kombinovaná aj s hyperaktívnym správaním. </a:t>
            </a:r>
          </a:p>
        </p:txBody>
      </p:sp>
    </p:spTree>
    <p:extLst>
      <p:ext uri="{BB962C8B-B14F-4D97-AF65-F5344CB8AC3E}">
        <p14:creationId xmlns:p14="http://schemas.microsoft.com/office/powerpoint/2010/main" val="1519675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Nadpis 1">
            <a:extLst>
              <a:ext uri="{FF2B5EF4-FFF2-40B4-BE49-F238E27FC236}">
                <a16:creationId xmlns:a16="http://schemas.microsoft.com/office/drawing/2014/main" id="{95357D9E-978D-2E7B-E674-0962C1F9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D9FDFB52-39CE-AD86-5296-32335D821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i="1" dirty="0"/>
              <a:t>Stupnica spôsobu čítania (vývoj čitateľských návykov):</a:t>
            </a:r>
            <a:endParaRPr lang="sk-SK" dirty="0"/>
          </a:p>
          <a:p>
            <a:pPr>
              <a:buFont typeface="Arial" charset="0"/>
              <a:buChar char="•"/>
              <a:defRPr/>
            </a:pPr>
            <a:r>
              <a:rPr lang="sk-SK" dirty="0"/>
              <a:t>Dieťa číta po skupinách slov, plynule, so zmyslom pre kontext, so správnou alebo skoro správnou vetnou intonáciou.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Číta po slovách, celkom vyrovnane, bez dlhších prestávok, niekedy i skupiny slov plynule.  Ešte bez vetnej intonácie. (Prestávky  ojedinele - nad veľmi ťažkými slovami.)</a:t>
            </a:r>
          </a:p>
        </p:txBody>
      </p:sp>
    </p:spTree>
    <p:extLst>
      <p:ext uri="{BB962C8B-B14F-4D97-AF65-F5344CB8AC3E}">
        <p14:creationId xmlns:p14="http://schemas.microsoft.com/office/powerpoint/2010/main" val="21610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Nadpis 1">
            <a:extLst>
              <a:ext uri="{FF2B5EF4-FFF2-40B4-BE49-F238E27FC236}">
                <a16:creationId xmlns:a16="http://schemas.microsoft.com/office/drawing/2014/main" id="{E1E8165A-2933-54EA-0B5F-8211E8EDF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98018298-A6A8-F8DC-35E3-DB46FDA8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spôsobu čítania (vývoj čitateľských návykov):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Číta väčšinou po slovách, nie však s istotou a plynule. Prestávky pred ťažkými a neznámymi slovami. Iba medzi slovami sú zreteľné. (Niektoré  ťažké slová môže preslabikovať.)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Slabikuje plynule nahlas alebo slabikuje potichu a vysloví celé slovo (dvojité  čítanie). Medzi slovami  sú zreteľné, dlhé pauzy. (Dieťa  číta každé slovo zvlášť  - len krátke známe slovíčka prečíta bez problémov a naraz).</a:t>
            </a:r>
          </a:p>
        </p:txBody>
      </p:sp>
    </p:spTree>
    <p:extLst>
      <p:ext uri="{BB962C8B-B14F-4D97-AF65-F5344CB8AC3E}">
        <p14:creationId xmlns:p14="http://schemas.microsoft.com/office/powerpoint/2010/main" val="20616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Nadpis 1">
            <a:extLst>
              <a:ext uri="{FF2B5EF4-FFF2-40B4-BE49-F238E27FC236}">
                <a16:creationId xmlns:a16="http://schemas.microsoft.com/office/drawing/2014/main" id="{1EA31218-779F-2A48-1A9B-2228BDAD9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B36FD742-614F-E25C-721E-1330DC7C7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spôsobu čítania (vývoj čitateľských návykov):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Slabikuje nahlas, slabiky zreteľne oddeľuje. Niekedy si ešte musí hláskovať, zvlášť  keď ide o skupinu spoluhlások.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Hláskuje. Skladá z hlások slabiky alebo si vymenuje všetky hlásky v slove a tak „odhaduje“ znenie slova. </a:t>
            </a:r>
          </a:p>
        </p:txBody>
      </p:sp>
    </p:spTree>
    <p:extLst>
      <p:ext uri="{BB962C8B-B14F-4D97-AF65-F5344CB8AC3E}">
        <p14:creationId xmlns:p14="http://schemas.microsoft.com/office/powerpoint/2010/main" val="10069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Nadpis 1">
            <a:extLst>
              <a:ext uri="{FF2B5EF4-FFF2-40B4-BE49-F238E27FC236}">
                <a16:creationId xmlns:a16="http://schemas.microsoft.com/office/drawing/2014/main" id="{E9FB0B2C-6697-0671-CEBA-7BFCAF90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141315" name="Zástupný symbol obsahu 2">
            <a:extLst>
              <a:ext uri="{FF2B5EF4-FFF2-40B4-BE49-F238E27FC236}">
                <a16:creationId xmlns:a16="http://schemas.microsoft.com/office/drawing/2014/main" id="{8A015B21-0342-68F1-34E3-BDFADD5A7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455" y="1628776"/>
            <a:ext cx="10778836" cy="5229224"/>
          </a:xfrm>
        </p:spPr>
        <p:txBody>
          <a:bodyPr/>
          <a:lstStyle/>
          <a:p>
            <a:pPr marL="0" indent="0">
              <a:buNone/>
            </a:pPr>
            <a:r>
              <a:rPr lang="sk-SK" altLang="sk-SK" sz="2800" i="1" dirty="0"/>
              <a:t>Stupnica reprodukcie a porozumenia textu:</a:t>
            </a:r>
            <a:endParaRPr lang="sk-SK" altLang="sk-SK" sz="2800" dirty="0"/>
          </a:p>
          <a:p>
            <a:pPr marL="0" indent="0">
              <a:buNone/>
            </a:pPr>
            <a:r>
              <a:rPr lang="sk-SK" altLang="sk-SK" sz="2800" dirty="0"/>
              <a:t>1. Je jasné, že dieťa spoľahlivo  rozumie tomu, čo číta.</a:t>
            </a:r>
          </a:p>
          <a:p>
            <a:pPr marL="0" indent="0">
              <a:buNone/>
            </a:pPr>
            <a:r>
              <a:rPr lang="sk-SK" altLang="sk-SK" sz="2800" dirty="0"/>
              <a:t>2. Dejové súvislosti sú mu jasné, reprodukuje podstatné</a:t>
            </a:r>
          </a:p>
          <a:p>
            <a:pPr marL="0" indent="0">
              <a:buNone/>
            </a:pPr>
            <a:r>
              <a:rPr lang="sk-SK" altLang="sk-SK" sz="2800" dirty="0"/>
              <a:t>   </a:t>
            </a:r>
            <a:r>
              <a:rPr lang="sk-SK" altLang="sk-SK" sz="2800" dirty="0" smtClean="0"/>
              <a:t> časti </a:t>
            </a:r>
            <a:r>
              <a:rPr lang="sk-SK" altLang="sk-SK" sz="2800" dirty="0"/>
              <a:t>deja, ale objavujú sa niektoré nepresnosti ako</a:t>
            </a:r>
          </a:p>
          <a:p>
            <a:pPr marL="0" indent="0">
              <a:buNone/>
            </a:pPr>
            <a:r>
              <a:rPr lang="sk-SK" altLang="sk-SK" sz="2800" dirty="0"/>
              <a:t>    dôsledok chybného čítania alebo neporozumenia</a:t>
            </a:r>
          </a:p>
          <a:p>
            <a:pPr marL="0" indent="0">
              <a:buNone/>
            </a:pPr>
            <a:r>
              <a:rPr lang="sk-SK" altLang="sk-SK" sz="2800" dirty="0"/>
              <a:t>    textu.</a:t>
            </a:r>
          </a:p>
          <a:p>
            <a:pPr marL="0" indent="0">
              <a:buNone/>
            </a:pPr>
            <a:r>
              <a:rPr lang="sk-SK" altLang="sk-SK" sz="2800" dirty="0"/>
              <a:t>3. Reprodukuje podstatné časti, ale o celom deji nemá  </a:t>
            </a:r>
          </a:p>
          <a:p>
            <a:pPr marL="0" indent="0">
              <a:buNone/>
            </a:pPr>
            <a:r>
              <a:rPr lang="sk-SK" altLang="sk-SK" sz="2800" dirty="0"/>
              <a:t>    spoľahlivú predstavu. </a:t>
            </a:r>
          </a:p>
          <a:p>
            <a:pPr marL="0" indent="0">
              <a:buNone/>
            </a:pPr>
            <a:r>
              <a:rPr lang="sk-SK" altLang="sk-SK" sz="2800" dirty="0"/>
              <a:t>4. Reprodukcia je defektná  na základe zlého čítania</a:t>
            </a:r>
          </a:p>
          <a:p>
            <a:pPr marL="0" indent="0">
              <a:buNone/>
            </a:pPr>
            <a:r>
              <a:rPr lang="sk-SK" altLang="sk-SK" sz="2800" dirty="0"/>
              <a:t>    a neporozumenia textu.</a:t>
            </a:r>
          </a:p>
        </p:txBody>
      </p:sp>
    </p:spTree>
    <p:extLst>
      <p:ext uri="{BB962C8B-B14F-4D97-AF65-F5344CB8AC3E}">
        <p14:creationId xmlns:p14="http://schemas.microsoft.com/office/powerpoint/2010/main" val="357091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Nadpis 1">
            <a:extLst>
              <a:ext uri="{FF2B5EF4-FFF2-40B4-BE49-F238E27FC236}">
                <a16:creationId xmlns:a16="http://schemas.microsoft.com/office/drawing/2014/main" id="{22218B6B-658A-D33B-3960-9F522D2A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čítania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AE8F59B2-13B6-FF52-4933-51C3D353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473" y="1628776"/>
            <a:ext cx="9919854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k-SK" sz="2800" i="1" dirty="0"/>
              <a:t>Stupnica reprodukcie a porozumenia textu:</a:t>
            </a:r>
            <a:endParaRPr lang="sk-SK" sz="2800" dirty="0"/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Len vrchol deja alebo nejaký dejový úsek (len to, čo sa mu podarilo dobre prečítať). Porozumenie len útržkovité.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Reprodukcia sa riadi len niekoľkými opornými slovami, ktorým porozumelo – bez problémov.</a:t>
            </a:r>
          </a:p>
          <a:p>
            <a:pPr>
              <a:buFont typeface="Arial" charset="0"/>
              <a:buChar char="•"/>
              <a:defRPr/>
            </a:pPr>
            <a:r>
              <a:rPr lang="sk-SK" sz="2800" dirty="0"/>
              <a:t>Nerozumie ničomu z toho, čo čítalo. </a:t>
            </a:r>
          </a:p>
        </p:txBody>
      </p:sp>
    </p:spTree>
    <p:extLst>
      <p:ext uri="{BB962C8B-B14F-4D97-AF65-F5344CB8AC3E}">
        <p14:creationId xmlns:p14="http://schemas.microsoft.com/office/powerpoint/2010/main" val="17253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497016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PORUCHA</a:t>
            </a: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endParaRPr lang="sk-SK" sz="2400" b="1" dirty="0">
              <a:latin typeface="Times New Roman,Bold"/>
            </a:endParaRP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endParaRPr lang="sk-SK" sz="2400" b="1" dirty="0" smtClean="0">
              <a:latin typeface="Times New Roman,Bold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ZÁKLADNÉ</a:t>
            </a: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r>
              <a:rPr lang="sk-SK" sz="2400" b="1" dirty="0">
                <a:latin typeface="Times New Roman,Bold"/>
              </a:rPr>
              <a:t> </a:t>
            </a:r>
            <a:r>
              <a:rPr lang="sk-SK" sz="2400" b="1" dirty="0" smtClean="0">
                <a:latin typeface="Times New Roman,Bold"/>
              </a:rPr>
              <a:t>  ZNAKY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376246" y="1520827"/>
            <a:ext cx="8047405" cy="6040558"/>
          </a:xfrm>
        </p:spPr>
        <p:txBody>
          <a:bodyPr/>
          <a:lstStyle/>
          <a:p>
            <a:r>
              <a:rPr lang="sk-SK" sz="2400" dirty="0">
                <a:latin typeface="Times New Roman" panose="02020603050405020304" pitchFamily="18" charset="0"/>
              </a:rPr>
              <a:t>Špecifická vývinová porucha </a:t>
            </a:r>
            <a:r>
              <a:rPr lang="sk-SK" sz="2400" dirty="0" smtClean="0">
                <a:latin typeface="Times New Roman" panose="02020603050405020304" pitchFamily="18" charset="0"/>
              </a:rPr>
              <a:t>funkčného systému </a:t>
            </a:r>
            <a:r>
              <a:rPr lang="sk-SK" sz="2400" dirty="0">
                <a:latin typeface="Times New Roman" panose="02020603050405020304" pitchFamily="18" charset="0"/>
              </a:rPr>
              <a:t>čítania</a:t>
            </a:r>
            <a:r>
              <a:rPr lang="sk-SK" sz="2400" dirty="0" smtClean="0">
                <a:latin typeface="Times New Roman" panose="02020603050405020304" pitchFamily="18" charset="0"/>
              </a:rPr>
              <a:t>.</a:t>
            </a:r>
            <a:endParaRPr lang="sk-SK" sz="2400" dirty="0">
              <a:latin typeface="Times New Roman" panose="02020603050405020304" pitchFamily="18" charset="0"/>
            </a:endParaRPr>
          </a:p>
          <a:p>
            <a:r>
              <a:rPr lang="sk-SK" sz="2400" dirty="0">
                <a:latin typeface="Times New Roman" panose="02020603050405020304" pitchFamily="18" charset="0"/>
              </a:rPr>
              <a:t>Problémy pri dekódovaní vytlačeného </a:t>
            </a:r>
            <a:r>
              <a:rPr lang="sk-SK" sz="2400" dirty="0" smtClean="0">
                <a:latin typeface="Times New Roman" panose="02020603050405020304" pitchFamily="18" charset="0"/>
              </a:rPr>
              <a:t>textu, ktoré sa prejavujú chybami, či nápadnou </a:t>
            </a:r>
            <a:r>
              <a:rPr lang="pl-PL" sz="2400" dirty="0" smtClean="0">
                <a:latin typeface="Times New Roman" panose="02020603050405020304" pitchFamily="18" charset="0"/>
              </a:rPr>
              <a:t>pomalosťou a problémy s porozumením </a:t>
            </a:r>
            <a:r>
              <a:rPr lang="sk-SK" sz="2400" dirty="0" smtClean="0">
                <a:latin typeface="Times New Roman" panose="02020603050405020304" pitchFamily="18" charset="0"/>
              </a:rPr>
              <a:t>čítaného textu.</a:t>
            </a:r>
          </a:p>
          <a:p>
            <a:r>
              <a:rPr lang="sk-SK" sz="2400" dirty="0" smtClean="0">
                <a:latin typeface="Times New Roman" panose="02020603050405020304" pitchFamily="18" charset="0"/>
              </a:rPr>
              <a:t>Problém </a:t>
            </a:r>
            <a:r>
              <a:rPr lang="sk-SK" sz="2400" dirty="0">
                <a:latin typeface="Times New Roman" panose="02020603050405020304" pitchFamily="18" charset="0"/>
              </a:rPr>
              <a:t>s rozpoznávaním </a:t>
            </a:r>
            <a:r>
              <a:rPr lang="sk-SK" sz="2400" dirty="0" smtClean="0">
                <a:latin typeface="Times New Roman" panose="02020603050405020304" pitchFamily="18" charset="0"/>
              </a:rPr>
              <a:t>a zapamätávaním </a:t>
            </a:r>
            <a:r>
              <a:rPr lang="sk-SK" sz="2400" dirty="0">
                <a:latin typeface="Times New Roman" panose="02020603050405020304" pitchFamily="18" charset="0"/>
              </a:rPr>
              <a:t>si jednotlivých písmen, </a:t>
            </a:r>
            <a:r>
              <a:rPr lang="sk-SK" sz="2400" dirty="0" smtClean="0">
                <a:latin typeface="Times New Roman" panose="02020603050405020304" pitchFamily="18" charset="0"/>
              </a:rPr>
              <a:t>zvlášť s </a:t>
            </a:r>
            <a:r>
              <a:rPr lang="sk-SK" sz="2400" dirty="0">
                <a:latin typeface="Times New Roman" panose="02020603050405020304" pitchFamily="18" charset="0"/>
              </a:rPr>
              <a:t>rozlišovaním písmen tvarovo podobných (</a:t>
            </a:r>
            <a:r>
              <a:rPr lang="sk-SK" sz="2400" dirty="0" smtClean="0">
                <a:latin typeface="Times New Roman" panose="02020603050405020304" pitchFamily="18" charset="0"/>
              </a:rPr>
              <a:t>b-p-d</a:t>
            </a:r>
            <a:r>
              <a:rPr lang="sk-SK" sz="2400" dirty="0">
                <a:latin typeface="Times New Roman" panose="02020603050405020304" pitchFamily="18" charset="0"/>
              </a:rPr>
              <a:t>, m-n</a:t>
            </a:r>
            <a:r>
              <a:rPr lang="sk-SK" sz="2400" dirty="0" smtClean="0">
                <a:latin typeface="Times New Roman" panose="02020603050405020304" pitchFamily="18" charset="0"/>
              </a:rPr>
              <a:t>).</a:t>
            </a:r>
          </a:p>
          <a:p>
            <a:r>
              <a:rPr lang="sk-SK" sz="2400" dirty="0" smtClean="0">
                <a:latin typeface="Times New Roman" panose="02020603050405020304" pitchFamily="18" charset="0"/>
              </a:rPr>
              <a:t>Rozlišovanie </a:t>
            </a:r>
            <a:r>
              <a:rPr lang="sk-SK" sz="2400" dirty="0">
                <a:latin typeface="Times New Roman" panose="02020603050405020304" pitchFamily="18" charset="0"/>
              </a:rPr>
              <a:t>zvukovo podobných hlások (</a:t>
            </a:r>
            <a:r>
              <a:rPr lang="sk-SK" sz="2400" dirty="0" smtClean="0">
                <a:latin typeface="Times New Roman" panose="02020603050405020304" pitchFamily="18" charset="0"/>
              </a:rPr>
              <a:t>b-p, </a:t>
            </a:r>
            <a:r>
              <a:rPr lang="pl-PL" sz="2400" dirty="0" smtClean="0">
                <a:latin typeface="Times New Roman" panose="02020603050405020304" pitchFamily="18" charset="0"/>
              </a:rPr>
              <a:t>s-z). </a:t>
            </a:r>
          </a:p>
          <a:p>
            <a:r>
              <a:rPr lang="pl-PL" sz="2400" dirty="0">
                <a:latin typeface="Times New Roman" panose="02020603050405020304" pitchFamily="18" charset="0"/>
              </a:rPr>
              <a:t>N</a:t>
            </a:r>
            <a:r>
              <a:rPr lang="pl-PL" sz="2400" dirty="0" smtClean="0">
                <a:latin typeface="Times New Roman" panose="02020603050405020304" pitchFamily="18" charset="0"/>
              </a:rPr>
              <a:t>áročné </a:t>
            </a:r>
            <a:r>
              <a:rPr lang="pl-PL" sz="2400" dirty="0">
                <a:latin typeface="Times New Roman" panose="02020603050405020304" pitchFamily="18" charset="0"/>
              </a:rPr>
              <a:t>spájanie hlások </a:t>
            </a:r>
            <a:r>
              <a:rPr lang="pl-PL" sz="2400" dirty="0" smtClean="0">
                <a:latin typeface="Times New Roman" panose="02020603050405020304" pitchFamily="18" charset="0"/>
              </a:rPr>
              <a:t>do </a:t>
            </a:r>
            <a:r>
              <a:rPr lang="sk-SK" sz="2400" dirty="0" smtClean="0">
                <a:latin typeface="Times New Roman" panose="02020603050405020304" pitchFamily="18" charset="0"/>
              </a:rPr>
              <a:t>slabík a problém </a:t>
            </a:r>
            <a:r>
              <a:rPr lang="sk-SK" sz="2400" dirty="0">
                <a:latin typeface="Times New Roman" panose="02020603050405020304" pitchFamily="18" charset="0"/>
              </a:rPr>
              <a:t>v súvislom čítaní </a:t>
            </a:r>
            <a:r>
              <a:rPr lang="sk-SK" sz="2400" dirty="0" smtClean="0">
                <a:latin typeface="Times New Roman" panose="02020603050405020304" pitchFamily="18" charset="0"/>
              </a:rPr>
              <a:t>slov.</a:t>
            </a:r>
          </a:p>
          <a:p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118364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19908" y="1752600"/>
            <a:ext cx="247943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>
                <a:latin typeface="Times New Roman,Bold"/>
              </a:rPr>
              <a:t>OSLABENIA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/>
          <a:lstStyle/>
          <a:p>
            <a:r>
              <a:rPr lang="it-IT" dirty="0">
                <a:latin typeface="Times New Roman" panose="02020603050405020304" pitchFamily="18" charset="0"/>
              </a:rPr>
              <a:t>Deficit vzťahujúci sa na </a:t>
            </a:r>
            <a:r>
              <a:rPr lang="it-IT" dirty="0" smtClean="0">
                <a:latin typeface="Times New Roman" panose="02020603050405020304" pitchFamily="18" charset="0"/>
              </a:rPr>
              <a:t>fonologické</a:t>
            </a:r>
            <a:r>
              <a:rPr lang="sk-SK" dirty="0" smtClean="0">
                <a:latin typeface="Times New Roman" panose="02020603050405020304" pitchFamily="18" charset="0"/>
              </a:rPr>
              <a:t> spracovanie</a:t>
            </a:r>
            <a:r>
              <a:rPr lang="sk-SK" dirty="0">
                <a:latin typeface="Times New Roman" panose="02020603050405020304" pitchFamily="18" charset="0"/>
              </a:rPr>
              <a:t>, predovšetkým </a:t>
            </a:r>
            <a:r>
              <a:rPr lang="sk-SK" dirty="0" smtClean="0">
                <a:latin typeface="Times New Roman" panose="02020603050405020304" pitchFamily="18" charset="0"/>
              </a:rPr>
              <a:t>schopnosť dekódovať </a:t>
            </a:r>
            <a:r>
              <a:rPr lang="sk-SK" dirty="0">
                <a:latin typeface="Times New Roman" panose="02020603050405020304" pitchFamily="18" charset="0"/>
              </a:rPr>
              <a:t>a rozpoznávať </a:t>
            </a:r>
            <a:r>
              <a:rPr lang="sk-SK" dirty="0" smtClean="0">
                <a:latin typeface="Times New Roman" panose="02020603050405020304" pitchFamily="18" charset="0"/>
              </a:rPr>
              <a:t>slová.</a:t>
            </a:r>
          </a:p>
          <a:p>
            <a:r>
              <a:rPr lang="sk-SK" dirty="0">
                <a:latin typeface="Times New Roman" panose="02020603050405020304" pitchFamily="18" charset="0"/>
              </a:rPr>
              <a:t>oslabenie </a:t>
            </a:r>
            <a:r>
              <a:rPr lang="sk-SK" dirty="0" smtClean="0">
                <a:latin typeface="Times New Roman" panose="02020603050405020304" pitchFamily="18" charset="0"/>
              </a:rPr>
              <a:t>vo vizuálnej </a:t>
            </a:r>
            <a:r>
              <a:rPr lang="sk-SK" dirty="0">
                <a:latin typeface="Times New Roman" panose="02020603050405020304" pitchFamily="18" charset="0"/>
              </a:rPr>
              <a:t>percepcii, priestorovej orientácii </a:t>
            </a:r>
            <a:r>
              <a:rPr lang="sk-SK" dirty="0" smtClean="0">
                <a:latin typeface="Times New Roman" panose="02020603050405020304" pitchFamily="18" charset="0"/>
              </a:rPr>
              <a:t>a v </a:t>
            </a:r>
            <a:r>
              <a:rPr lang="sk-SK" dirty="0">
                <a:latin typeface="Times New Roman" panose="02020603050405020304" pitchFamily="18" charset="0"/>
              </a:rPr>
              <a:t>oblasti pamäti.</a:t>
            </a:r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23391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65018" y="1403927"/>
            <a:ext cx="6705600" cy="535709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 smtClean="0"/>
              <a:t>nerozoznáva </a:t>
            </a:r>
            <a:r>
              <a:rPr lang="sk-SK" altLang="sk-SK" dirty="0"/>
              <a:t>slabiky, začiatky </a:t>
            </a:r>
            <a:r>
              <a:rPr lang="sk-SK" altLang="sk-SK" dirty="0" smtClean="0"/>
              <a:t> a</a:t>
            </a:r>
            <a:r>
              <a:rPr lang="sk-SK" altLang="sk-SK" dirty="0"/>
              <a:t> konce </a:t>
            </a:r>
            <a:r>
              <a:rPr lang="sk-SK" altLang="sk-SK" dirty="0" smtClean="0"/>
              <a:t>slov</a:t>
            </a:r>
            <a:endParaRPr lang="sk-SK" altLang="sk-SK" dirty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nedokáže čítať text správne, nerozumie </a:t>
            </a:r>
            <a:r>
              <a:rPr lang="sk-SK" altLang="sk-SK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r>
              <a:rPr lang="sk-SK" altLang="sk-SK" dirty="0"/>
              <a:t> </a:t>
            </a:r>
            <a:r>
              <a:rPr lang="sk-SK" altLang="sk-SK" dirty="0" smtClean="0"/>
              <a:t>   prečítanému text,</a:t>
            </a:r>
            <a:endParaRPr lang="sk-SK" altLang="sk-SK" dirty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nerozumie napísaným </a:t>
            </a:r>
            <a:r>
              <a:rPr lang="sk-SK" altLang="sk-SK" dirty="0" smtClean="0"/>
              <a:t>pokynom</a:t>
            </a:r>
            <a:endParaRPr lang="sk-SK" altLang="sk-SK" dirty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zamieňa písmená v slovách, slová vo </a:t>
            </a:r>
            <a:r>
              <a:rPr lang="sk-SK" altLang="sk-SK" dirty="0" smtClean="0"/>
              <a:t>vetách</a:t>
            </a:r>
            <a:endParaRPr lang="sk-SK" altLang="sk-SK" dirty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nedokáže sa orientovať na stránke, ani </a:t>
            </a:r>
            <a:endParaRPr lang="sk-SK" altLang="sk-SK" dirty="0" smtClean="0"/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r>
              <a:rPr lang="sk-SK" altLang="sk-SK" dirty="0"/>
              <a:t> </a:t>
            </a:r>
            <a:r>
              <a:rPr lang="sk-SK" altLang="sk-SK" dirty="0" smtClean="0"/>
              <a:t>  v</a:t>
            </a:r>
            <a:r>
              <a:rPr lang="sk-SK" altLang="sk-SK" dirty="0"/>
              <a:t> riadku, má problém nájsť začiatok </a:t>
            </a:r>
            <a:r>
              <a:rPr lang="sk-SK" altLang="sk-SK" dirty="0" smtClean="0"/>
              <a:t>riadku</a:t>
            </a:r>
            <a:endParaRPr lang="sk-SK" altLang="sk-SK" dirty="0"/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nedokáže nadviazať na spolužiaka v čítaní.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871854" y="2207491"/>
            <a:ext cx="4481945" cy="326967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600" b="1" i="1" dirty="0"/>
              <a:t>čítacie okienko</a:t>
            </a:r>
          </a:p>
        </p:txBody>
      </p:sp>
      <p:pic>
        <p:nvPicPr>
          <p:cNvPr id="16389" name="Picture 8" descr="citokno">
            <a:extLst>
              <a:ext uri="{FF2B5EF4-FFF2-40B4-BE49-F238E27FC236}">
                <a16:creationId xmlns:a16="http://schemas.microsoft.com/office/drawing/2014/main" id="{E3B3B992-523B-0CCE-6B35-3BDDB0F19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3168073"/>
            <a:ext cx="2392218" cy="1644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FFDE3-B97A-D406-E216-B0FC17894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k-SK" sz="36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Dyslexia</a:t>
            </a:r>
            <a:endParaRPr lang="sk-SK" sz="3600" dirty="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EE5BB282-E13B-6B93-4DDD-47A3E0377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8800"/>
            <a:ext cx="10547927" cy="4267200"/>
          </a:xfrm>
        </p:spPr>
        <p:txBody>
          <a:bodyPr/>
          <a:lstStyle/>
          <a:p>
            <a:pPr>
              <a:defRPr/>
            </a:pPr>
            <a:r>
              <a:rPr lang="sk-SK" b="1" dirty="0"/>
              <a:t>P-typ </a:t>
            </a:r>
            <a:r>
              <a:rPr lang="sk-SK" b="1" dirty="0" err="1"/>
              <a:t>dyslexie</a:t>
            </a:r>
            <a:r>
              <a:rPr lang="sk-SK" b="1" dirty="0"/>
              <a:t> </a:t>
            </a:r>
            <a:r>
              <a:rPr lang="sk-SK" dirty="0"/>
              <a:t>/</a:t>
            </a:r>
            <a:r>
              <a:rPr lang="sk-SK" dirty="0" err="1"/>
              <a:t>pravohemisférový</a:t>
            </a:r>
            <a:r>
              <a:rPr lang="sk-SK" dirty="0"/>
              <a:t>/-pomalé, trhané, nepresné čítanie.</a:t>
            </a:r>
          </a:p>
          <a:p>
            <a:pPr marL="0" indent="0">
              <a:buNone/>
              <a:defRPr/>
            </a:pPr>
            <a:r>
              <a:rPr lang="sk-SK" dirty="0"/>
              <a:t>    /percepcia</a:t>
            </a:r>
            <a:r>
              <a:rPr lang="sk-SK" dirty="0" smtClean="0"/>
              <a:t>/</a:t>
            </a:r>
          </a:p>
          <a:p>
            <a:pPr marL="0" indent="0">
              <a:buNone/>
              <a:defRPr/>
            </a:pPr>
            <a:endParaRPr lang="sk-SK" dirty="0"/>
          </a:p>
          <a:p>
            <a:pPr marL="0" indent="0">
              <a:buNone/>
              <a:defRPr/>
            </a:pPr>
            <a:endParaRPr lang="sk-SK" dirty="0"/>
          </a:p>
          <a:p>
            <a:pPr>
              <a:defRPr/>
            </a:pPr>
            <a:r>
              <a:rPr lang="sk-SK" b="1" dirty="0"/>
              <a:t>Ľ-typ </a:t>
            </a:r>
            <a:r>
              <a:rPr lang="sk-SK" b="1" dirty="0" err="1"/>
              <a:t>dyslexie</a:t>
            </a:r>
            <a:r>
              <a:rPr lang="sk-SK" b="1" dirty="0"/>
              <a:t> </a:t>
            </a:r>
            <a:r>
              <a:rPr lang="sk-SK" dirty="0"/>
              <a:t>/</a:t>
            </a:r>
            <a:r>
              <a:rPr lang="sk-SK" dirty="0" err="1"/>
              <a:t>ľavohemisférový</a:t>
            </a:r>
            <a:r>
              <a:rPr lang="sk-SK" dirty="0" smtClean="0"/>
              <a:t>/- rýchle </a:t>
            </a:r>
            <a:r>
              <a:rPr lang="sk-SK" dirty="0"/>
              <a:t>čítanie </a:t>
            </a:r>
            <a:r>
              <a:rPr lang="sk-SK" dirty="0" smtClean="0"/>
              <a:t>s množstvom </a:t>
            </a:r>
            <a:r>
              <a:rPr lang="sk-SK" dirty="0"/>
              <a:t>chýb, </a:t>
            </a:r>
            <a:r>
              <a:rPr lang="sk-SK" dirty="0" smtClean="0"/>
              <a:t>bez porozumenia </a:t>
            </a:r>
            <a:r>
              <a:rPr lang="sk-SK" dirty="0"/>
              <a:t>čítaného textu.</a:t>
            </a:r>
          </a:p>
          <a:p>
            <a:pPr marL="0" indent="0">
              <a:buNone/>
              <a:defRPr/>
            </a:pPr>
            <a:r>
              <a:rPr lang="sk-SK" dirty="0"/>
              <a:t>   /reč/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 err="1" smtClean="0"/>
              <a:t>Reedukácia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dyslexie</a:t>
            </a:r>
            <a:endParaRPr lang="sk-SK" sz="36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74490"/>
          </a:xfrm>
        </p:spPr>
        <p:txBody>
          <a:bodyPr/>
          <a:lstStyle/>
          <a:p>
            <a:r>
              <a:rPr lang="sk-SK" b="1" dirty="0" smtClean="0"/>
              <a:t>Metóda </a:t>
            </a:r>
            <a:r>
              <a:rPr lang="sk-SK" b="1" dirty="0" err="1" smtClean="0"/>
              <a:t>Fernaldovej</a:t>
            </a:r>
            <a:r>
              <a:rPr lang="sk-SK" b="1" dirty="0" smtClean="0"/>
              <a:t>: </a:t>
            </a:r>
            <a:r>
              <a:rPr lang="sk-SK" dirty="0" smtClean="0"/>
              <a:t>10 riadkov, podčiarknutie ťažších slov + ich prečítanie      čítanie  celého odseku.</a:t>
            </a:r>
          </a:p>
          <a:p>
            <a:r>
              <a:rPr lang="sk-SK" b="1" dirty="0"/>
              <a:t>Čítanie v </a:t>
            </a:r>
            <a:r>
              <a:rPr lang="sk-SK" b="1" dirty="0" smtClean="0"/>
              <a:t>duete: </a:t>
            </a:r>
            <a:r>
              <a:rPr lang="sk-SK" dirty="0" smtClean="0">
                <a:latin typeface="Times New Roman" panose="02020603050405020304" pitchFamily="18" charset="0"/>
              </a:rPr>
              <a:t>spolu </a:t>
            </a:r>
            <a:r>
              <a:rPr lang="sk-SK" dirty="0">
                <a:latin typeface="Times New Roman" panose="02020603050405020304" pitchFamily="18" charset="0"/>
              </a:rPr>
              <a:t>s dieťaťom </a:t>
            </a:r>
            <a:r>
              <a:rPr lang="sk-SK" dirty="0" smtClean="0">
                <a:latin typeface="Times New Roman" panose="02020603050405020304" pitchFamily="18" charset="0"/>
              </a:rPr>
              <a:t>čítame text </a:t>
            </a:r>
            <a:r>
              <a:rPr lang="sk-SK" dirty="0">
                <a:latin typeface="Times New Roman" panose="02020603050405020304" pitchFamily="18" charset="0"/>
              </a:rPr>
              <a:t>tichým, pokojným hlasom, pomalým tempom. Naše </a:t>
            </a:r>
            <a:r>
              <a:rPr lang="sk-SK" dirty="0" smtClean="0">
                <a:latin typeface="Times New Roman" panose="02020603050405020304" pitchFamily="18" charset="0"/>
              </a:rPr>
              <a:t>čítanie dieťa </a:t>
            </a:r>
            <a:r>
              <a:rPr lang="sk-SK" dirty="0">
                <a:latin typeface="Times New Roman" panose="02020603050405020304" pitchFamily="18" charset="0"/>
              </a:rPr>
              <a:t>v podstate vedie, pomáha mu čítať správnou technikou, </a:t>
            </a:r>
            <a:r>
              <a:rPr lang="sk-SK" dirty="0" smtClean="0">
                <a:latin typeface="Times New Roman" panose="02020603050405020304" pitchFamily="18" charset="0"/>
              </a:rPr>
              <a:t>bez chýb </a:t>
            </a:r>
            <a:r>
              <a:rPr lang="sk-SK" dirty="0">
                <a:latin typeface="Times New Roman" panose="02020603050405020304" pitchFamily="18" charset="0"/>
              </a:rPr>
              <a:t>a správnou intonáciou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sk-SK" b="1" dirty="0"/>
              <a:t>Metóda vyhľadávania </a:t>
            </a:r>
            <a:r>
              <a:rPr lang="sk-SK" b="1" dirty="0" smtClean="0"/>
              <a:t>chýb: </a:t>
            </a:r>
            <a:r>
              <a:rPr lang="sk-SK" dirty="0" smtClean="0">
                <a:latin typeface="Times New Roman" panose="02020603050405020304" pitchFamily="18" charset="0"/>
              </a:rPr>
              <a:t>čítame </a:t>
            </a:r>
            <a:r>
              <a:rPr lang="sk-SK" dirty="0">
                <a:latin typeface="Times New Roman" panose="02020603050405020304" pitchFamily="18" charset="0"/>
              </a:rPr>
              <a:t>text a žiak sleduje </a:t>
            </a:r>
            <a:r>
              <a:rPr lang="sk-SK" dirty="0" smtClean="0">
                <a:latin typeface="Times New Roman" panose="02020603050405020304" pitchFamily="18" charset="0"/>
              </a:rPr>
              <a:t>naše čítanie</a:t>
            </a:r>
            <a:r>
              <a:rPr lang="sk-SK" dirty="0">
                <a:latin typeface="Times New Roman" panose="02020603050405020304" pitchFamily="18" charset="0"/>
              </a:rPr>
              <a:t>. Pri čítaní sa dopúšťame chýb, ktoré sa objavujú i v </a:t>
            </a:r>
            <a:r>
              <a:rPr lang="sk-SK" dirty="0" smtClean="0">
                <a:latin typeface="Times New Roman" panose="02020603050405020304" pitchFamily="18" charset="0"/>
              </a:rPr>
              <a:t>čítaní žiaka</a:t>
            </a:r>
            <a:r>
              <a:rPr lang="sk-SK" dirty="0">
                <a:latin typeface="Times New Roman" panose="02020603050405020304" pitchFamily="18" charset="0"/>
              </a:rPr>
              <a:t>. Úlohou žiaka je opravovať naše chyby.</a:t>
            </a:r>
            <a:endParaRPr lang="sk-SK" b="1" dirty="0"/>
          </a:p>
          <a:p>
            <a:endParaRPr lang="sk-SK" dirty="0"/>
          </a:p>
        </p:txBody>
      </p:sp>
      <p:cxnSp>
        <p:nvCxnSpPr>
          <p:cNvPr id="11" name="Rovná spojovacia šípka 10"/>
          <p:cNvCxnSpPr/>
          <p:nvPr/>
        </p:nvCxnSpPr>
        <p:spPr>
          <a:xfrm>
            <a:off x="3472872" y="2401454"/>
            <a:ext cx="2770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97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03CEEA7F-B499-467E-37B9-3A8EDABAB5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 dirty="0"/>
              <a:t>Žiaci s </a:t>
            </a:r>
            <a:r>
              <a:rPr lang="sk-SK" altLang="sk-SK" sz="3600" b="1" dirty="0" err="1"/>
              <a:t>hyperkinetickou</a:t>
            </a:r>
            <a:r>
              <a:rPr lang="sk-SK" altLang="sk-SK" sz="3600" b="1" dirty="0"/>
              <a:t> poruchou</a:t>
            </a:r>
            <a:endParaRPr lang="sk-SK" altLang="sk-SK" sz="3600" dirty="0"/>
          </a:p>
        </p:txBody>
      </p:sp>
      <p:sp>
        <p:nvSpPr>
          <p:cNvPr id="50179" name="Zástupný symbol obsahu 2">
            <a:extLst>
              <a:ext uri="{FF2B5EF4-FFF2-40B4-BE49-F238E27FC236}">
                <a16:creationId xmlns:a16="http://schemas.microsoft.com/office/drawing/2014/main" id="{363DBB19-B335-C007-03F1-89FEAB074F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295400"/>
            <a:ext cx="8305800" cy="5562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dirty="0"/>
              <a:t> </a:t>
            </a:r>
            <a:r>
              <a:rPr lang="sk-SK" altLang="sk-SK" sz="2800" dirty="0"/>
              <a:t>Typické </a:t>
            </a:r>
            <a:r>
              <a:rPr lang="sk-SK" altLang="sk-SK" sz="2800" b="1" dirty="0"/>
              <a:t>symptómy</a:t>
            </a:r>
            <a:r>
              <a:rPr lang="sk-SK" altLang="sk-SK" sz="2800" dirty="0"/>
              <a:t> ADD/ADHD</a:t>
            </a:r>
            <a:r>
              <a:rPr lang="sk-SK" altLang="sk-SK" sz="2800" b="1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sz="2800" b="1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pozornosti, hyperaktivita a impulzívne správanie, (môžu byť vzájomne kombinované),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v oblasti emocionálneho, motoricko-percepčného vývinu,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nedostatočný rozvoj poznávacích funkcií,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nevyrovnaná výkonnosť žiaka v škole,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 err="1"/>
              <a:t>neprispôsobivosť</a:t>
            </a:r>
            <a:r>
              <a:rPr lang="sk-SK" altLang="sk-SK" sz="2400" dirty="0"/>
              <a:t> žiaka a negatívny postoj k učeniu, 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sk-SK" altLang="sk-SK" sz="2400" dirty="0"/>
              <a:t>poruchy v sociálnych vzťahoch.</a:t>
            </a:r>
          </a:p>
        </p:txBody>
      </p:sp>
    </p:spTree>
    <p:extLst>
      <p:ext uri="{BB962C8B-B14F-4D97-AF65-F5344CB8AC3E}">
        <p14:creationId xmlns:p14="http://schemas.microsoft.com/office/powerpoint/2010/main" val="31190631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Nadpis 3">
            <a:extLst>
              <a:ext uri="{FF2B5EF4-FFF2-40B4-BE49-F238E27FC236}">
                <a16:creationId xmlns:a16="http://schemas.microsoft.com/office/drawing/2014/main" id="{5A70138E-5BA6-D57E-0504-ACEAF3D95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b="1"/>
              <a:t>Diagnostika písomného prejavu</a:t>
            </a:r>
          </a:p>
        </p:txBody>
      </p:sp>
      <p:sp>
        <p:nvSpPr>
          <p:cNvPr id="143363" name="Zástupný symbol obsahu 4">
            <a:extLst>
              <a:ext uri="{FF2B5EF4-FFF2-40B4-BE49-F238E27FC236}">
                <a16:creationId xmlns:a16="http://schemas.microsoft.com/office/drawing/2014/main" id="{812C229E-D597-9219-343F-2C7E07AB2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sk-SK" altLang="sk-SK" dirty="0">
                <a:solidFill>
                  <a:srgbClr val="FF0000"/>
                </a:solidFill>
              </a:rPr>
              <a:t>Komplexné posudzovanie </a:t>
            </a:r>
            <a:r>
              <a:rPr lang="sk-SK" altLang="sk-SK" dirty="0" smtClean="0">
                <a:solidFill>
                  <a:srgbClr val="FF0000"/>
                </a:solidFill>
              </a:rPr>
              <a:t>aspektov v oblasti:</a:t>
            </a:r>
            <a:endParaRPr lang="sk-SK" altLang="sk-SK" dirty="0">
              <a:solidFill>
                <a:srgbClr val="FF0000"/>
              </a:solidFill>
            </a:endParaRPr>
          </a:p>
          <a:p>
            <a:r>
              <a:rPr lang="sk-SK" altLang="sk-SK" dirty="0"/>
              <a:t> jemnej motoriky,</a:t>
            </a:r>
          </a:p>
          <a:p>
            <a:r>
              <a:rPr lang="sk-SK" altLang="sk-SK" dirty="0"/>
              <a:t> </a:t>
            </a:r>
            <a:r>
              <a:rPr lang="sk-SK" altLang="sk-SK" dirty="0" err="1"/>
              <a:t>audiomotorickej</a:t>
            </a:r>
            <a:r>
              <a:rPr lang="sk-SK" altLang="sk-SK" dirty="0"/>
              <a:t> koordinácie, </a:t>
            </a:r>
          </a:p>
          <a:p>
            <a:r>
              <a:rPr lang="sk-SK" altLang="sk-SK" dirty="0" smtClean="0"/>
              <a:t> vizuálnej </a:t>
            </a:r>
            <a:r>
              <a:rPr lang="sk-SK" altLang="sk-SK" dirty="0"/>
              <a:t>percepcie,</a:t>
            </a:r>
          </a:p>
          <a:p>
            <a:r>
              <a:rPr lang="sk-SK" altLang="sk-SK" dirty="0" smtClean="0"/>
              <a:t> auditívnej </a:t>
            </a:r>
            <a:r>
              <a:rPr lang="sk-SK" altLang="sk-SK" dirty="0"/>
              <a:t>percepcie.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Nadpis 1">
            <a:extLst>
              <a:ext uri="{FF2B5EF4-FFF2-40B4-BE49-F238E27FC236}">
                <a16:creationId xmlns:a16="http://schemas.microsoft.com/office/drawing/2014/main" id="{4CF82848-0AFC-E88F-48D6-257FBABF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b="1"/>
              <a:t>Diagnostika písomného prejavu</a:t>
            </a:r>
            <a:endParaRPr lang="sk-SK" altLang="sk-SK" sz="3600"/>
          </a:p>
        </p:txBody>
      </p:sp>
      <p:sp>
        <p:nvSpPr>
          <p:cNvPr id="145411" name="Zástupný symbol obsahu 2">
            <a:extLst>
              <a:ext uri="{FF2B5EF4-FFF2-40B4-BE49-F238E27FC236}">
                <a16:creationId xmlns:a16="http://schemas.microsoft.com/office/drawing/2014/main" id="{F709DB2D-1D01-5491-5912-18481B821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800" dirty="0"/>
              <a:t>Úroveň písomného prejavu posudzujeme v troch oblastiach: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1. </a:t>
            </a:r>
            <a:r>
              <a:rPr lang="sk-SK" altLang="sk-SK" sz="2800" b="1" dirty="0">
                <a:solidFill>
                  <a:srgbClr val="00B0F0"/>
                </a:solidFill>
              </a:rPr>
              <a:t>Opisovanie textu </a:t>
            </a:r>
            <a:r>
              <a:rPr lang="sk-SK" altLang="sk-SK" sz="2800" dirty="0"/>
              <a:t>– najjednoduchší typ úloh prepis z </a:t>
            </a:r>
            <a:r>
              <a:rPr lang="sk-SK" altLang="sk-SK" sz="2800" dirty="0">
                <a:solidFill>
                  <a:srgbClr val="FF0000"/>
                </a:solidFill>
              </a:rPr>
              <a:t>písanej </a:t>
            </a:r>
            <a:r>
              <a:rPr lang="sk-SK" altLang="sk-SK" sz="2800" dirty="0"/>
              <a:t>podoby do </a:t>
            </a:r>
            <a:r>
              <a:rPr lang="sk-SK" altLang="sk-SK" sz="2800" dirty="0">
                <a:solidFill>
                  <a:srgbClr val="FF0000"/>
                </a:solidFill>
              </a:rPr>
              <a:t>písanej</a:t>
            </a:r>
            <a:r>
              <a:rPr lang="sk-SK" altLang="sk-SK" sz="2800" dirty="0"/>
              <a:t> podoby.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2. </a:t>
            </a:r>
            <a:r>
              <a:rPr lang="sk-SK" altLang="sk-SK" sz="2800" b="1" dirty="0">
                <a:solidFill>
                  <a:srgbClr val="00B0F0"/>
                </a:solidFill>
              </a:rPr>
              <a:t>Prepisovanie textu </a:t>
            </a:r>
            <a:r>
              <a:rPr lang="sk-SK" altLang="sk-SK" sz="2800" dirty="0"/>
              <a:t>– prepis </a:t>
            </a:r>
            <a:r>
              <a:rPr lang="sk-SK" altLang="sk-SK" sz="2800" dirty="0">
                <a:solidFill>
                  <a:srgbClr val="FF0000"/>
                </a:solidFill>
              </a:rPr>
              <a:t>z tlačenej </a:t>
            </a:r>
            <a:r>
              <a:rPr lang="sk-SK" altLang="sk-SK" sz="2800" dirty="0"/>
              <a:t>podoby do </a:t>
            </a:r>
            <a:r>
              <a:rPr lang="sk-SK" altLang="sk-SK" sz="2800" dirty="0">
                <a:solidFill>
                  <a:srgbClr val="FF0000"/>
                </a:solidFill>
              </a:rPr>
              <a:t>písanej</a:t>
            </a:r>
            <a:r>
              <a:rPr lang="sk-SK" altLang="sk-SK" sz="2800" dirty="0"/>
              <a:t> podoby.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sz="2800" dirty="0"/>
              <a:t>3</a:t>
            </a:r>
            <a:r>
              <a:rPr lang="sk-SK" altLang="sk-SK" sz="2800" b="1" dirty="0">
                <a:solidFill>
                  <a:srgbClr val="00B0F0"/>
                </a:solidFill>
              </a:rPr>
              <a:t>. Diktát </a:t>
            </a:r>
            <a:r>
              <a:rPr lang="sk-SK" altLang="sk-SK" sz="2800" dirty="0"/>
              <a:t>– najzložitejšia aktivita, zapísanie obsahu verbálne prezentovaného do formy písanej s rešpektovaním gramatických osobitostí.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  <a:endParaRPr lang="sk-SK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1" y="1752600"/>
            <a:ext cx="2532185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PORUCHA</a:t>
            </a: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endParaRPr lang="sk-SK" sz="2400" b="1" dirty="0" smtClean="0">
              <a:latin typeface="Times New Roman,Bold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ZÁKLADNÉ ZNAKY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5105400"/>
          </a:xfrm>
        </p:spPr>
        <p:txBody>
          <a:bodyPr/>
          <a:lstStyle/>
          <a:p>
            <a:pPr eaLnBrk="1" hangingPunct="1"/>
            <a:r>
              <a:rPr lang="sk-SK" dirty="0">
                <a:latin typeface="Times New Roman" panose="02020603050405020304" pitchFamily="18" charset="0"/>
              </a:rPr>
              <a:t>Špecifická vývinová porucha </a:t>
            </a:r>
            <a:r>
              <a:rPr lang="sk-SK" dirty="0" smtClean="0">
                <a:latin typeface="Times New Roman" panose="02020603050405020304" pitchFamily="18" charset="0"/>
              </a:rPr>
              <a:t>pravopisu.</a:t>
            </a:r>
            <a:endParaRPr lang="sk-SK" sz="2600" b="1" i="1" dirty="0"/>
          </a:p>
          <a:p>
            <a:r>
              <a:rPr lang="sk-SK" dirty="0">
                <a:latin typeface="Times New Roman" panose="02020603050405020304" pitchFamily="18" charset="0"/>
              </a:rPr>
              <a:t>Nepostihuje celú oblasť gramatiky jazyka, ale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týka </a:t>
            </a:r>
            <a:r>
              <a:rPr lang="sk-SK" dirty="0">
                <a:latin typeface="Times New Roman" panose="02020603050405020304" pitchFamily="18" charset="0"/>
              </a:rPr>
              <a:t>sa takzvaných </a:t>
            </a:r>
            <a:r>
              <a:rPr lang="sk-SK" dirty="0" err="1">
                <a:latin typeface="Times New Roman" panose="02020603050405020304" pitchFamily="18" charset="0"/>
              </a:rPr>
              <a:t>dysortografických</a:t>
            </a:r>
            <a:r>
              <a:rPr lang="sk-SK" dirty="0">
                <a:latin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</a:rPr>
              <a:t>javov:</a:t>
            </a:r>
            <a:endParaRPr lang="sk-SK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vynechávanie </a:t>
            </a:r>
            <a:r>
              <a:rPr lang="sk-SK" dirty="0">
                <a:latin typeface="Times New Roman" panose="02020603050405020304" pitchFamily="18" charset="0"/>
              </a:rPr>
              <a:t>písmen, zamieňanie tvarovo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rovnakých </a:t>
            </a:r>
            <a:r>
              <a:rPr lang="sk-SK" dirty="0">
                <a:latin typeface="Times New Roman" panose="02020603050405020304" pitchFamily="18" charset="0"/>
              </a:rPr>
              <a:t>písmen, objavujú sa skomoleniny,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chyby </a:t>
            </a:r>
            <a:r>
              <a:rPr lang="sk-SK" dirty="0">
                <a:latin typeface="Times New Roman" panose="02020603050405020304" pitchFamily="18" charset="0"/>
              </a:rPr>
              <a:t>z artikulačnej neobratnosti, nesprávne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umiestnenie </a:t>
            </a:r>
            <a:r>
              <a:rPr lang="sk-SK" dirty="0">
                <a:latin typeface="Times New Roman" panose="02020603050405020304" pitchFamily="18" charset="0"/>
              </a:rPr>
              <a:t>alebo vynechávanie</a:t>
            </a:r>
          </a:p>
          <a:p>
            <a:pPr marL="0" indent="0">
              <a:buNone/>
            </a:pPr>
            <a:r>
              <a:rPr lang="sk-SK" dirty="0" smtClean="0">
                <a:latin typeface="Times New Roman" panose="02020603050405020304" pitchFamily="18" charset="0"/>
              </a:rPr>
              <a:t>   interpunkčných </a:t>
            </a:r>
            <a:r>
              <a:rPr lang="sk-SK" dirty="0">
                <a:latin typeface="Times New Roman" panose="02020603050405020304" pitchFamily="18" charset="0"/>
              </a:rPr>
              <a:t>znamienok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sk-SK" dirty="0">
                <a:solidFill>
                  <a:srgbClr val="00B050"/>
                </a:solidFill>
                <a:latin typeface="Times New Roman" panose="02020603050405020304" pitchFamily="18" charset="0"/>
              </a:rPr>
              <a:t>Porucha negatívne ovplyvňuje </a:t>
            </a:r>
            <a:r>
              <a:rPr lang="sk-SK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proces aplikácie </a:t>
            </a:r>
            <a:r>
              <a:rPr lang="sk-SK" dirty="0">
                <a:solidFill>
                  <a:srgbClr val="00B050"/>
                </a:solidFill>
                <a:latin typeface="Times New Roman" panose="02020603050405020304" pitchFamily="18" charset="0"/>
              </a:rPr>
              <a:t>gramatického učiva.</a:t>
            </a:r>
            <a:endParaRPr lang="sk-SK" dirty="0" smtClean="0">
              <a:solidFill>
                <a:srgbClr val="00B05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4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  <a:endParaRPr lang="sk-SK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497016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>
                <a:latin typeface="Times New Roman,Bold"/>
              </a:rPr>
              <a:t>OSLABENIA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</a:rPr>
              <a:t>nedostatočne </a:t>
            </a:r>
            <a:r>
              <a:rPr lang="sk-SK" dirty="0" smtClean="0">
                <a:latin typeface="Times New Roman" panose="02020603050405020304" pitchFamily="18" charset="0"/>
              </a:rPr>
              <a:t>rozvinutý fonematický sluch</a:t>
            </a:r>
          </a:p>
          <a:p>
            <a:r>
              <a:rPr lang="sk-SK" dirty="0">
                <a:latin typeface="Times New Roman" panose="02020603050405020304" pitchFamily="18" charset="0"/>
              </a:rPr>
              <a:t>nesprávna </a:t>
            </a:r>
            <a:r>
              <a:rPr lang="sk-SK" dirty="0" smtClean="0">
                <a:latin typeface="Times New Roman" panose="02020603050405020304" pitchFamily="18" charset="0"/>
              </a:rPr>
              <a:t>výslovnosť</a:t>
            </a:r>
          </a:p>
          <a:p>
            <a:r>
              <a:rPr lang="sk-SK" dirty="0">
                <a:latin typeface="Times New Roman" panose="02020603050405020304" pitchFamily="18" charset="0"/>
              </a:rPr>
              <a:t>p</a:t>
            </a:r>
            <a:r>
              <a:rPr lang="sk-SK" dirty="0" smtClean="0">
                <a:latin typeface="Times New Roman" panose="02020603050405020304" pitchFamily="18" charset="0"/>
              </a:rPr>
              <a:t>omalé písanie </a:t>
            </a:r>
            <a:r>
              <a:rPr lang="sk-SK" dirty="0">
                <a:latin typeface="Times New Roman" panose="02020603050405020304" pitchFamily="18" charset="0"/>
              </a:rPr>
              <a:t>alebo neschopnosť koordinovať </a:t>
            </a:r>
            <a:r>
              <a:rPr lang="sk-SK" dirty="0" smtClean="0">
                <a:latin typeface="Times New Roman" panose="02020603050405020304" pitchFamily="18" charset="0"/>
              </a:rPr>
              <a:t>rôzne </a:t>
            </a:r>
            <a:r>
              <a:rPr lang="pl-PL" dirty="0" smtClean="0">
                <a:latin typeface="Times New Roman" panose="02020603050405020304" pitchFamily="18" charset="0"/>
              </a:rPr>
              <a:t>psychické </a:t>
            </a:r>
            <a:r>
              <a:rPr lang="pl-PL" dirty="0">
                <a:latin typeface="Times New Roman" panose="02020603050405020304" pitchFamily="18" charset="0"/>
              </a:rPr>
              <a:t>procesy, ktoré sa podieľajú </a:t>
            </a:r>
            <a:r>
              <a:rPr lang="pl-PL" dirty="0" smtClean="0">
                <a:latin typeface="Times New Roman" panose="02020603050405020304" pitchFamily="18" charset="0"/>
              </a:rPr>
              <a:t>na </a:t>
            </a:r>
            <a:r>
              <a:rPr lang="sk-SK" dirty="0" smtClean="0">
                <a:latin typeface="Times New Roman" panose="02020603050405020304" pitchFamily="18" charset="0"/>
              </a:rPr>
              <a:t>písaní.</a:t>
            </a:r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42293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33591CBC-8666-24B7-8D86-DEA0E43EE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  <a:endParaRPr lang="sk-SK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5">
            <a:extLst>
              <a:ext uri="{FF2B5EF4-FFF2-40B4-BE49-F238E27FC236}">
                <a16:creationId xmlns:a16="http://schemas.microsoft.com/office/drawing/2014/main" id="{EE4985FF-C0A3-8F6E-6962-BCA6A606AE2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752600"/>
            <a:ext cx="8686800" cy="2438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 dirty="0"/>
              <a:t>dieťa nepíše mäkčene, dĺžne, ani iné znamienka,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 dirty="0"/>
              <a:t>nepíše diakritiku: čiarka, bodka, otáznik ...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 dirty="0"/>
              <a:t>nepíše veľké písmena na začiatku vety,</a:t>
            </a:r>
          </a:p>
          <a:p>
            <a:pPr eaLnBrk="1" hangingPunct="1">
              <a:lnSpc>
                <a:spcPct val="110000"/>
              </a:lnSpc>
              <a:buClr>
                <a:srgbClr val="D60093"/>
              </a:buClr>
              <a:buSzPct val="70000"/>
              <a:buFont typeface="Wingdings" panose="05000000000000000000" pitchFamily="2" charset="2"/>
              <a:buChar char="Ø"/>
            </a:pPr>
            <a:r>
              <a:rPr lang="sk-SK" altLang="sk-SK" sz="2400" dirty="0"/>
              <a:t>pozná vybrané slová</a:t>
            </a:r>
            <a:r>
              <a:rPr lang="sk-SK" altLang="sk-SK" sz="2400" dirty="0" smtClean="0"/>
              <a:t>, ale </a:t>
            </a:r>
            <a:r>
              <a:rPr lang="sk-SK" altLang="sk-SK" sz="2400" dirty="0"/>
              <a:t>nedokáže ich správne napísať.</a:t>
            </a:r>
          </a:p>
        </p:txBody>
      </p:sp>
      <p:sp>
        <p:nvSpPr>
          <p:cNvPr id="19460" name="Rectangle 10">
            <a:extLst>
              <a:ext uri="{FF2B5EF4-FFF2-40B4-BE49-F238E27FC236}">
                <a16:creationId xmlns:a16="http://schemas.microsoft.com/office/drawing/2014/main" id="{F504E865-1741-E1FA-98BB-479F8B9B7AA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090738" y="4419600"/>
            <a:ext cx="8001000" cy="2438400"/>
          </a:xfrm>
        </p:spPr>
        <p:txBody>
          <a:bodyPr/>
          <a:lstStyle/>
          <a:p>
            <a:pPr eaLnBrk="1" hangingPunct="1"/>
            <a:endParaRPr lang="sk-SK" altLang="sk-SK" sz="2600"/>
          </a:p>
        </p:txBody>
      </p:sp>
      <p:pic>
        <p:nvPicPr>
          <p:cNvPr id="19461" name="Picture 9" descr="dysortografiam">
            <a:extLst>
              <a:ext uri="{FF2B5EF4-FFF2-40B4-BE49-F238E27FC236}">
                <a16:creationId xmlns:a16="http://schemas.microsoft.com/office/drawing/2014/main" id="{226A0C8E-DCFE-313C-6D06-E10D6EFC9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4801"/>
            <a:ext cx="800100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2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  <a:endParaRPr lang="sk-SK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497016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 </a:t>
            </a:r>
            <a:r>
              <a:rPr lang="sk-SK" sz="2400" b="1" dirty="0" err="1" smtClean="0">
                <a:latin typeface="Times New Roman,Bold"/>
              </a:rPr>
              <a:t>Reedukácia</a:t>
            </a:r>
            <a:endParaRPr lang="sk-SK" sz="2400" b="1" dirty="0" smtClean="0">
              <a:latin typeface="Times New Roman,Bold"/>
            </a:endParaRP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r>
              <a:rPr lang="sk-SK" altLang="sk-SK" sz="2100" dirty="0" smtClean="0"/>
              <a:t>     prvá  oblasť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</a:rPr>
              <a:t>rozlišovanie </a:t>
            </a:r>
            <a:r>
              <a:rPr lang="sk-SK" dirty="0">
                <a:latin typeface="Times New Roman" panose="02020603050405020304" pitchFamily="18" charset="0"/>
              </a:rPr>
              <a:t>krátkych a </a:t>
            </a:r>
            <a:r>
              <a:rPr lang="sk-SK" dirty="0" smtClean="0">
                <a:latin typeface="Times New Roman" panose="02020603050405020304" pitchFamily="18" charset="0"/>
              </a:rPr>
              <a:t>dlhých samohlások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endParaRPr lang="sk-SK" dirty="0" smtClean="0">
              <a:latin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</a:rPr>
              <a:t>rozlišovanie </a:t>
            </a:r>
            <a:r>
              <a:rPr lang="sk-SK" dirty="0">
                <a:latin typeface="Times New Roman" panose="02020603050405020304" pitchFamily="18" charset="0"/>
              </a:rPr>
              <a:t>slabík </a:t>
            </a:r>
            <a:r>
              <a:rPr lang="sk-SK" dirty="0" err="1">
                <a:latin typeface="Times New Roman" panose="02020603050405020304" pitchFamily="18" charset="0"/>
              </a:rPr>
              <a:t>dy</a:t>
            </a:r>
            <a:r>
              <a:rPr lang="sk-SK" dirty="0">
                <a:latin typeface="Times New Roman" panose="02020603050405020304" pitchFamily="18" charset="0"/>
              </a:rPr>
              <a:t>/di, ty/ti, </a:t>
            </a:r>
            <a:r>
              <a:rPr lang="sk-SK" dirty="0" err="1">
                <a:latin typeface="Times New Roman" panose="02020603050405020304" pitchFamily="18" charset="0"/>
              </a:rPr>
              <a:t>ny</a:t>
            </a:r>
            <a:r>
              <a:rPr lang="sk-SK" dirty="0">
                <a:latin typeface="Times New Roman" panose="02020603050405020304" pitchFamily="18" charset="0"/>
              </a:rPr>
              <a:t>/</a:t>
            </a:r>
            <a:r>
              <a:rPr lang="sk-SK" dirty="0" err="1">
                <a:latin typeface="Times New Roman" panose="02020603050405020304" pitchFamily="18" charset="0"/>
              </a:rPr>
              <a:t>ni</a:t>
            </a:r>
            <a:r>
              <a:rPr lang="sk-SK" dirty="0">
                <a:latin typeface="Times New Roman" panose="02020603050405020304" pitchFamily="18" charset="0"/>
              </a:rPr>
              <a:t>, </a:t>
            </a:r>
            <a:r>
              <a:rPr lang="sk-SK" dirty="0" err="1" smtClean="0">
                <a:latin typeface="Times New Roman" panose="02020603050405020304" pitchFamily="18" charset="0"/>
              </a:rPr>
              <a:t>ly</a:t>
            </a:r>
            <a:r>
              <a:rPr lang="sk-SK" dirty="0" smtClean="0">
                <a:latin typeface="Times New Roman" panose="02020603050405020304" pitchFamily="18" charset="0"/>
              </a:rPr>
              <a:t>/li,</a:t>
            </a:r>
          </a:p>
          <a:p>
            <a:r>
              <a:rPr lang="sk-SK" dirty="0" smtClean="0">
                <a:latin typeface="Times New Roman" panose="02020603050405020304" pitchFamily="18" charset="0"/>
              </a:rPr>
              <a:t>rozlišovanie </a:t>
            </a:r>
            <a:r>
              <a:rPr lang="sk-SK" dirty="0">
                <a:latin typeface="Times New Roman" panose="02020603050405020304" pitchFamily="18" charset="0"/>
              </a:rPr>
              <a:t>sykaviek c, s, z, č, š, ž, vynechávanie/ </a:t>
            </a:r>
            <a:r>
              <a:rPr lang="sk-SK" dirty="0" smtClean="0">
                <a:latin typeface="Times New Roman" panose="02020603050405020304" pitchFamily="18" charset="0"/>
              </a:rPr>
              <a:t>pridávanie/</a:t>
            </a:r>
          </a:p>
          <a:p>
            <a:r>
              <a:rPr lang="sk-SK" dirty="0" smtClean="0">
                <a:latin typeface="Times New Roman" panose="02020603050405020304" pitchFamily="18" charset="0"/>
              </a:rPr>
              <a:t>prešmykovanie </a:t>
            </a:r>
            <a:r>
              <a:rPr lang="sk-SK" dirty="0">
                <a:latin typeface="Times New Roman" panose="02020603050405020304" pitchFamily="18" charset="0"/>
              </a:rPr>
              <a:t>písmen resp. slabík, hranice slov v písaní.</a:t>
            </a:r>
            <a:endParaRPr lang="sk-SK" dirty="0" smtClean="0">
              <a:latin typeface="Times New Roman" panose="02020603050405020304" pitchFamily="18" charset="0"/>
            </a:endParaRPr>
          </a:p>
          <a:p>
            <a:endParaRPr lang="sk-SK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2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Dysortografia</a:t>
            </a:r>
            <a:endParaRPr lang="sk-SK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497016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 </a:t>
            </a:r>
            <a:r>
              <a:rPr lang="sk-SK" sz="2400" b="1" dirty="0" err="1" smtClean="0">
                <a:latin typeface="Times New Roman,Bold"/>
              </a:rPr>
              <a:t>Reedukácia</a:t>
            </a:r>
            <a:endParaRPr lang="sk-SK" sz="2400" b="1" dirty="0" smtClean="0">
              <a:latin typeface="Times New Roman,Bold"/>
            </a:endParaRP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r>
              <a:rPr lang="sk-SK" altLang="sk-SK" sz="2100" dirty="0" smtClean="0"/>
              <a:t>     druhá oblasť  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</a:rPr>
              <a:t>z</a:t>
            </a:r>
            <a:r>
              <a:rPr lang="sk-SK" dirty="0" smtClean="0">
                <a:latin typeface="Times New Roman" panose="02020603050405020304" pitchFamily="18" charset="0"/>
              </a:rPr>
              <a:t>ameranie na gramatické chyby</a:t>
            </a:r>
          </a:p>
          <a:p>
            <a:r>
              <a:rPr lang="sk-SK" dirty="0" smtClean="0">
                <a:latin typeface="Times New Roman" panose="02020603050405020304" pitchFamily="18" charset="0"/>
              </a:rPr>
              <a:t>Osvojenie si gramatického pravidla - problémy </a:t>
            </a:r>
            <a:r>
              <a:rPr lang="pt-BR" dirty="0" smtClean="0">
                <a:latin typeface="Times New Roman" panose="02020603050405020304" pitchFamily="18" charset="0"/>
              </a:rPr>
              <a:t>s </a:t>
            </a:r>
            <a:r>
              <a:rPr lang="pt-BR" dirty="0">
                <a:latin typeface="Times New Roman" panose="02020603050405020304" pitchFamily="18" charset="0"/>
              </a:rPr>
              <a:t>jeho systematizáciou a často aj s jeho pohotovou </a:t>
            </a:r>
            <a:r>
              <a:rPr lang="pt-BR" dirty="0" smtClean="0">
                <a:latin typeface="Times New Roman" panose="02020603050405020304" pitchFamily="18" charset="0"/>
              </a:rPr>
              <a:t>aplikáciou</a:t>
            </a:r>
            <a:endParaRPr lang="sk-SK" dirty="0" smtClean="0">
              <a:latin typeface="Times New Roman" panose="02020603050405020304" pitchFamily="18" charset="0"/>
            </a:endParaRPr>
          </a:p>
          <a:p>
            <a:r>
              <a:rPr lang="sk-SK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Veľkým prínosom v </a:t>
            </a:r>
            <a:r>
              <a:rPr lang="sk-SK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reedukácii</a:t>
            </a:r>
            <a:r>
              <a:rPr lang="sk-SK" dirty="0">
                <a:solidFill>
                  <a:srgbClr val="00B050"/>
                </a:solidFill>
                <a:latin typeface="Times New Roman" panose="02020603050405020304" pitchFamily="18" charset="0"/>
              </a:rPr>
              <a:t> je vlastná vizualizácia gramatických pravidiel</a:t>
            </a:r>
            <a:r>
              <a:rPr lang="sk-SK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97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795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PORUCHA</a:t>
            </a:r>
          </a:p>
          <a:p>
            <a:pPr marL="0" indent="0" eaLnBrk="1" hangingPunct="1">
              <a:lnSpc>
                <a:spcPct val="90000"/>
              </a:lnSpc>
              <a:buClr>
                <a:srgbClr val="FF9900"/>
              </a:buClr>
              <a:buNone/>
            </a:pPr>
            <a:endParaRPr lang="sk-SK" sz="2400" b="1" dirty="0" smtClean="0">
              <a:latin typeface="Times New Roman,Bold"/>
            </a:endParaRPr>
          </a:p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smtClean="0">
                <a:latin typeface="Times New Roman,Bold"/>
              </a:rPr>
              <a:t>ZÁKLADNÉ  ZNAKY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903786" y="1752600"/>
            <a:ext cx="7519866" cy="4953000"/>
          </a:xfrm>
        </p:spPr>
        <p:txBody>
          <a:bodyPr/>
          <a:lstStyle/>
          <a:p>
            <a:pPr eaLnBrk="1" hangingPunct="1"/>
            <a:r>
              <a:rPr lang="sk-SK" dirty="0">
                <a:latin typeface="Times New Roman" panose="02020603050405020304" pitchFamily="18" charset="0"/>
              </a:rPr>
              <a:t>Špecifická vývinová porucha grafického prejavu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sk-SK" dirty="0">
                <a:latin typeface="Times New Roman" panose="02020603050405020304" pitchFamily="18" charset="0"/>
              </a:rPr>
              <a:t>Narušuje celkovú úpravu písomného </a:t>
            </a:r>
            <a:r>
              <a:rPr lang="sk-SK" dirty="0" smtClean="0">
                <a:latin typeface="Times New Roman" panose="02020603050405020304" pitchFamily="18" charset="0"/>
              </a:rPr>
              <a:t>prejavu, osvojovanie </a:t>
            </a:r>
            <a:r>
              <a:rPr lang="sk-SK" dirty="0">
                <a:latin typeface="Times New Roman" panose="02020603050405020304" pitchFamily="18" charset="0"/>
              </a:rPr>
              <a:t>si jednotlivých </a:t>
            </a:r>
            <a:r>
              <a:rPr lang="sk-SK" dirty="0" smtClean="0">
                <a:latin typeface="Times New Roman" panose="02020603050405020304" pitchFamily="18" charset="0"/>
              </a:rPr>
              <a:t>písmen, </a:t>
            </a:r>
            <a:r>
              <a:rPr lang="pl-PL" dirty="0" smtClean="0">
                <a:latin typeface="Times New Roman" panose="02020603050405020304" pitchFamily="18" charset="0"/>
              </a:rPr>
              <a:t>napodobnenie </a:t>
            </a:r>
            <a:r>
              <a:rPr lang="pl-PL" dirty="0">
                <a:latin typeface="Times New Roman" panose="02020603050405020304" pitchFamily="18" charset="0"/>
              </a:rPr>
              <a:t>tvaru, spojenie hlásky </a:t>
            </a:r>
            <a:r>
              <a:rPr lang="pl-PL" dirty="0" smtClean="0">
                <a:latin typeface="Times New Roman" panose="02020603050405020304" pitchFamily="18" charset="0"/>
              </a:rPr>
              <a:t>s </a:t>
            </a:r>
            <a:r>
              <a:rPr lang="sk-SK" dirty="0" smtClean="0">
                <a:latin typeface="Times New Roman" panose="02020603050405020304" pitchFamily="18" charset="0"/>
              </a:rPr>
              <a:t>písmenom </a:t>
            </a:r>
            <a:r>
              <a:rPr lang="sk-SK" dirty="0">
                <a:latin typeface="Times New Roman" panose="02020603050405020304" pitchFamily="18" charset="0"/>
              </a:rPr>
              <a:t>a radenie písmen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sk-SK" dirty="0">
                <a:latin typeface="Times New Roman" panose="02020603050405020304" pitchFamily="18" charset="0"/>
              </a:rPr>
              <a:t>Dieťa si zamieňa tvarovo podobné písmená, </a:t>
            </a:r>
            <a:r>
              <a:rPr lang="sk-SK" dirty="0" smtClean="0">
                <a:latin typeface="Times New Roman" panose="02020603050405020304" pitchFamily="18" charset="0"/>
              </a:rPr>
              <a:t>písmo je </a:t>
            </a:r>
            <a:r>
              <a:rPr lang="sk-SK" dirty="0">
                <a:latin typeface="Times New Roman" panose="02020603050405020304" pitchFamily="18" charset="0"/>
              </a:rPr>
              <a:t>neusporiadané, ťažkopádne, neobratné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es-ES" dirty="0">
                <a:latin typeface="Times New Roman" panose="02020603050405020304" pitchFamily="18" charset="0"/>
              </a:rPr>
              <a:t>Zamieňa si tlačené a písané </a:t>
            </a:r>
            <a:r>
              <a:rPr lang="es-ES" dirty="0" smtClean="0">
                <a:latin typeface="Times New Roman" panose="02020603050405020304" pitchFamily="18" charset="0"/>
              </a:rPr>
              <a:t>písmo</a:t>
            </a:r>
            <a:r>
              <a:rPr lang="sk-SK" dirty="0" smtClean="0">
                <a:latin typeface="Times New Roman" panose="02020603050405020304" pitchFamily="18" charset="0"/>
              </a:rPr>
              <a:t>.</a:t>
            </a:r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140663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971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>
                <a:latin typeface="Times New Roman,Bold"/>
              </a:rPr>
              <a:t>OSLABENIA</a:t>
            </a:r>
            <a:endParaRPr lang="sk-SK" altLang="sk-SK" sz="2400" b="1" dirty="0">
              <a:latin typeface="Times New Roman,Bold"/>
            </a:endParaRP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5105400"/>
          </a:xfrm>
        </p:spPr>
        <p:txBody>
          <a:bodyPr/>
          <a:lstStyle/>
          <a:p>
            <a:r>
              <a:rPr lang="sk-SK" dirty="0">
                <a:latin typeface="Times New Roman" panose="02020603050405020304" pitchFamily="18" charset="0"/>
              </a:rPr>
              <a:t>hrubá a </a:t>
            </a:r>
            <a:r>
              <a:rPr lang="sk-SK" dirty="0" smtClean="0">
                <a:latin typeface="Times New Roman" panose="02020603050405020304" pitchFamily="18" charset="0"/>
              </a:rPr>
              <a:t>jemná motorika</a:t>
            </a:r>
            <a:r>
              <a:rPr lang="sk-SK" dirty="0">
                <a:latin typeface="Times New Roman" panose="02020603050405020304" pitchFamily="18" charset="0"/>
              </a:rPr>
              <a:t>, pohybová koordinácia, </a:t>
            </a:r>
            <a:r>
              <a:rPr lang="sk-SK" dirty="0" smtClean="0">
                <a:latin typeface="Times New Roman" panose="02020603050405020304" pitchFamily="18" charset="0"/>
              </a:rPr>
              <a:t>celková </a:t>
            </a:r>
            <a:r>
              <a:rPr lang="pl-PL" dirty="0" smtClean="0">
                <a:latin typeface="Times New Roman" panose="02020603050405020304" pitchFamily="18" charset="0"/>
              </a:rPr>
              <a:t>organizácia </a:t>
            </a:r>
            <a:r>
              <a:rPr lang="pl-PL" dirty="0">
                <a:latin typeface="Times New Roman" panose="02020603050405020304" pitchFamily="18" charset="0"/>
              </a:rPr>
              <a:t>organizmu, zraková a </a:t>
            </a:r>
            <a:r>
              <a:rPr lang="pl-PL" dirty="0" smtClean="0">
                <a:latin typeface="Times New Roman" panose="02020603050405020304" pitchFamily="18" charset="0"/>
              </a:rPr>
              <a:t>pohybová </a:t>
            </a:r>
            <a:r>
              <a:rPr lang="sk-SK" dirty="0" smtClean="0">
                <a:latin typeface="Times New Roman" panose="02020603050405020304" pitchFamily="18" charset="0"/>
              </a:rPr>
              <a:t>pamäť</a:t>
            </a:r>
            <a:r>
              <a:rPr lang="sk-SK" dirty="0">
                <a:latin typeface="Times New Roman" panose="02020603050405020304" pitchFamily="18" charset="0"/>
              </a:rPr>
              <a:t>, pozornosť, priestorová </a:t>
            </a:r>
            <a:r>
              <a:rPr lang="sk-SK" dirty="0" smtClean="0">
                <a:latin typeface="Times New Roman" panose="02020603050405020304" pitchFamily="18" charset="0"/>
              </a:rPr>
              <a:t>orientácia,</a:t>
            </a:r>
          </a:p>
          <a:p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</a:rPr>
              <a:t>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korá 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</a:rPr>
              <a:t>intervencia by z toho dôvodu nemala 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byť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 </a:t>
            </a:r>
            <a:r>
              <a:rPr lang="sk-SK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centrovaná </a:t>
            </a:r>
            <a:r>
              <a:rPr lang="sk-SK" dirty="0">
                <a:solidFill>
                  <a:srgbClr val="0070C0"/>
                </a:solidFill>
                <a:latin typeface="Times New Roman" panose="02020603050405020304" pitchFamily="18" charset="0"/>
              </a:rPr>
              <a:t>iba na </a:t>
            </a:r>
            <a:r>
              <a:rPr lang="sk-SK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grafomotoriku</a:t>
            </a:r>
            <a:r>
              <a:rPr lang="sk-SK" dirty="0">
                <a:solidFill>
                  <a:srgbClr val="0070C0"/>
                </a:solidFill>
                <a:latin typeface="Times New Roman" panose="02020603050405020304" pitchFamily="18" charset="0"/>
              </a:rPr>
              <a:t>, ktorá </a:t>
            </a:r>
            <a:r>
              <a:rPr lang="sk-SK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sa   </a:t>
            </a:r>
          </a:p>
          <a:p>
            <a:pPr marL="0" indent="0">
              <a:buNone/>
            </a:pPr>
            <a:r>
              <a:rPr lang="sk-SK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sk-SK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odráža 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</a:rPr>
              <a:t>priamo v písme, ale na komplexnú</a:t>
            </a:r>
          </a:p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 oblasť </a:t>
            </a:r>
            <a:r>
              <a:rPr lang="sk-SK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psychomotoriky</a:t>
            </a:r>
            <a:r>
              <a:rPr lang="sk-SK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.</a:t>
            </a:r>
            <a:endParaRPr lang="sk-SK" altLang="sk-SK" sz="2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1469B7E2-583E-9715-4142-D95D0A05D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4AD149F8-13A1-A567-29C3-FE5A7502BC8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2583" y="1752600"/>
            <a:ext cx="606829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dieťa ťažko pamätá, napodobňuje tvary písmen,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nevzhľadné, kostrbaté,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None/>
            </a:pPr>
            <a:r>
              <a:rPr lang="sk-SK" altLang="sk-SK" dirty="0"/>
              <a:t>    nečitateľné písmo,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písmená - </a:t>
            </a:r>
            <a:r>
              <a:rPr lang="sk-SK" altLang="sk-SK" i="1" dirty="0"/>
              <a:t>rôzna veľkosť, sklon, 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vynechávanie písmen,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zámena </a:t>
            </a:r>
            <a:r>
              <a:rPr lang="sk-SK" altLang="sk-SK" b="1" i="1" dirty="0"/>
              <a:t>b-d, b-d-p, p-q, m-n</a:t>
            </a:r>
            <a:r>
              <a:rPr lang="sk-SK" altLang="sk-SK" i="1" dirty="0"/>
              <a:t>,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sk-SK" altLang="sk-SK" dirty="0"/>
              <a:t>porušená koordinácia ruky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Clr>
                <a:srgbClr val="000099"/>
              </a:buClr>
              <a:buFont typeface="Wingdings" panose="05000000000000000000" pitchFamily="2" charset="2"/>
              <a:buNone/>
            </a:pPr>
            <a:r>
              <a:rPr lang="sk-SK" altLang="sk-SK" dirty="0"/>
              <a:t>     a očí pri písaní.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BE9EBC0B-E040-58EA-A2C6-619413C96AC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7239000" y="1752600"/>
            <a:ext cx="2852738" cy="4267200"/>
          </a:xfrm>
        </p:spPr>
        <p:txBody>
          <a:bodyPr/>
          <a:lstStyle/>
          <a:p>
            <a:pPr eaLnBrk="1" hangingPunct="1"/>
            <a:endParaRPr lang="sk-SK" altLang="sk-SK" sz="2600"/>
          </a:p>
        </p:txBody>
      </p:sp>
      <p:pic>
        <p:nvPicPr>
          <p:cNvPr id="18437" name="Picture 8" descr="zosit_dysgrafika1">
            <a:extLst>
              <a:ext uri="{FF2B5EF4-FFF2-40B4-BE49-F238E27FC236}">
                <a16:creationId xmlns:a16="http://schemas.microsoft.com/office/drawing/2014/main" id="{CD3FD32A-139B-7183-0E2C-26E3E39E4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8" t="7547" r="4326" b="1888"/>
          <a:stretch>
            <a:fillRect/>
          </a:stretch>
        </p:blipFill>
        <p:spPr bwMode="auto">
          <a:xfrm>
            <a:off x="6934200" y="152400"/>
            <a:ext cx="3200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0" descr="ANd9GcRMl0YDD5yDNu8kZ3EKlbUqg9pVUVE20I1TCjiuxtRxixj0Javs&amp;t=1">
            <a:extLst>
              <a:ext uri="{FF2B5EF4-FFF2-40B4-BE49-F238E27FC236}">
                <a16:creationId xmlns:a16="http://schemas.microsoft.com/office/drawing/2014/main" id="{0F17519B-76E5-6CC9-E8D6-5C90EED07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962400"/>
            <a:ext cx="3124200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DFAC9604-B629-95C5-BF5F-B1893D3AE6B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sk-SK" altLang="sk-SK" sz="3600" b="1"/>
              <a:t>Žiaci s hyperkinetickou poruchou</a:t>
            </a:r>
            <a:endParaRPr lang="sk-SK" altLang="sk-SK" sz="3600"/>
          </a:p>
        </p:txBody>
      </p:sp>
      <p:sp>
        <p:nvSpPr>
          <p:cNvPr id="51203" name="Zástupný symbol obsahu 2">
            <a:extLst>
              <a:ext uri="{FF2B5EF4-FFF2-40B4-BE49-F238E27FC236}">
                <a16:creationId xmlns:a16="http://schemas.microsoft.com/office/drawing/2014/main" id="{E80395AB-27F0-84E3-2B2A-89A078DD826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82296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Odhad: </a:t>
            </a:r>
            <a:r>
              <a:rPr lang="sk-SK" altLang="sk-SK" sz="2800" dirty="0">
                <a:solidFill>
                  <a:srgbClr val="FF0000"/>
                </a:solidFill>
              </a:rPr>
              <a:t>u 20 – 40 % </a:t>
            </a:r>
            <a:r>
              <a:rPr lang="sk-SK" altLang="sk-SK" sz="2800" dirty="0"/>
              <a:t>prípadov je špecifická porucha správania </a:t>
            </a:r>
            <a:r>
              <a:rPr lang="sk-SK" altLang="sk-SK" sz="2800" dirty="0">
                <a:solidFill>
                  <a:srgbClr val="FF0000"/>
                </a:solidFill>
              </a:rPr>
              <a:t>spojená aj so špecifickými poruchami učenia </a:t>
            </a:r>
            <a:r>
              <a:rPr lang="sk-SK" altLang="sk-SK" sz="2800" dirty="0"/>
              <a:t>(</a:t>
            </a:r>
            <a:r>
              <a:rPr lang="sk-SK" altLang="sk-SK" sz="2800" dirty="0" err="1"/>
              <a:t>dyslexia</a:t>
            </a:r>
            <a:r>
              <a:rPr lang="sk-SK" altLang="sk-SK" sz="2800" dirty="0"/>
              <a:t>, </a:t>
            </a:r>
            <a:r>
              <a:rPr lang="sk-SK" altLang="sk-SK" sz="2800" dirty="0" err="1"/>
              <a:t>dysgrafia</a:t>
            </a:r>
            <a:r>
              <a:rPr lang="sk-SK" altLang="sk-SK" sz="2800" dirty="0"/>
              <a:t>...).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 ADHD má vplyv na  5% detí v školskom veku.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sk-SK" altLang="sk-SK" sz="28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800" dirty="0"/>
              <a:t>    </a:t>
            </a:r>
            <a:r>
              <a:rPr lang="sk-SK" altLang="sk-SK" sz="2800" b="1" dirty="0">
                <a:highlight>
                  <a:srgbClr val="FFFF00"/>
                </a:highlight>
              </a:rPr>
              <a:t>Výskyt </a:t>
            </a:r>
            <a:r>
              <a:rPr lang="sk-SK" altLang="sk-SK" sz="2800" b="1" dirty="0" err="1">
                <a:highlight>
                  <a:srgbClr val="FFFF00"/>
                </a:highlight>
              </a:rPr>
              <a:t>hyperkinetickej</a:t>
            </a:r>
            <a:r>
              <a:rPr lang="sk-SK" altLang="sk-SK" sz="2800" b="1" dirty="0">
                <a:highlight>
                  <a:srgbClr val="FFFF00"/>
                </a:highlight>
              </a:rPr>
              <a:t> poruchy je častejší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sk-SK" altLang="sk-SK" sz="2800" b="1" dirty="0">
                <a:highlight>
                  <a:srgbClr val="FFFF00"/>
                </a:highlight>
              </a:rPr>
              <a:t>u chlapcov ako u dievčat.</a:t>
            </a:r>
            <a:endParaRPr lang="sk-SK" altLang="sk-SK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117479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9718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b="1" dirty="0" err="1" smtClean="0">
                <a:latin typeface="Times New Roman,Bold"/>
              </a:rPr>
              <a:t>Reedukácia</a:t>
            </a:r>
            <a:endParaRPr lang="sk-SK" altLang="sk-SK" b="1" dirty="0">
              <a:latin typeface="Times New Roman,Bold"/>
            </a:endParaRP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5105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>
                <a:latin typeface="Times New Roman,Bold"/>
              </a:rPr>
              <a:t>Porucha tvaru </a:t>
            </a:r>
            <a:r>
              <a:rPr lang="sk-SK" b="1" dirty="0" smtClean="0">
                <a:latin typeface="Times New Roman,Bold"/>
              </a:rPr>
              <a:t>– žiak:</a:t>
            </a:r>
            <a:endParaRPr lang="sk-SK" dirty="0" smtClean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dirty="0" smtClean="0">
                <a:latin typeface="Times New Roman" panose="02020603050405020304" pitchFamily="18" charset="0"/>
              </a:rPr>
              <a:t>nedodržiava </a:t>
            </a:r>
            <a:r>
              <a:rPr lang="sk-SK" dirty="0">
                <a:latin typeface="Times New Roman" panose="02020603050405020304" pitchFamily="18" charset="0"/>
              </a:rPr>
              <a:t>predpísaný tvar písmen,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dirty="0">
                <a:latin typeface="Times New Roman" panose="02020603050405020304" pitchFamily="18" charset="0"/>
              </a:rPr>
              <a:t>n</a:t>
            </a:r>
            <a:r>
              <a:rPr lang="sk-SK" dirty="0" smtClean="0">
                <a:latin typeface="Times New Roman" panose="02020603050405020304" pitchFamily="18" charset="0"/>
              </a:rPr>
              <a:t>epamätá si správny postup pri písaní,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dirty="0">
                <a:latin typeface="Times New Roman" panose="02020603050405020304" pitchFamily="18" charset="0"/>
              </a:rPr>
              <a:t>s</a:t>
            </a:r>
            <a:r>
              <a:rPr lang="sk-SK" dirty="0" smtClean="0">
                <a:latin typeface="Times New Roman" panose="02020603050405020304" pitchFamily="18" charset="0"/>
              </a:rPr>
              <a:t>naží sa </a:t>
            </a:r>
            <a:r>
              <a:rPr lang="sk-SK" dirty="0">
                <a:latin typeface="Times New Roman" panose="02020603050405020304" pitchFamily="18" charset="0"/>
              </a:rPr>
              <a:t>napodobniť tvar, ale zabúda </a:t>
            </a:r>
            <a:r>
              <a:rPr lang="sk-SK" dirty="0" smtClean="0">
                <a:latin typeface="Times New Roman" panose="02020603050405020304" pitchFamily="18" charset="0"/>
              </a:rPr>
              <a:t>stopu písania</a:t>
            </a:r>
            <a:r>
              <a:rPr lang="sk-SK" dirty="0">
                <a:latin typeface="Times New Roman" panose="02020603050405020304" pitchFamily="18" charset="0"/>
              </a:rPr>
              <a:t>. </a:t>
            </a:r>
            <a:endParaRPr lang="sk-SK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dirty="0">
                <a:latin typeface="Times New Roman" panose="02020603050405020304" pitchFamily="18" charset="0"/>
              </a:rPr>
              <a:t>Z</a:t>
            </a:r>
            <a:r>
              <a:rPr lang="sk-SK" dirty="0" smtClean="0">
                <a:latin typeface="Times New Roman" panose="02020603050405020304" pitchFamily="18" charset="0"/>
              </a:rPr>
              <a:t>ameriavame </a:t>
            </a:r>
            <a:r>
              <a:rPr lang="sk-SK" dirty="0">
                <a:latin typeface="Times New Roman" panose="02020603050405020304" pitchFamily="18" charset="0"/>
              </a:rPr>
              <a:t>na algoritmus písania.</a:t>
            </a:r>
            <a:endParaRPr lang="sk-SK" altLang="sk-SK" sz="2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21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971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err="1" smtClean="0">
                <a:latin typeface="Times New Roman,Bold"/>
              </a:rPr>
              <a:t>Reedukácia</a:t>
            </a:r>
            <a:endParaRPr lang="sk-SK" altLang="sk-SK" sz="2400" b="1" dirty="0">
              <a:latin typeface="Times New Roman,Bold"/>
            </a:endParaRP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5105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/>
              <a:t>Porucha ťahu </a:t>
            </a:r>
            <a:r>
              <a:rPr lang="sk-SK" dirty="0"/>
              <a:t>- žiak nie je schopný písať jedným ťahom, </a:t>
            </a:r>
            <a:r>
              <a:rPr lang="sk-SK" dirty="0" smtClean="0"/>
              <a:t>je viditeľné napájanie </a:t>
            </a:r>
            <a:r>
              <a:rPr lang="sk-SK" dirty="0"/>
              <a:t>písmen.</a:t>
            </a:r>
            <a:endParaRPr lang="sk-SK" altLang="sk-SK" sz="2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2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Dysgrafia</a:t>
            </a:r>
            <a:endParaRPr lang="sk-SK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2" y="1752600"/>
            <a:ext cx="29718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b="1" dirty="0" err="1" smtClean="0">
                <a:latin typeface="Times New Roman,Bold"/>
              </a:rPr>
              <a:t>Reedukácia</a:t>
            </a:r>
            <a:endParaRPr lang="sk-SK" altLang="sk-SK" b="1" dirty="0">
              <a:latin typeface="Times New Roman,Bold"/>
            </a:endParaRP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690688"/>
            <a:ext cx="7414359" cy="51673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sk-SK" b="1" dirty="0"/>
              <a:t>Porucha vzťahu - </a:t>
            </a:r>
            <a:r>
              <a:rPr lang="sk-SK" dirty="0"/>
              <a:t>žiak </a:t>
            </a:r>
            <a:r>
              <a:rPr lang="sk-SK" dirty="0" smtClean="0"/>
              <a:t>nedokáže písať </a:t>
            </a:r>
            <a:r>
              <a:rPr lang="sk-SK" dirty="0"/>
              <a:t>písmená v slovách v správnom pomere, niektoré </a:t>
            </a:r>
            <a:r>
              <a:rPr lang="sk-SK" dirty="0" smtClean="0"/>
              <a:t>píše nadmerne </a:t>
            </a:r>
            <a:r>
              <a:rPr lang="sk-SK" dirty="0"/>
              <a:t>veľké, iné nadmerne </a:t>
            </a:r>
            <a:r>
              <a:rPr lang="sk-SK" dirty="0" smtClean="0"/>
              <a:t>malé.</a:t>
            </a:r>
            <a:endParaRPr lang="sk-SK" altLang="sk-SK" sz="2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43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r>
              <a:rPr lang="sk-SK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sk-SK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špecifická vývinová porucha matematických</a:t>
            </a:r>
            <a:br>
              <a:rPr lang="sk-SK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schopností.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037491" y="1752600"/>
            <a:ext cx="3393832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00"/>
              </a:buClr>
              <a:buFont typeface="Wingdings" panose="05000000000000000000" pitchFamily="2" charset="2"/>
              <a:buChar char="Ø"/>
            </a:pPr>
            <a:r>
              <a:rPr lang="sk-SK" sz="2400" b="1" dirty="0" err="1"/>
              <a:t>Praktognostická</a:t>
            </a:r>
            <a:endParaRPr lang="sk-SK" altLang="sk-SK" sz="21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5105400"/>
          </a:xfrm>
        </p:spPr>
        <p:txBody>
          <a:bodyPr/>
          <a:lstStyle/>
          <a:p>
            <a:r>
              <a:rPr lang="pl-PL" dirty="0"/>
              <a:t>Ide o poruchu manipulácie s konkrétnymi </a:t>
            </a:r>
            <a:r>
              <a:rPr lang="pl-PL" dirty="0" smtClean="0"/>
              <a:t>predmetmi alebo </a:t>
            </a:r>
            <a:r>
              <a:rPr lang="pl-PL" dirty="0"/>
              <a:t>nakreslenými </a:t>
            </a:r>
            <a:r>
              <a:rPr lang="pl-PL" dirty="0" smtClean="0"/>
              <a:t>symbolmi.</a:t>
            </a:r>
          </a:p>
          <a:p>
            <a:r>
              <a:rPr lang="pl-PL" dirty="0" smtClean="0">
                <a:solidFill>
                  <a:srgbClr val="000000"/>
                </a:solidFill>
              </a:rPr>
              <a:t>Neschopnosť </a:t>
            </a:r>
            <a:r>
              <a:rPr lang="sk-SK" dirty="0" smtClean="0"/>
              <a:t>vytvoriť </a:t>
            </a:r>
            <a:r>
              <a:rPr lang="sk-SK" dirty="0"/>
              <a:t>skupinu predmetov s </a:t>
            </a:r>
            <a:r>
              <a:rPr lang="sk-SK" dirty="0" smtClean="0"/>
              <a:t> daným </a:t>
            </a:r>
            <a:r>
              <a:rPr lang="sk-SK" dirty="0"/>
              <a:t>počtom </a:t>
            </a:r>
            <a:r>
              <a:rPr lang="sk-SK" dirty="0" smtClean="0"/>
              <a:t>prvkov, a </a:t>
            </a:r>
            <a:r>
              <a:rPr lang="pl-PL" dirty="0" smtClean="0"/>
              <a:t>dospieť </a:t>
            </a:r>
            <a:r>
              <a:rPr lang="pl-PL" dirty="0"/>
              <a:t>k pojmu prirodzeného </a:t>
            </a:r>
            <a:r>
              <a:rPr lang="pl-PL" dirty="0" smtClean="0"/>
              <a:t>čísla</a:t>
            </a:r>
            <a:r>
              <a:rPr lang="pl-PL" dirty="0"/>
              <a:t> </a:t>
            </a:r>
            <a:r>
              <a:rPr lang="pl-PL" dirty="0" smtClean="0"/>
              <a:t>(problé s </a:t>
            </a:r>
            <a:r>
              <a:rPr lang="sk-SK" dirty="0" smtClean="0"/>
              <a:t> porovnávaním </a:t>
            </a:r>
            <a:r>
              <a:rPr lang="sk-SK" dirty="0" smtClean="0"/>
              <a:t>čísel, usporiadanie a vytváranie postupnosti </a:t>
            </a:r>
            <a:r>
              <a:rPr lang="sk-SK" dirty="0"/>
              <a:t>prirodzených čísel. </a:t>
            </a:r>
            <a:endParaRPr lang="sk-SK" dirty="0" smtClean="0"/>
          </a:p>
          <a:p>
            <a:r>
              <a:rPr lang="sk-SK" dirty="0" smtClean="0"/>
              <a:t>V </a:t>
            </a:r>
            <a:r>
              <a:rPr lang="sk-SK" dirty="0"/>
              <a:t>geometrii žiak </a:t>
            </a:r>
            <a:r>
              <a:rPr lang="sk-SK" dirty="0" smtClean="0"/>
              <a:t>nevie zoradiť </a:t>
            </a:r>
            <a:r>
              <a:rPr lang="sk-SK" dirty="0"/>
              <a:t>predmety podľa veľkosti, nevie </a:t>
            </a:r>
            <a:r>
              <a:rPr lang="sk-SK" dirty="0" smtClean="0"/>
              <a:t>rozlišovať geometrické </a:t>
            </a:r>
            <a:r>
              <a:rPr lang="sk-SK" dirty="0"/>
              <a:t>tvary, </a:t>
            </a:r>
            <a:r>
              <a:rPr lang="sk-SK" dirty="0" smtClean="0"/>
              <a:t>nerozumie rozmiestneniu </a:t>
            </a:r>
            <a:r>
              <a:rPr lang="sk-SK" dirty="0" smtClean="0"/>
              <a:t>predmetov </a:t>
            </a:r>
            <a:r>
              <a:rPr lang="pl-PL" dirty="0" smtClean="0"/>
              <a:t>v </a:t>
            </a:r>
            <a:r>
              <a:rPr lang="pl-PL" dirty="0"/>
              <a:t>priestore a ich </a:t>
            </a:r>
            <a:r>
              <a:rPr lang="pl-PL" dirty="0" smtClean="0"/>
              <a:t>znázorneniu </a:t>
            </a:r>
            <a:r>
              <a:rPr lang="pl-PL" dirty="0"/>
              <a:t>na obrázku.</a:t>
            </a:r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343456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7876" y="1752600"/>
            <a:ext cx="2602523" cy="5105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b="1" dirty="0" smtClean="0"/>
              <a:t>Verbálna</a:t>
            </a:r>
            <a:endParaRPr lang="sk-SK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/>
          <a:lstStyle/>
          <a:p>
            <a:r>
              <a:rPr lang="sk-SK" dirty="0" smtClean="0"/>
              <a:t>Problém v označovaní počtu predmetov</a:t>
            </a:r>
            <a:r>
              <a:rPr lang="sk-SK" dirty="0"/>
              <a:t>, používaní znakov operácií, problémy </a:t>
            </a:r>
            <a:r>
              <a:rPr lang="sk-SK" dirty="0" smtClean="0"/>
              <a:t>v pochopení </a:t>
            </a:r>
            <a:r>
              <a:rPr lang="sk-SK" dirty="0"/>
              <a:t>a vymenovávaní </a:t>
            </a:r>
            <a:r>
              <a:rPr lang="sk-SK" dirty="0" smtClean="0"/>
              <a:t>číselných radov. </a:t>
            </a:r>
            <a:r>
              <a:rPr lang="sk-SK" dirty="0"/>
              <a:t>Žiak si </a:t>
            </a:r>
            <a:r>
              <a:rPr lang="sk-SK" dirty="0" smtClean="0"/>
              <a:t>pod číslom </a:t>
            </a:r>
            <a:r>
              <a:rPr lang="sk-SK" dirty="0"/>
              <a:t>nevie predstaviť príslušnú skupinu prvkov </a:t>
            </a:r>
            <a:r>
              <a:rPr lang="sk-SK" dirty="0" smtClean="0"/>
              <a:t>a označiť </a:t>
            </a:r>
            <a:r>
              <a:rPr lang="sk-SK" dirty="0"/>
              <a:t>počet prvkov v danej skupine číslom.</a:t>
            </a:r>
            <a:endParaRPr lang="sk-SK" altLang="sk-SK" sz="2600" b="1" i="1" dirty="0"/>
          </a:p>
        </p:txBody>
      </p:sp>
    </p:spTree>
    <p:extLst>
      <p:ext uri="{BB962C8B-B14F-4D97-AF65-F5344CB8AC3E}">
        <p14:creationId xmlns:p14="http://schemas.microsoft.com/office/powerpoint/2010/main" val="321407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7876" y="1752600"/>
            <a:ext cx="2602523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b="1" dirty="0" err="1" smtClean="0"/>
              <a:t>Lexická</a:t>
            </a:r>
            <a:endParaRPr lang="sk-SK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Problémy:</a:t>
            </a:r>
          </a:p>
          <a:p>
            <a:r>
              <a:rPr lang="sk-SK" dirty="0" smtClean="0"/>
              <a:t> </a:t>
            </a:r>
            <a:r>
              <a:rPr lang="sk-SK" dirty="0"/>
              <a:t>s čítaním cifier a číslic, </a:t>
            </a:r>
            <a:endParaRPr lang="sk-SK" dirty="0" smtClean="0"/>
          </a:p>
          <a:p>
            <a:r>
              <a:rPr lang="sk-SK" dirty="0" smtClean="0"/>
              <a:t>s pochopením číselnej </a:t>
            </a:r>
            <a:r>
              <a:rPr lang="sk-SK" dirty="0"/>
              <a:t>sústavy (napr. zámena tvarovo podobných </a:t>
            </a:r>
            <a:r>
              <a:rPr lang="sk-SK" dirty="0" smtClean="0"/>
              <a:t>čísel, zámena </a:t>
            </a:r>
            <a:r>
              <a:rPr lang="sk-SK" dirty="0"/>
              <a:t>desiatok a jednotiek v dvojciferných číslach</a:t>
            </a:r>
            <a:r>
              <a:rPr lang="sk-SK" dirty="0" smtClean="0"/>
              <a:t>)</a:t>
            </a:r>
          </a:p>
          <a:p>
            <a:r>
              <a:rPr lang="sk-SK" dirty="0"/>
              <a:t>s</a:t>
            </a:r>
            <a:r>
              <a:rPr lang="sk-SK" dirty="0" smtClean="0"/>
              <a:t> čítaním </a:t>
            </a:r>
            <a:r>
              <a:rPr lang="sk-SK" dirty="0"/>
              <a:t>viacciferných čísel. </a:t>
            </a:r>
            <a:endParaRPr lang="sk-SK" dirty="0" smtClean="0"/>
          </a:p>
          <a:p>
            <a:pPr marL="0" indent="0" algn="ctr">
              <a:buNone/>
            </a:pPr>
            <a:r>
              <a:rPr lang="sk-SK" dirty="0" smtClean="0">
                <a:solidFill>
                  <a:srgbClr val="7030A0"/>
                </a:solidFill>
              </a:rPr>
              <a:t>Pri </a:t>
            </a:r>
            <a:r>
              <a:rPr lang="sk-SK" dirty="0">
                <a:solidFill>
                  <a:srgbClr val="7030A0"/>
                </a:solidFill>
              </a:rPr>
              <a:t>tomto druhu </a:t>
            </a:r>
            <a:r>
              <a:rPr lang="sk-SK" dirty="0" err="1">
                <a:solidFill>
                  <a:srgbClr val="7030A0"/>
                </a:solidFill>
              </a:rPr>
              <a:t>dyskalkúlie</a:t>
            </a:r>
            <a:endParaRPr lang="sk-SK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sk-SK" dirty="0">
                <a:solidFill>
                  <a:srgbClr val="7030A0"/>
                </a:solidFill>
              </a:rPr>
              <a:t>sa prejavuje aj porucha pravo-ľavej orientácie.</a:t>
            </a:r>
            <a:endParaRPr lang="sk-SK" altLang="sk-SK" sz="2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1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7876" y="1752600"/>
            <a:ext cx="2602523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b="1" dirty="0" smtClean="0"/>
              <a:t>Grafická</a:t>
            </a:r>
            <a:endParaRPr lang="sk-SK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N</a:t>
            </a:r>
            <a:r>
              <a:rPr lang="sk-SK" dirty="0" smtClean="0"/>
              <a:t>eschopnosť </a:t>
            </a:r>
            <a:r>
              <a:rPr lang="sk-SK" dirty="0"/>
              <a:t>písať matematické znaky.</a:t>
            </a:r>
          </a:p>
          <a:p>
            <a:r>
              <a:rPr lang="sk-SK" dirty="0"/>
              <a:t>Problémy súvisia so zápisom čísel podľa diktátu, </a:t>
            </a:r>
            <a:r>
              <a:rPr lang="sk-SK" dirty="0" smtClean="0"/>
              <a:t>zápis viacciferného </a:t>
            </a:r>
            <a:r>
              <a:rPr lang="sk-SK" dirty="0"/>
              <a:t>čísla (žiak zapisuje cifry v </a:t>
            </a:r>
            <a:r>
              <a:rPr lang="sk-SK" dirty="0" smtClean="0"/>
              <a:t>opačnom poradí</a:t>
            </a:r>
            <a:r>
              <a:rPr lang="sk-SK" dirty="0"/>
              <a:t>, má problém s nulami v zápise čísla, v </a:t>
            </a:r>
            <a:r>
              <a:rPr lang="sk-SK" dirty="0" smtClean="0"/>
              <a:t>písomných algoritmoch </a:t>
            </a:r>
            <a:r>
              <a:rPr lang="sk-SK" dirty="0"/>
              <a:t>nie je schopný zapísať čísla správne </a:t>
            </a:r>
            <a:r>
              <a:rPr lang="sk-SK" dirty="0" smtClean="0"/>
              <a:t>pod seba</a:t>
            </a:r>
            <a:r>
              <a:rPr lang="sk-SK" dirty="0"/>
              <a:t>).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>
                <a:solidFill>
                  <a:srgbClr val="7030A0"/>
                </a:solidFill>
              </a:rPr>
              <a:t>Žiak </a:t>
            </a:r>
            <a:r>
              <a:rPr lang="sk-SK" dirty="0">
                <a:solidFill>
                  <a:srgbClr val="7030A0"/>
                </a:solidFill>
              </a:rPr>
              <a:t>nie je schopný narysovať geometrický útvar.</a:t>
            </a:r>
            <a:endParaRPr lang="sk-SK" altLang="sk-SK" sz="2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7876" y="1752600"/>
            <a:ext cx="2602523" cy="5105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b="1" dirty="0" smtClean="0"/>
              <a:t>Operačná</a:t>
            </a:r>
            <a:endParaRPr lang="sk-SK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Prejavuje sa </a:t>
            </a:r>
            <a:r>
              <a:rPr lang="sk-SK" dirty="0"/>
              <a:t>pri číselných operáciách (zámena </a:t>
            </a:r>
            <a:r>
              <a:rPr lang="sk-SK" dirty="0" smtClean="0"/>
              <a:t>operácií, neschopnosť </a:t>
            </a:r>
            <a:r>
              <a:rPr lang="sk-SK" dirty="0"/>
              <a:t>pracovať s číslami rovnakých </a:t>
            </a:r>
            <a:r>
              <a:rPr lang="sk-SK" dirty="0" smtClean="0"/>
              <a:t>radov, neschopnosť </a:t>
            </a:r>
            <a:r>
              <a:rPr lang="sk-SK" dirty="0"/>
              <a:t>pamäťových operácií). 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Prítomnosť problémov </a:t>
            </a:r>
            <a:r>
              <a:rPr lang="sk-SK" dirty="0"/>
              <a:t>s číselnými výrazmi, v ktorých sa </a:t>
            </a:r>
            <a:r>
              <a:rPr lang="sk-SK" dirty="0" smtClean="0"/>
              <a:t>vyskytuje viacej operácií  a </a:t>
            </a:r>
            <a:r>
              <a:rPr lang="sk-SK" dirty="0"/>
              <a:t>s </a:t>
            </a:r>
            <a:r>
              <a:rPr lang="sk-SK" dirty="0" smtClean="0"/>
              <a:t>písomnými algoritmami</a:t>
            </a:r>
            <a:r>
              <a:rPr lang="sk-SK" dirty="0"/>
              <a:t>.</a:t>
            </a:r>
            <a:endParaRPr lang="sk-SK" altLang="sk-SK" sz="2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1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2DD7855C-5655-103B-A9CE-B5D77E6008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01963C8-8C14-E7F9-2C9A-91A6265CD0F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97876" y="1752600"/>
            <a:ext cx="2602523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b="1" dirty="0" err="1" smtClean="0"/>
              <a:t>Ideognostická</a:t>
            </a:r>
            <a:endParaRPr lang="sk-SK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8A2F5A7A-0294-BC1B-5EC3-B3D80D83A4D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009292" y="1752600"/>
            <a:ext cx="7414359" cy="4267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Spočíva v poruche </a:t>
            </a:r>
            <a:r>
              <a:rPr lang="sk-SK" dirty="0" smtClean="0"/>
              <a:t>porozumenia matematických </a:t>
            </a:r>
            <a:r>
              <a:rPr lang="sk-SK" dirty="0"/>
              <a:t>pojmov </a:t>
            </a:r>
            <a:r>
              <a:rPr lang="sk-SK" dirty="0" smtClean="0"/>
              <a:t>a vzťahov </a:t>
            </a:r>
            <a:r>
              <a:rPr lang="sk-SK" dirty="0"/>
              <a:t>medzi nimi, v chápaní súvislostí, </a:t>
            </a:r>
            <a:r>
              <a:rPr lang="sk-SK" dirty="0" smtClean="0"/>
              <a:t>závislostí, vznikajú </a:t>
            </a:r>
            <a:r>
              <a:rPr lang="sk-SK" dirty="0"/>
              <a:t>problémy pri riešení slovných </a:t>
            </a:r>
            <a:r>
              <a:rPr lang="sk-SK" dirty="0" smtClean="0"/>
              <a:t>úloh. </a:t>
            </a:r>
          </a:p>
          <a:p>
            <a:pPr algn="just"/>
            <a:r>
              <a:rPr lang="sk-SK" dirty="0" smtClean="0"/>
              <a:t>V </a:t>
            </a:r>
            <a:r>
              <a:rPr lang="sk-SK" dirty="0"/>
              <a:t>matematike môžu mať </a:t>
            </a:r>
            <a:r>
              <a:rPr lang="sk-SK" dirty="0" smtClean="0"/>
              <a:t>problémy žiaci </a:t>
            </a:r>
            <a:r>
              <a:rPr lang="sk-SK" dirty="0"/>
              <a:t>aj s inými </a:t>
            </a:r>
            <a:r>
              <a:rPr lang="sk-SK" dirty="0" smtClean="0"/>
              <a:t>ŠVPU: </a:t>
            </a:r>
          </a:p>
          <a:p>
            <a:pPr marL="0" indent="0" algn="just">
              <a:buNone/>
            </a:pPr>
            <a:r>
              <a:rPr lang="sk-SK" dirty="0" smtClean="0"/>
              <a:t>    - s </a:t>
            </a:r>
            <a:r>
              <a:rPr lang="sk-SK" dirty="0" err="1"/>
              <a:t>dyslexiou</a:t>
            </a:r>
            <a:r>
              <a:rPr lang="sk-SK" dirty="0"/>
              <a:t> majú </a:t>
            </a:r>
            <a:r>
              <a:rPr lang="sk-SK" dirty="0" smtClean="0"/>
              <a:t>problém so </a:t>
            </a:r>
            <a:r>
              <a:rPr lang="sk-SK" dirty="0"/>
              <a:t>slovnými </a:t>
            </a:r>
            <a:r>
              <a:rPr lang="sk-SK" dirty="0" smtClean="0"/>
              <a:t>úlohami,</a:t>
            </a:r>
          </a:p>
          <a:p>
            <a:pPr marL="0" indent="0" algn="just">
              <a:buNone/>
            </a:pPr>
            <a:r>
              <a:rPr lang="sk-SK" dirty="0"/>
              <a:t> </a:t>
            </a:r>
            <a:r>
              <a:rPr lang="sk-SK" dirty="0" smtClean="0"/>
              <a:t>   - s </a:t>
            </a:r>
            <a:r>
              <a:rPr lang="sk-SK" dirty="0" err="1"/>
              <a:t>dysgrafiou</a:t>
            </a:r>
            <a:r>
              <a:rPr lang="sk-SK" dirty="0"/>
              <a:t> </a:t>
            </a:r>
            <a:r>
              <a:rPr lang="sk-SK" dirty="0" smtClean="0"/>
              <a:t>nastáva problém </a:t>
            </a:r>
            <a:r>
              <a:rPr lang="sk-SK" dirty="0"/>
              <a:t>v </a:t>
            </a:r>
            <a:r>
              <a:rPr lang="sk-SK" dirty="0" smtClean="0"/>
              <a:t>geometrických</a:t>
            </a:r>
          </a:p>
          <a:p>
            <a:pPr marL="0" indent="0" algn="just">
              <a:buNone/>
            </a:pPr>
            <a:r>
              <a:rPr lang="sk-SK" dirty="0"/>
              <a:t> </a:t>
            </a:r>
            <a:r>
              <a:rPr lang="sk-SK" dirty="0" smtClean="0"/>
              <a:t>      úlohách,</a:t>
            </a:r>
          </a:p>
          <a:p>
            <a:pPr marL="0" indent="0" algn="just">
              <a:buNone/>
            </a:pPr>
            <a:r>
              <a:rPr lang="sk-SK" dirty="0" smtClean="0"/>
              <a:t>    - s </a:t>
            </a:r>
            <a:r>
              <a:rPr lang="sk-SK" dirty="0" err="1" smtClean="0"/>
              <a:t>dysortografiou</a:t>
            </a:r>
            <a:r>
              <a:rPr lang="sk-SK" dirty="0" smtClean="0"/>
              <a:t> </a:t>
            </a:r>
            <a:r>
              <a:rPr lang="sk-SK" dirty="0"/>
              <a:t>môžu mať problémy pri diktátoch</a:t>
            </a:r>
          </a:p>
          <a:p>
            <a:pPr marL="0" indent="0" algn="just">
              <a:buNone/>
            </a:pPr>
            <a:r>
              <a:rPr lang="sk-SK" dirty="0" smtClean="0"/>
              <a:t>       zameraných </a:t>
            </a:r>
            <a:r>
              <a:rPr lang="sk-SK" dirty="0"/>
              <a:t>na </a:t>
            </a:r>
            <a:r>
              <a:rPr lang="sk-SK" dirty="0" smtClean="0"/>
              <a:t>čísla.</a:t>
            </a:r>
            <a:endParaRPr lang="sk-SK" altLang="sk-SK" sz="2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0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4A430B9-B19B-7E5E-BABA-7FF046B0F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6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Dyskalkúlia</a:t>
            </a:r>
            <a:endParaRPr lang="sk-SK" sz="36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B4674F2-E9A2-C155-0870-64E51241F7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b="1" i="1" dirty="0"/>
              <a:t>V matematike: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/>
              <a:t>nerozumie pojmu čísla,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/>
              <a:t>neporovná počet predmetov,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>
                <a:solidFill>
                  <a:srgbClr val="000000"/>
                </a:solidFill>
              </a:rPr>
              <a:t>nerozumie</a:t>
            </a:r>
            <a:r>
              <a:rPr lang="sk-SK" altLang="sk-SK" sz="2100" dirty="0"/>
              <a:t> matematickým symbolom (%, +, /, =),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/>
              <a:t>zamieňa si tvarovo podobné čísla 6-9,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>
                <a:solidFill>
                  <a:srgbClr val="000000"/>
                </a:solidFill>
              </a:rPr>
              <a:t>nerozumie</a:t>
            </a:r>
            <a:r>
              <a:rPr lang="sk-SK" altLang="sk-SK" sz="2100" dirty="0"/>
              <a:t> rozdielom väčší-menší, </a:t>
            </a:r>
          </a:p>
          <a:p>
            <a:pPr eaLnBrk="1" hangingPunct="1">
              <a:lnSpc>
                <a:spcPct val="90000"/>
              </a:lnSpc>
              <a:buClr>
                <a:srgbClr val="FF00FF"/>
              </a:buClr>
              <a:buFont typeface="Wingdings" panose="05000000000000000000" pitchFamily="2" charset="2"/>
              <a:buAutoNum type="arabicPeriod"/>
            </a:pPr>
            <a:r>
              <a:rPr lang="sk-SK" altLang="sk-SK" sz="2100" dirty="0"/>
              <a:t>nesprávne zapisuje čísla a podobne.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sk-SK" altLang="sk-SK" sz="11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b="1" i="1" dirty="0"/>
              <a:t>V oblasti geometrie: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 dirty="0"/>
              <a:t>nerozlišuje geometrické tvary, nevie rysovať, používať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 dirty="0"/>
              <a:t>pomôcky ako kružidlo, uhlomer, zoradiť rôzne dlhé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k-SK" altLang="sk-SK" sz="2100" i="1" dirty="0"/>
              <a:t>predmety a podobne.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Dieťa/žiak so špeciálnymi výchovno-vzdelávacími potrebami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sk-SK" dirty="0"/>
              <a:t>   </a:t>
            </a:r>
          </a:p>
          <a:p>
            <a:pPr algn="just">
              <a:lnSpc>
                <a:spcPct val="150000"/>
              </a:lnSpc>
              <a:buNone/>
            </a:pPr>
            <a:r>
              <a:rPr lang="sk-SK" dirty="0" smtClean="0">
                <a:cs typeface="Times New Roman" panose="02020603050405020304" pitchFamily="18" charset="0"/>
              </a:rPr>
              <a:t>Je osoba, ktorá </a:t>
            </a:r>
            <a:r>
              <a:rPr lang="sk-SK" dirty="0">
                <a:cs typeface="Times New Roman" panose="02020603050405020304" pitchFamily="18" charset="0"/>
              </a:rPr>
              <a:t>má zariadením poradenstva a prevencie diagnostikované špeciálne výchovno-vzdelávacie potreby (ŠVVP).</a:t>
            </a:r>
          </a:p>
        </p:txBody>
      </p:sp>
    </p:spTree>
    <p:extLst>
      <p:ext uri="{BB962C8B-B14F-4D97-AF65-F5344CB8AC3E}">
        <p14:creationId xmlns:p14="http://schemas.microsoft.com/office/powerpoint/2010/main" val="33599209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948A034E-2C98-5216-0705-90DB74A42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Dyspinxia</a:t>
            </a:r>
            <a:r>
              <a:rPr lang="sk-SK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br>
              <a:rPr lang="sk-SK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sk-SK" altLang="sk-SK" dirty="0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E0C60F3C-0E5A-2D49-C6AB-721A4F10213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752600" y="1752600"/>
            <a:ext cx="4262438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sk-SK" sz="2200" b="1" dirty="0" err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Dyspinxia</a:t>
            </a:r>
            <a:r>
              <a:rPr lang="sk-SK" sz="22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nedokáže nakresliť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primerane predmety,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ktoré vidí pred sebou,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 ľudskom, či zvieracom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tele vynecháva časti,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nedokreslí detaily ...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nevidí rozdiel medzi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nakresleným a realitou,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Char char="Ø"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nedokáže kresliť</a:t>
            </a:r>
          </a:p>
          <a:p>
            <a:pPr eaLnBrk="1" hangingPunct="1">
              <a:buClr>
                <a:srgbClr val="996633"/>
              </a:buClr>
              <a:buFont typeface="Wingdings" panose="05000000000000000000" pitchFamily="2" charset="2"/>
              <a:buNone/>
              <a:defRPr/>
            </a:pPr>
            <a:r>
              <a:rPr lang="sk-SK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doprostred výkresu.</a:t>
            </a:r>
            <a:endParaRPr lang="sk-SK" sz="22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sk-SK" sz="22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Rectangle 6">
            <a:extLst>
              <a:ext uri="{FF2B5EF4-FFF2-40B4-BE49-F238E27FC236}">
                <a16:creationId xmlns:a16="http://schemas.microsoft.com/office/drawing/2014/main" id="{3E9ABB25-F931-F8E5-A970-AC68BB8DE45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sk-SK" altLang="sk-SK" sz="2200"/>
          </a:p>
        </p:txBody>
      </p:sp>
      <p:pic>
        <p:nvPicPr>
          <p:cNvPr id="21510" name="Picture 10" descr="gfx">
            <a:extLst>
              <a:ext uri="{FF2B5EF4-FFF2-40B4-BE49-F238E27FC236}">
                <a16:creationId xmlns:a16="http://schemas.microsoft.com/office/drawing/2014/main" id="{7FC1212A-3C5E-7CE1-64AE-FC5E7C02D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59" b="3780"/>
          <a:stretch>
            <a:fillRect/>
          </a:stretch>
        </p:blipFill>
        <p:spPr bwMode="auto">
          <a:xfrm>
            <a:off x="6477000" y="1828800"/>
            <a:ext cx="318135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EEE62160-5F5C-81A8-FA93-C6A77D317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Dysmúzia</a:t>
            </a:r>
            <a:r>
              <a:rPr lang="sk-SK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sk-SK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  <a:r>
              <a:rPr lang="sk-SK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dyspraxia</a:t>
            </a:r>
            <a:endParaRPr lang="sk-SK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Rectangle 5">
            <a:extLst>
              <a:ext uri="{FF2B5EF4-FFF2-40B4-BE49-F238E27FC236}">
                <a16:creationId xmlns:a16="http://schemas.microsoft.com/office/drawing/2014/main" id="{607564D7-5F1B-8377-CA2F-AF8C2B2F942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752600" y="1752600"/>
            <a:ext cx="426243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Dieťa nemá hudobný sluch.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Nedokáže rozoznať melódie, počuť zmeny v melódii,tempe a rytme.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Má problém rozoznať aj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hudobné nástroje, hlasy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spolužiakov.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Nedokáže zaspievať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None/>
            </a:pPr>
            <a:r>
              <a:rPr lang="sk-SK" altLang="sk-SK" sz="2000"/>
              <a:t>     melódiu.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endParaRPr lang="sk-SK" altLang="sk-SK" sz="100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anose="05000000000000000000" pitchFamily="2" charset="2"/>
              <a:buChar char="Ø"/>
            </a:pPr>
            <a:r>
              <a:rPr lang="sk-SK" altLang="sk-SK" sz="2000"/>
              <a:t>Zahrať na hudobnom nástroji.</a:t>
            </a:r>
          </a:p>
        </p:txBody>
      </p:sp>
      <p:sp>
        <p:nvSpPr>
          <p:cNvPr id="22532" name="Rectangle 6">
            <a:extLst>
              <a:ext uri="{FF2B5EF4-FFF2-40B4-BE49-F238E27FC236}">
                <a16:creationId xmlns:a16="http://schemas.microsoft.com/office/drawing/2014/main" id="{C8754A82-2AE7-9A85-078E-F9AA765CF02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167438" y="1752600"/>
            <a:ext cx="427196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Problém s koordináciou jemnej a hrubej motoriky.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Pohyby sú nešikovné, nie sú plynulé.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Má problémy na TV, pracovnom vyučovaní...</a:t>
            </a:r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endParaRPr lang="sk-SK" altLang="sk-SK" sz="2200"/>
          </a:p>
          <a:p>
            <a:pPr eaLnBrk="1" hangingPunct="1">
              <a:lnSpc>
                <a:spcPct val="90000"/>
              </a:lnSpc>
              <a:buClr>
                <a:srgbClr val="003300"/>
              </a:buClr>
              <a:buFont typeface="Wingdings" panose="05000000000000000000" pitchFamily="2" charset="2"/>
              <a:buChar char="Ø"/>
            </a:pPr>
            <a:r>
              <a:rPr lang="sk-SK" altLang="sk-SK" sz="2200"/>
              <a:t>Problém je aj v sebaobsluhe.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>
            <a:extLst>
              <a:ext uri="{FF2B5EF4-FFF2-40B4-BE49-F238E27FC236}">
                <a16:creationId xmlns:a16="http://schemas.microsoft.com/office/drawing/2014/main" id="{7326CC5D-ED43-80E9-521F-657916715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Edukácia, </a:t>
            </a:r>
            <a:r>
              <a:rPr lang="sk-SK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reedukácia</a:t>
            </a:r>
            <a:r>
              <a:rPr lang="sk-SK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D1C2CF84-199E-0E78-D854-C7ACD35F55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752600"/>
            <a:ext cx="8262938" cy="4267200"/>
          </a:xfrm>
        </p:spPr>
        <p:txBody>
          <a:bodyPr/>
          <a:lstStyle/>
          <a:p>
            <a:pPr marL="571500" indent="-571500" eaLnBrk="1" hangingPunct="1">
              <a:buNone/>
            </a:pPr>
            <a:endParaRPr lang="sk-SK" altLang="sk-SK" sz="1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 dirty="0"/>
              <a:t>Poskytnúť dieťaťu informácie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 dirty="0"/>
              <a:t>Prípravné cvičenia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sk-SK" altLang="sk-SK" sz="4000" dirty="0"/>
              <a:t>Dodržiavanie pravidiel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endParaRPr lang="sk-SK" altLang="sk-S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2AB606E-F0CB-BC3B-E164-A13376512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304801"/>
            <a:ext cx="8686800" cy="1216025"/>
          </a:xfrm>
        </p:spPr>
        <p:txBody>
          <a:bodyPr/>
          <a:lstStyle/>
          <a:p>
            <a:pPr eaLnBrk="1" hangingPunct="1">
              <a:defRPr/>
            </a:pPr>
            <a:r>
              <a:rPr lang="sk-SK" sz="3400" b="1">
                <a:effectLst>
                  <a:outerShdw blurRad="38100" dist="38100" dir="2700000" algn="tl">
                    <a:srgbClr val="C0C0C0"/>
                  </a:outerShdw>
                </a:effectLst>
              </a:rPr>
              <a:t>Organizácia reedukácie a korekcie:</a:t>
            </a:r>
            <a:r>
              <a:rPr lang="sk-SK" sz="3400"/>
              <a:t>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F56CC8B-2630-66D5-B28B-57D3907C1C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1752600"/>
            <a:ext cx="8686800" cy="4876800"/>
          </a:xfrm>
        </p:spPr>
        <p:txBody>
          <a:bodyPr/>
          <a:lstStyle/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dirty="0"/>
              <a:t>pri ľahších stupňoch –ZŠ, </a:t>
            </a:r>
            <a:r>
              <a:rPr lang="sk-SK" altLang="sk-SK" sz="2600" b="1" i="1" dirty="0"/>
              <a:t>bežná trieda</a:t>
            </a:r>
            <a:r>
              <a:rPr lang="sk-SK" altLang="sk-SK" sz="2600" dirty="0"/>
              <a:t>, </a:t>
            </a:r>
            <a:r>
              <a:rPr lang="sk-SK" altLang="sk-SK" sz="2600" dirty="0" smtClean="0"/>
              <a:t>školský </a:t>
            </a:r>
            <a:r>
              <a:rPr lang="sk-SK" altLang="sk-SK" sz="2600" dirty="0"/>
              <a:t>špeciálny pedagóg pracuje s dieťaťom individuálne priamo v triede, alebo mimo nej;</a:t>
            </a:r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endParaRPr lang="sk-SK" altLang="sk-SK" sz="1300" b="1" i="1" dirty="0"/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b="1" i="1" dirty="0"/>
              <a:t>individuálna korekcia</a:t>
            </a:r>
            <a:r>
              <a:rPr lang="sk-SK" altLang="sk-SK" sz="2600" dirty="0"/>
              <a:t> v </a:t>
            </a:r>
            <a:r>
              <a:rPr lang="sk-SK" altLang="sk-SK" sz="2600" dirty="0" err="1"/>
              <a:t>CPaP</a:t>
            </a:r>
            <a:r>
              <a:rPr lang="sk-SK" altLang="sk-SK" sz="2600" dirty="0"/>
              <a:t>;</a:t>
            </a:r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endParaRPr lang="sk-SK" altLang="sk-SK" sz="1300" dirty="0"/>
          </a:p>
          <a:p>
            <a:pPr marL="571500" indent="-571500" eaLnBrk="1" hangingPunct="1">
              <a:buClr>
                <a:srgbClr val="FF0000"/>
              </a:buClr>
              <a:buFont typeface="Wingdings" panose="05000000000000000000" pitchFamily="2" charset="2"/>
              <a:buAutoNum type="arabicParenR"/>
            </a:pPr>
            <a:r>
              <a:rPr lang="sk-SK" altLang="sk-SK" sz="2600" dirty="0"/>
              <a:t>pre ťažšie stupne – </a:t>
            </a:r>
            <a:r>
              <a:rPr lang="sk-SK" altLang="sk-SK" sz="2600" b="1" i="1" dirty="0"/>
              <a:t>špeciálna trieda</a:t>
            </a:r>
            <a:r>
              <a:rPr lang="sk-SK" altLang="sk-SK" sz="2600" dirty="0"/>
              <a:t> v ZŠ, počet detí je 8-12 a celé vyučovanie vedie špeciálny pedagóg.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Stimulačné programy - </a:t>
            </a:r>
            <a:r>
              <a:rPr lang="sk-SK" sz="3200" b="1" dirty="0"/>
              <a:t>KUPROG (KU – </a:t>
            </a:r>
            <a:r>
              <a:rPr lang="sk-SK" sz="3200" b="1" dirty="0" err="1"/>
              <a:t>Kuncová</a:t>
            </a:r>
            <a:r>
              <a:rPr lang="sk-SK" sz="3200" b="1" dirty="0"/>
              <a:t>, autorka</a:t>
            </a:r>
            <a:br>
              <a:rPr lang="sk-SK" sz="3200" b="1" dirty="0"/>
            </a:br>
            <a:r>
              <a:rPr lang="sk-SK" sz="3200" b="1" dirty="0"/>
              <a:t>programov; PROG – programy):</a:t>
            </a:r>
            <a:endParaRPr lang="sk-SK" sz="32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b="1" dirty="0"/>
              <a:t>KUPROG (KU – </a:t>
            </a:r>
            <a:r>
              <a:rPr lang="sk-SK" b="1" dirty="0" err="1"/>
              <a:t>Kuncová</a:t>
            </a:r>
            <a:r>
              <a:rPr lang="sk-SK" b="1" dirty="0"/>
              <a:t>, </a:t>
            </a:r>
            <a:r>
              <a:rPr lang="sk-SK" b="1" dirty="0" smtClean="0"/>
              <a:t>autorka programov</a:t>
            </a:r>
            <a:r>
              <a:rPr lang="sk-SK" b="1" dirty="0"/>
              <a:t>; PROG – programy</a:t>
            </a:r>
            <a:r>
              <a:rPr lang="sk-SK" b="1" dirty="0" smtClean="0"/>
              <a:t>)</a:t>
            </a:r>
            <a:endParaRPr lang="sk-SK" dirty="0"/>
          </a:p>
          <a:p>
            <a:r>
              <a:rPr lang="sk-SK" dirty="0" smtClean="0"/>
              <a:t>KUPREV – prevencia</a:t>
            </a:r>
          </a:p>
          <a:p>
            <a:r>
              <a:rPr lang="sk-SK" dirty="0" smtClean="0"/>
              <a:t>KUMOT -motorika</a:t>
            </a:r>
          </a:p>
          <a:p>
            <a:r>
              <a:rPr lang="sk-SK" dirty="0" smtClean="0"/>
              <a:t>KUPOZ - pozornosť</a:t>
            </a:r>
          </a:p>
          <a:p>
            <a:endParaRPr lang="sk-SK" dirty="0"/>
          </a:p>
          <a:p>
            <a:r>
              <a:rPr lang="sk-SK" b="1" dirty="0" err="1" smtClean="0"/>
              <a:t>Dyscom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101454434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E1C0526-A789-85E1-499A-27AC3052B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Povinná literatúra: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CDB6837-927A-3E1C-DFBE-5DDA790AE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1752600"/>
            <a:ext cx="8001000" cy="4953000"/>
          </a:xfrm>
        </p:spPr>
        <p:txBody>
          <a:bodyPr/>
          <a:lstStyle/>
          <a:p>
            <a:pPr algn="just"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ŠILONOVÁ, Viera., KLEIN, Vladimír. 2015.</a:t>
            </a:r>
            <a:r>
              <a:rPr lang="sk-SK" sz="3200" i="1" dirty="0">
                <a:latin typeface="Times New Roman" pitchFamily="18" charset="0"/>
                <a:cs typeface="Times New Roman" pitchFamily="18" charset="0"/>
              </a:rPr>
              <a:t> Edukácia sociálne znevýhodnených žiakov so špecifickými poruchami učenia.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 VERBUM -vydavateľstvo KU v Ružomberku. 2015. 225 s. ISBN 978-80-561-0262-6.</a:t>
            </a:r>
          </a:p>
          <a:p>
            <a:pPr algn="just">
              <a:defRPr/>
            </a:pPr>
            <a:r>
              <a:rPr lang="sk-SK" sz="3200" dirty="0">
                <a:solidFill>
                  <a:srgbClr val="000000"/>
                </a:solidFill>
                <a:latin typeface="Times New Roman" pitchFamily="18" charset="0"/>
              </a:rPr>
              <a:t>+ rozšírené vydanie 2017.</a:t>
            </a:r>
          </a:p>
          <a:p>
            <a:pPr marL="0" indent="0">
              <a:buNone/>
              <a:defRPr/>
            </a:pPr>
            <a:endParaRPr lang="sk-SK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Špeciálna výchovno-vzdelávacia potreba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Požiadavka určená diagnostikou v zariadeniach poradenstva a prevencie na poskytnutie </a:t>
            </a:r>
            <a:r>
              <a:rPr lang="sk-SK" b="1" dirty="0"/>
              <a:t>podporného opatrenia vo výchove a vzdelávaní </a:t>
            </a:r>
            <a:r>
              <a:rPr lang="sk-SK" dirty="0"/>
              <a:t>(ďalej len „podporné opatrenie“) dieťaťu alebo žiakovi podľa písmen j) až p) a </a:t>
            </a:r>
            <a:endParaRPr lang="sk-SK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k-SK" dirty="0" smtClean="0"/>
              <a:t>dieťaťu </a:t>
            </a:r>
            <a:r>
              <a:rPr lang="sk-SK" dirty="0"/>
              <a:t>alebo žiakovi, ktorého zdravotný stav, sociálne podmienky, jazykové schopnosti, nadanie, správanie, kognitívne schopnosti, motivácia, emocionalita, tvorivosť alebo zručnosti vyžadujú poskytnutie podporného opatrenia</a:t>
            </a:r>
          </a:p>
        </p:txBody>
      </p:sp>
    </p:spTree>
    <p:extLst>
      <p:ext uri="{BB962C8B-B14F-4D97-AF65-F5344CB8AC3E}">
        <p14:creationId xmlns:p14="http://schemas.microsoft.com/office/powerpoint/2010/main" val="262452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050"/>
          </a:xfrm>
        </p:spPr>
        <p:txBody>
          <a:bodyPr>
            <a:normAutofit/>
          </a:bodyPr>
          <a:lstStyle/>
          <a:p>
            <a:pPr algn="ctr"/>
            <a:r>
              <a:rPr lang="sk-SK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Diagnostika detí predškolského veku</a:t>
            </a: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Kategórie  detí/žiakov so ŠVVP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2035148" y="2835563"/>
          <a:ext cx="7663034" cy="3029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Šípka ohnutá nahor 14"/>
          <p:cNvSpPr/>
          <p:nvPr/>
        </p:nvSpPr>
        <p:spPr>
          <a:xfrm>
            <a:off x="9615055" y="3278909"/>
            <a:ext cx="572654" cy="2846852"/>
          </a:xfrm>
          <a:prstGeom prst="bentUpArrow">
            <a:avLst>
              <a:gd name="adj1" fmla="val 30908"/>
              <a:gd name="adj2" fmla="val 25000"/>
              <a:gd name="adj3" fmla="val 25000"/>
            </a:avLst>
          </a:prstGeom>
          <a:solidFill>
            <a:srgbClr val="B2B2B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061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4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Motiv sady Office">
  <a:themeElements>
    <a:clrScheme name="Vlastní 2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2800</Words>
  <Application>Microsoft Office PowerPoint</Application>
  <PresentationFormat>Širokouhlá</PresentationFormat>
  <Paragraphs>513</Paragraphs>
  <Slides>75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10</vt:i4>
      </vt:variant>
      <vt:variant>
        <vt:lpstr>Nadpisy snímok</vt:lpstr>
      </vt:variant>
      <vt:variant>
        <vt:i4>75</vt:i4>
      </vt:variant>
    </vt:vector>
  </HeadingPairs>
  <TitlesOfParts>
    <vt:vector size="93" baseType="lpstr">
      <vt:lpstr>Arial</vt:lpstr>
      <vt:lpstr>Calibri</vt:lpstr>
      <vt:lpstr>Calibri Light</vt:lpstr>
      <vt:lpstr>Symbol</vt:lpstr>
      <vt:lpstr>Tahoma</vt:lpstr>
      <vt:lpstr>Times New Roman</vt:lpstr>
      <vt:lpstr>Times New Roman,Bold</vt:lpstr>
      <vt:lpstr>Wingdings</vt:lpstr>
      <vt:lpstr>Motív Office</vt:lpstr>
      <vt:lpstr>1_Motív Office</vt:lpstr>
      <vt:lpstr>2_Motív Office</vt:lpstr>
      <vt:lpstr>3_Motív Office</vt:lpstr>
      <vt:lpstr>Motiv sady Office</vt:lpstr>
      <vt:lpstr>1_Motiv sady Office</vt:lpstr>
      <vt:lpstr>2_Motiv sady Office</vt:lpstr>
      <vt:lpstr>3_Motiv sady Office</vt:lpstr>
      <vt:lpstr>4_Motiv sady Office</vt:lpstr>
      <vt:lpstr>4_Motív Office</vt:lpstr>
      <vt:lpstr>Diagnostika a reedukácia špecifických vývinových porúch učenia</vt:lpstr>
      <vt:lpstr>Vývinové poruchy</vt:lpstr>
      <vt:lpstr>Žiaci s hyperkinetickou poruchou</vt:lpstr>
      <vt:lpstr>Žiaci s hyperkinetickou poruchou</vt:lpstr>
      <vt:lpstr>Žiaci s hyperkinetickou poruchou</vt:lpstr>
      <vt:lpstr>Žiaci s hyperkinetickou poruchou</vt:lpstr>
      <vt:lpstr>Dieťa/žiak so špeciálnymi výchovno-vzdelávacími potrebami</vt:lpstr>
      <vt:lpstr>Špeciálna výchovno-vzdelávacia potreba</vt:lpstr>
      <vt:lpstr> Diagnostika detí predškolského veku Kategórie  detí/žiakov so ŠVVP</vt:lpstr>
      <vt:lpstr>Kritériá SZP</vt:lpstr>
      <vt:lpstr> Diagnostika dieťaťa/žiaka zo SZP</vt:lpstr>
      <vt:lpstr>Prezentácia programu PowerPoint</vt:lpstr>
      <vt:lpstr>Gaussova krivka</vt:lpstr>
      <vt:lpstr>Klasifikácia mentálneho postihnutia obsiahnutá v MKCH-11 </vt:lpstr>
      <vt:lpstr> Ľahká vývinová porucha intelektu </vt:lpstr>
      <vt:lpstr>Ďalšie stupne inteligencie</vt:lpstr>
      <vt:lpstr>Vymedzenie pojmu ŠPVU</vt:lpstr>
      <vt:lpstr>Poruchy učenia sa prejavujú vo všeobecnosti:</vt:lpstr>
      <vt:lpstr>Etiológia ŠPVU</vt:lpstr>
      <vt:lpstr>Etiológia ŠPVU</vt:lpstr>
      <vt:lpstr>Etiológia ŠPVU</vt:lpstr>
      <vt:lpstr>Etiológia ŠPVU</vt:lpstr>
      <vt:lpstr>Etiológia ŠPVU</vt:lpstr>
      <vt:lpstr>Klasifikácia prejavov ŠVPU</vt:lpstr>
      <vt:lpstr>Špecifické vývinové poruchy učenia</vt:lpstr>
      <vt:lpstr>MKCH 11 – Vývinové poruchy učenia</vt:lpstr>
      <vt:lpstr>MKCH 11 – Vývinové poruchy učenia</vt:lpstr>
      <vt:lpstr>MKCH – Podkategórie vývinových porúch učenia</vt:lpstr>
      <vt:lpstr>Odborné pojmy v špeciálnopedagogickej diagnostike ŠVPU</vt:lpstr>
      <vt:lpstr>Model špeciálnopedagogickej diagnostiky</vt:lpstr>
      <vt:lpstr>Odborné pojmy v špeciálnopedagogickej diagnostike ŠVPU</vt:lpstr>
      <vt:lpstr>Odborné pojmy v špeciálnopedagogickej diagnostike ŠVPU</vt:lpstr>
      <vt:lpstr>Typy pedagogickej diagnostiky</vt:lpstr>
      <vt:lpstr>Typy pedagogickej diagnostiky</vt:lpstr>
      <vt:lpstr>Typy pedagogickej diagnostiky</vt:lpstr>
      <vt:lpstr>Typy pedagogickej diagnostiky</vt:lpstr>
      <vt:lpstr>Typy pedagogickej diagnostiky</vt:lpstr>
      <vt:lpstr>Vlastnosti diagnostických metód</vt:lpstr>
      <vt:lpstr>Diagnostika čítania</vt:lpstr>
      <vt:lpstr>Diagnostika čítania</vt:lpstr>
      <vt:lpstr>Diagnostika čítania</vt:lpstr>
      <vt:lpstr>Diagnostika čítania</vt:lpstr>
      <vt:lpstr>Diagnostika čítania</vt:lpstr>
      <vt:lpstr>Diagnostika čítania</vt:lpstr>
      <vt:lpstr>Dyslexia</vt:lpstr>
      <vt:lpstr>Dyslexia</vt:lpstr>
      <vt:lpstr>Dyslexia</vt:lpstr>
      <vt:lpstr>Dyslexia</vt:lpstr>
      <vt:lpstr>Reedukácia dyslexie</vt:lpstr>
      <vt:lpstr>Diagnostika písomného prejavu</vt:lpstr>
      <vt:lpstr>Diagnostika písomného prejavu</vt:lpstr>
      <vt:lpstr>Dysortografia</vt:lpstr>
      <vt:lpstr>Dysortografia</vt:lpstr>
      <vt:lpstr>Dysortografia</vt:lpstr>
      <vt:lpstr>Dysortografia</vt:lpstr>
      <vt:lpstr>Dysortografia</vt:lpstr>
      <vt:lpstr>Dysgrafia</vt:lpstr>
      <vt:lpstr>Dysgrafia</vt:lpstr>
      <vt:lpstr>Dysgrafia</vt:lpstr>
      <vt:lpstr>Dysgrafia</vt:lpstr>
      <vt:lpstr>Dysgrafia</vt:lpstr>
      <vt:lpstr>Dysgrafia</vt:lpstr>
      <vt:lpstr>Dyskalkúlia - špecifická vývinová porucha matematických schopností.</vt:lpstr>
      <vt:lpstr>Dyskalkúlia</vt:lpstr>
      <vt:lpstr>Dyskalkúlia</vt:lpstr>
      <vt:lpstr>Dyskalkúlia</vt:lpstr>
      <vt:lpstr>Dyskalkúlia</vt:lpstr>
      <vt:lpstr>Dyskalkúlia</vt:lpstr>
      <vt:lpstr>Dyskalkúlia</vt:lpstr>
      <vt:lpstr>Dyspinxia: </vt:lpstr>
      <vt:lpstr>Dysmúzia                   dyspraxia</vt:lpstr>
      <vt:lpstr>Edukácia, reedukácia:</vt:lpstr>
      <vt:lpstr>Organizácia reedukácie a korekcie: </vt:lpstr>
      <vt:lpstr>Stimulačné programy - KUPROG (KU – Kuncová, autorka programov; PROG – programy):</vt:lpstr>
      <vt:lpstr>Povinná literatúra: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Žiak s vývinovými poruchami učenia</dc:title>
  <dc:creator>Šilonová Viera</dc:creator>
  <cp:lastModifiedBy>viera.silonova</cp:lastModifiedBy>
  <cp:revision>92</cp:revision>
  <dcterms:created xsi:type="dcterms:W3CDTF">2023-09-20T11:34:40Z</dcterms:created>
  <dcterms:modified xsi:type="dcterms:W3CDTF">2024-12-01T23:28:54Z</dcterms:modified>
</cp:coreProperties>
</file>