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24" d="100"/>
          <a:sy n="124" d="100"/>
        </p:scale>
        <p:origin x="120"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k-SK"/>
              <a:t>Upravte štýly predlohy textu</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Upravte štýl predlohy podnadpisov</a:t>
            </a:r>
            <a:endParaRPr lang="en-US" dirty="0"/>
          </a:p>
        </p:txBody>
      </p:sp>
      <p:sp>
        <p:nvSpPr>
          <p:cNvPr id="4" name="Date Placeholder 3"/>
          <p:cNvSpPr>
            <a:spLocks noGrp="1"/>
          </p:cNvSpPr>
          <p:nvPr>
            <p:ph type="dt" sz="half" idx="10"/>
          </p:nvPr>
        </p:nvSpPr>
        <p:spPr/>
        <p:txBody>
          <a:bodyPr/>
          <a:lstStyle/>
          <a:p>
            <a:fld id="{CF907D99-CBA7-422E-833A-3292F7EE071F}" type="datetimeFigureOut">
              <a:rPr lang="sk-SK" smtClean="0"/>
              <a:t>18. 9. 2020</a:t>
            </a:fld>
            <a:endParaRPr lang="sk-SK"/>
          </a:p>
        </p:txBody>
      </p:sp>
      <p:sp>
        <p:nvSpPr>
          <p:cNvPr id="5" name="Footer Placeholder 4"/>
          <p:cNvSpPr>
            <a:spLocks noGrp="1"/>
          </p:cNvSpPr>
          <p:nvPr>
            <p:ph type="ftr" sz="quarter" idx="11"/>
          </p:nvPr>
        </p:nvSpPr>
        <p:spPr/>
        <p:txBody>
          <a:bodyPr/>
          <a:lstStyle/>
          <a:p>
            <a:endParaRPr lang="sk-SK"/>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25264772"/>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ov a po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k-SK"/>
              <a:t>Upravte štýly predlohy textu</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Upravte štýl predlohy textu.</a:t>
            </a:r>
          </a:p>
        </p:txBody>
      </p:sp>
      <p:sp>
        <p:nvSpPr>
          <p:cNvPr id="4" name="Date Placeholder 3"/>
          <p:cNvSpPr>
            <a:spLocks noGrp="1"/>
          </p:cNvSpPr>
          <p:nvPr>
            <p:ph type="dt" sz="half" idx="10"/>
          </p:nvPr>
        </p:nvSpPr>
        <p:spPr/>
        <p:txBody>
          <a:bodyPr/>
          <a:lstStyle/>
          <a:p>
            <a:fld id="{CF907D99-CBA7-422E-833A-3292F7EE071F}" type="datetimeFigureOut">
              <a:rPr lang="sk-SK" smtClean="0"/>
              <a:t>18. 9. 2020</a:t>
            </a:fld>
            <a:endParaRPr lang="sk-SK"/>
          </a:p>
        </p:txBody>
      </p:sp>
      <p:sp>
        <p:nvSpPr>
          <p:cNvPr id="5" name="Footer Placeholder 4"/>
          <p:cNvSpPr>
            <a:spLocks noGrp="1"/>
          </p:cNvSpPr>
          <p:nvPr>
            <p:ph type="ftr" sz="quarter" idx="11"/>
          </p:nvPr>
        </p:nvSpPr>
        <p:spPr/>
        <p:txBody>
          <a:bodyPr/>
          <a:lstStyle/>
          <a:p>
            <a:endParaRPr lang="sk-SK"/>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4252237351"/>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onuka s po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Upravte štýly predlohy textu</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Upravte štýl predlohy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Upravte štýl predlohy textu.</a:t>
            </a:r>
          </a:p>
        </p:txBody>
      </p:sp>
      <p:sp>
        <p:nvSpPr>
          <p:cNvPr id="4" name="Date Placeholder 3"/>
          <p:cNvSpPr>
            <a:spLocks noGrp="1"/>
          </p:cNvSpPr>
          <p:nvPr>
            <p:ph type="dt" sz="half" idx="10"/>
          </p:nvPr>
        </p:nvSpPr>
        <p:spPr/>
        <p:txBody>
          <a:bodyPr/>
          <a:lstStyle/>
          <a:p>
            <a:fld id="{CF907D99-CBA7-422E-833A-3292F7EE071F}" type="datetimeFigureOut">
              <a:rPr lang="sk-SK" smtClean="0"/>
              <a:t>18. 9. 2020</a:t>
            </a:fld>
            <a:endParaRPr lang="sk-SK"/>
          </a:p>
        </p:txBody>
      </p:sp>
      <p:sp>
        <p:nvSpPr>
          <p:cNvPr id="5" name="Footer Placeholder 4"/>
          <p:cNvSpPr>
            <a:spLocks noGrp="1"/>
          </p:cNvSpPr>
          <p:nvPr>
            <p:ph type="ftr" sz="quarter" idx="11"/>
          </p:nvPr>
        </p:nvSpPr>
        <p:spPr/>
        <p:txBody>
          <a:bodyPr/>
          <a:lstStyle/>
          <a:p>
            <a:endParaRPr lang="sk-SK"/>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A4D760E-5E37-46FA-AC2A-F323D95FA57B}" type="slidenum">
              <a:rPr lang="sk-SK" smtClean="0"/>
              <a:t>‹#›</a:t>
            </a:fld>
            <a:endParaRPr lang="sk-SK"/>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52510161"/>
      </p:ext>
    </p:extLst>
  </p:cSld>
  <p:clrMapOvr>
    <a:masterClrMapping/>
  </p:clrMapOvr>
  <p:transition spd="slow">
    <p:randomBa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s názv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k-SK"/>
              <a:t>Upravte štýly predlohy textu</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Upravte štýl predlohy textu.</a:t>
            </a:r>
          </a:p>
        </p:txBody>
      </p:sp>
      <p:sp>
        <p:nvSpPr>
          <p:cNvPr id="5" name="Date Placeholder 4"/>
          <p:cNvSpPr>
            <a:spLocks noGrp="1"/>
          </p:cNvSpPr>
          <p:nvPr>
            <p:ph type="dt" sz="half" idx="10"/>
          </p:nvPr>
        </p:nvSpPr>
        <p:spPr/>
        <p:txBody>
          <a:bodyPr/>
          <a:lstStyle/>
          <a:p>
            <a:fld id="{CF907D99-CBA7-422E-833A-3292F7EE071F}" type="datetimeFigureOut">
              <a:rPr lang="sk-SK" smtClean="0"/>
              <a:t>18. 9. 2020</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887863402"/>
      </p:ext>
    </p:extLst>
  </p:cSld>
  <p:clrMapOvr>
    <a:masterClrMapping/>
  </p:clrMapOvr>
  <p:transition spd="slow">
    <p:randomBar dir="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s názvom ponuky">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Upravte štýly predlohy textu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Upravte štýl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Upravte štýl predlohy textu.</a:t>
            </a:r>
          </a:p>
        </p:txBody>
      </p:sp>
      <p:sp>
        <p:nvSpPr>
          <p:cNvPr id="5" name="Date Placeholder 4"/>
          <p:cNvSpPr>
            <a:spLocks noGrp="1"/>
          </p:cNvSpPr>
          <p:nvPr>
            <p:ph type="dt" sz="half" idx="10"/>
          </p:nvPr>
        </p:nvSpPr>
        <p:spPr/>
        <p:txBody>
          <a:bodyPr/>
          <a:lstStyle/>
          <a:p>
            <a:fld id="{CF907D99-CBA7-422E-833A-3292F7EE071F}" type="datetimeFigureOut">
              <a:rPr lang="sk-SK" smtClean="0"/>
              <a:t>18. 9. 2020</a:t>
            </a:fld>
            <a:endParaRPr lang="sk-SK"/>
          </a:p>
        </p:txBody>
      </p:sp>
      <p:sp>
        <p:nvSpPr>
          <p:cNvPr id="6" name="Footer Placeholder 5"/>
          <p:cNvSpPr>
            <a:spLocks noGrp="1"/>
          </p:cNvSpPr>
          <p:nvPr>
            <p:ph type="ftr" sz="quarter" idx="11"/>
          </p:nvPr>
        </p:nvSpPr>
        <p:spPr/>
        <p:txBody>
          <a:bodyPr/>
          <a:lstStyle/>
          <a:p>
            <a:endParaRPr lang="sk-SK"/>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4D760E-5E37-46FA-AC2A-F323D95FA57B}" type="slidenum">
              <a:rPr lang="sk-SK" smtClean="0"/>
              <a:t>‹#›</a:t>
            </a:fld>
            <a:endParaRPr lang="sk-SK"/>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70637544"/>
      </p:ext>
    </p:extLst>
  </p:cSld>
  <p:clrMapOvr>
    <a:masterClrMapping/>
  </p:clrMapOvr>
  <p:transition spd="slow">
    <p:randomBar dir="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lebo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k-SK"/>
              <a:t>Upravte štýly predlohy textu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Upravte štýl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Upravte štýl predlohy textu.</a:t>
            </a:r>
          </a:p>
        </p:txBody>
      </p:sp>
      <p:sp>
        <p:nvSpPr>
          <p:cNvPr id="5" name="Date Placeholder 4"/>
          <p:cNvSpPr>
            <a:spLocks noGrp="1"/>
          </p:cNvSpPr>
          <p:nvPr>
            <p:ph type="dt" sz="half" idx="10"/>
          </p:nvPr>
        </p:nvSpPr>
        <p:spPr/>
        <p:txBody>
          <a:bodyPr/>
          <a:lstStyle/>
          <a:p>
            <a:fld id="{CF907D99-CBA7-422E-833A-3292F7EE071F}" type="datetimeFigureOut">
              <a:rPr lang="sk-SK" smtClean="0"/>
              <a:t>18. 9. 2020</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1238091600"/>
      </p:ext>
    </p:extLst>
  </p:cSld>
  <p:clrMapOvr>
    <a:masterClrMapping/>
  </p:clrMapOvr>
  <p:transition spd="slow">
    <p:randomBar dir="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Upravte štýly predlohy textu</a:t>
            </a:r>
            <a:endParaRPr lang="en-US" dirty="0"/>
          </a:p>
        </p:txBody>
      </p:sp>
      <p:sp>
        <p:nvSpPr>
          <p:cNvPr id="3" name="Vertical Text Placeholder 2"/>
          <p:cNvSpPr>
            <a:spLocks noGrp="1"/>
          </p:cNvSpPr>
          <p:nvPr>
            <p:ph type="body" orient="vert" idx="1"/>
          </p:nvPr>
        </p:nvSpPr>
        <p:spPr/>
        <p:txBody>
          <a:bodyPr vert="eaVert" ancho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F907D99-CBA7-422E-833A-3292F7EE071F}" type="datetimeFigureOut">
              <a:rPr lang="sk-SK" smtClean="0"/>
              <a:t>18. 9. 2020</a:t>
            </a:fld>
            <a:endParaRPr lang="sk-SK"/>
          </a:p>
        </p:txBody>
      </p:sp>
      <p:sp>
        <p:nvSpPr>
          <p:cNvPr id="5" name="Footer Placeholder 4"/>
          <p:cNvSpPr>
            <a:spLocks noGrp="1"/>
          </p:cNvSpPr>
          <p:nvPr>
            <p:ph type="ftr" sz="quarter" idx="11"/>
          </p:nvPr>
        </p:nvSpPr>
        <p:spPr/>
        <p:txBody>
          <a:bodyPr/>
          <a:lstStyle/>
          <a:p>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4138440470"/>
      </p:ext>
    </p:extLst>
  </p:cSld>
  <p:clrMapOvr>
    <a:masterClrMapping/>
  </p:clrMapOvr>
  <p:transition spd="slow">
    <p:randomBar dir="vert"/>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k-SK"/>
              <a:t>Upravte štýly predlohy textu</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F907D99-CBA7-422E-833A-3292F7EE071F}" type="datetimeFigureOut">
              <a:rPr lang="sk-SK" smtClean="0"/>
              <a:t>18. 9. 2020</a:t>
            </a:fld>
            <a:endParaRPr lang="sk-SK"/>
          </a:p>
        </p:txBody>
      </p:sp>
      <p:sp>
        <p:nvSpPr>
          <p:cNvPr id="5" name="Footer Placeholder 4"/>
          <p:cNvSpPr>
            <a:spLocks noGrp="1"/>
          </p:cNvSpPr>
          <p:nvPr>
            <p:ph type="ftr" sz="quarter" idx="11"/>
          </p:nvPr>
        </p:nvSpPr>
        <p:spPr/>
        <p:txBody>
          <a:bodyPr/>
          <a:lstStyle/>
          <a:p>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809774112"/>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k-SK"/>
              <a:t>Upravte štýly predlohy textu</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F907D99-CBA7-422E-833A-3292F7EE071F}" type="datetimeFigureOut">
              <a:rPr lang="sk-SK" smtClean="0"/>
              <a:t>18. 9. 2020</a:t>
            </a:fld>
            <a:endParaRPr lang="sk-SK"/>
          </a:p>
        </p:txBody>
      </p:sp>
      <p:sp>
        <p:nvSpPr>
          <p:cNvPr id="5" name="Footer Placeholder 4"/>
          <p:cNvSpPr>
            <a:spLocks noGrp="1"/>
          </p:cNvSpPr>
          <p:nvPr>
            <p:ph type="ftr" sz="quarter" idx="11"/>
          </p:nvPr>
        </p:nvSpPr>
        <p:spPr/>
        <p:txBody>
          <a:bodyPr/>
          <a:lstStyle/>
          <a:p>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1322491614"/>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k-SK"/>
              <a:t>Upravte štýly predlohy textu</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Upravte štýl predlohy textu.</a:t>
            </a:r>
          </a:p>
        </p:txBody>
      </p:sp>
      <p:sp>
        <p:nvSpPr>
          <p:cNvPr id="4" name="Date Placeholder 3"/>
          <p:cNvSpPr>
            <a:spLocks noGrp="1"/>
          </p:cNvSpPr>
          <p:nvPr>
            <p:ph type="dt" sz="half" idx="10"/>
          </p:nvPr>
        </p:nvSpPr>
        <p:spPr/>
        <p:txBody>
          <a:bodyPr/>
          <a:lstStyle/>
          <a:p>
            <a:fld id="{CF907D99-CBA7-422E-833A-3292F7EE071F}" type="datetimeFigureOut">
              <a:rPr lang="sk-SK" smtClean="0"/>
              <a:t>18. 9. 2020</a:t>
            </a:fld>
            <a:endParaRPr lang="sk-SK"/>
          </a:p>
        </p:txBody>
      </p:sp>
      <p:sp>
        <p:nvSpPr>
          <p:cNvPr id="5" name="Footer Placeholder 4"/>
          <p:cNvSpPr>
            <a:spLocks noGrp="1"/>
          </p:cNvSpPr>
          <p:nvPr>
            <p:ph type="ftr" sz="quarter" idx="11"/>
          </p:nvPr>
        </p:nvSpPr>
        <p:spPr/>
        <p:txBody>
          <a:bodyPr/>
          <a:lstStyle/>
          <a:p>
            <a:endParaRPr lang="sk-SK"/>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952242561"/>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k-SK"/>
              <a:t>Upravte štýly predlohy textu</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F907D99-CBA7-422E-833A-3292F7EE071F}" type="datetimeFigureOut">
              <a:rPr lang="sk-SK" smtClean="0"/>
              <a:t>18. 9. 2020</a:t>
            </a:fld>
            <a:endParaRPr lang="sk-SK"/>
          </a:p>
        </p:txBody>
      </p:sp>
      <p:sp>
        <p:nvSpPr>
          <p:cNvPr id="6" name="Footer Placeholder 5"/>
          <p:cNvSpPr>
            <a:spLocks noGrp="1"/>
          </p:cNvSpPr>
          <p:nvPr>
            <p:ph type="ftr" sz="quarter" idx="11"/>
          </p:nvPr>
        </p:nvSpPr>
        <p:spPr/>
        <p:txBody>
          <a:bodyPr/>
          <a:lstStyle/>
          <a:p>
            <a:endParaRPr lang="sk-SK"/>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2754277038"/>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k-SK"/>
              <a:t>Upravte štýly predlohy textu</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F907D99-CBA7-422E-833A-3292F7EE071F}" type="datetimeFigureOut">
              <a:rPr lang="sk-SK" smtClean="0"/>
              <a:t>18. 9. 2020</a:t>
            </a:fld>
            <a:endParaRPr lang="sk-SK"/>
          </a:p>
        </p:txBody>
      </p:sp>
      <p:sp>
        <p:nvSpPr>
          <p:cNvPr id="8" name="Footer Placeholder 7"/>
          <p:cNvSpPr>
            <a:spLocks noGrp="1"/>
          </p:cNvSpPr>
          <p:nvPr>
            <p:ph type="ftr" sz="quarter" idx="11"/>
          </p:nvPr>
        </p:nvSpPr>
        <p:spPr/>
        <p:txBody>
          <a:bodyPr/>
          <a:lstStyle/>
          <a:p>
            <a:endParaRPr lang="sk-SK"/>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1913474775"/>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Upravte štýly predlohy textu</a:t>
            </a:r>
            <a:endParaRPr lang="en-US" dirty="0"/>
          </a:p>
        </p:txBody>
      </p:sp>
      <p:sp>
        <p:nvSpPr>
          <p:cNvPr id="3" name="Date Placeholder 2"/>
          <p:cNvSpPr>
            <a:spLocks noGrp="1"/>
          </p:cNvSpPr>
          <p:nvPr>
            <p:ph type="dt" sz="half" idx="10"/>
          </p:nvPr>
        </p:nvSpPr>
        <p:spPr/>
        <p:txBody>
          <a:bodyPr/>
          <a:lstStyle/>
          <a:p>
            <a:fld id="{CF907D99-CBA7-422E-833A-3292F7EE071F}" type="datetimeFigureOut">
              <a:rPr lang="sk-SK" smtClean="0"/>
              <a:t>18. 9. 2020</a:t>
            </a:fld>
            <a:endParaRPr lang="sk-SK"/>
          </a:p>
        </p:txBody>
      </p:sp>
      <p:sp>
        <p:nvSpPr>
          <p:cNvPr id="4" name="Footer Placeholder 3"/>
          <p:cNvSpPr>
            <a:spLocks noGrp="1"/>
          </p:cNvSpPr>
          <p:nvPr>
            <p:ph type="ftr" sz="quarter" idx="11"/>
          </p:nvPr>
        </p:nvSpPr>
        <p:spPr/>
        <p:txBody>
          <a:bodyPr/>
          <a:lstStyle/>
          <a:p>
            <a:endParaRPr lang="sk-SK"/>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2798589338"/>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907D99-CBA7-422E-833A-3292F7EE071F}" type="datetimeFigureOut">
              <a:rPr lang="sk-SK" smtClean="0"/>
              <a:t>18. 9. 2020</a:t>
            </a:fld>
            <a:endParaRPr lang="sk-SK"/>
          </a:p>
        </p:txBody>
      </p:sp>
      <p:sp>
        <p:nvSpPr>
          <p:cNvPr id="3" name="Footer Placeholder 2"/>
          <p:cNvSpPr>
            <a:spLocks noGrp="1"/>
          </p:cNvSpPr>
          <p:nvPr>
            <p:ph type="ftr" sz="quarter" idx="11"/>
          </p:nvPr>
        </p:nvSpPr>
        <p:spPr/>
        <p:txBody>
          <a:bodyPr/>
          <a:lstStyle/>
          <a:p>
            <a:endParaRPr lang="sk-SK"/>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398975709"/>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k-SK"/>
              <a:t>Upravte štýly predlohy textu</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Upravte štýl predlohy textu.</a:t>
            </a:r>
          </a:p>
        </p:txBody>
      </p:sp>
      <p:sp>
        <p:nvSpPr>
          <p:cNvPr id="5" name="Date Placeholder 4"/>
          <p:cNvSpPr>
            <a:spLocks noGrp="1"/>
          </p:cNvSpPr>
          <p:nvPr>
            <p:ph type="dt" sz="half" idx="10"/>
          </p:nvPr>
        </p:nvSpPr>
        <p:spPr/>
        <p:txBody>
          <a:bodyPr/>
          <a:lstStyle/>
          <a:p>
            <a:fld id="{CF907D99-CBA7-422E-833A-3292F7EE071F}" type="datetimeFigureOut">
              <a:rPr lang="sk-SK" smtClean="0"/>
              <a:t>18. 9. 2020</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744133410"/>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k-SK"/>
              <a:t>Upravte štýly predlohy textu</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a:t>Ak chcete pridať obrázok, kliknite na ikonu</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Upravte štýl predlohy textu.</a:t>
            </a:r>
          </a:p>
        </p:txBody>
      </p:sp>
      <p:sp>
        <p:nvSpPr>
          <p:cNvPr id="5" name="Date Placeholder 4"/>
          <p:cNvSpPr>
            <a:spLocks noGrp="1"/>
          </p:cNvSpPr>
          <p:nvPr>
            <p:ph type="dt" sz="half" idx="10"/>
          </p:nvPr>
        </p:nvSpPr>
        <p:spPr/>
        <p:txBody>
          <a:bodyPr/>
          <a:lstStyle/>
          <a:p>
            <a:fld id="{CF907D99-CBA7-422E-833A-3292F7EE071F}" type="datetimeFigureOut">
              <a:rPr lang="sk-SK" smtClean="0"/>
              <a:t>18. 9. 2020</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4D760E-5E37-46FA-AC2A-F323D95FA57B}" type="slidenum">
              <a:rPr lang="sk-SK" smtClean="0"/>
              <a:t>‹#›</a:t>
            </a:fld>
            <a:endParaRPr lang="sk-SK"/>
          </a:p>
        </p:txBody>
      </p:sp>
    </p:spTree>
    <p:extLst>
      <p:ext uri="{BB962C8B-B14F-4D97-AF65-F5344CB8AC3E}">
        <p14:creationId xmlns:p14="http://schemas.microsoft.com/office/powerpoint/2010/main" val="179191635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k-SK"/>
              <a:t>Upravte štýly predlohy textu</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F907D99-CBA7-422E-833A-3292F7EE071F}" type="datetimeFigureOut">
              <a:rPr lang="sk-SK" smtClean="0"/>
              <a:t>18. 9. 2020</a:t>
            </a:fld>
            <a:endParaRPr lang="sk-SK"/>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k-SK"/>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A4D760E-5E37-46FA-AC2A-F323D95FA57B}" type="slidenum">
              <a:rPr lang="sk-SK" smtClean="0"/>
              <a:t>‹#›</a:t>
            </a:fld>
            <a:endParaRPr lang="sk-SK"/>
          </a:p>
        </p:txBody>
      </p:sp>
    </p:spTree>
    <p:extLst>
      <p:ext uri="{BB962C8B-B14F-4D97-AF65-F5344CB8AC3E}">
        <p14:creationId xmlns:p14="http://schemas.microsoft.com/office/powerpoint/2010/main" val="2002088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spd="slow">
    <p:randomBar dir="vert"/>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a:t>Základy výtvarnej náuky</a:t>
            </a:r>
          </a:p>
        </p:txBody>
      </p:sp>
      <p:sp>
        <p:nvSpPr>
          <p:cNvPr id="3" name="Podnadpis 2"/>
          <p:cNvSpPr>
            <a:spLocks noGrp="1"/>
          </p:cNvSpPr>
          <p:nvPr>
            <p:ph type="subTitle" idx="1"/>
          </p:nvPr>
        </p:nvSpPr>
        <p:spPr/>
        <p:txBody>
          <a:bodyPr/>
          <a:lstStyle/>
          <a:p>
            <a:r>
              <a:rPr lang="sk-SK" dirty="0"/>
              <a:t>Mgr. Alena Sedláková, PhD.</a:t>
            </a:r>
          </a:p>
        </p:txBody>
      </p:sp>
    </p:spTree>
    <p:extLst>
      <p:ext uri="{BB962C8B-B14F-4D97-AF65-F5344CB8AC3E}">
        <p14:creationId xmlns:p14="http://schemas.microsoft.com/office/powerpoint/2010/main" val="421802115"/>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Bod</a:t>
            </a:r>
          </a:p>
        </p:txBody>
      </p:sp>
      <p:sp>
        <p:nvSpPr>
          <p:cNvPr id="3" name="Zástupný symbol obsahu 2"/>
          <p:cNvSpPr>
            <a:spLocks noGrp="1"/>
          </p:cNvSpPr>
          <p:nvPr>
            <p:ph idx="1"/>
          </p:nvPr>
        </p:nvSpPr>
        <p:spPr/>
        <p:txBody>
          <a:bodyPr>
            <a:normAutofit/>
          </a:bodyPr>
          <a:lstStyle/>
          <a:p>
            <a:r>
              <a:rPr lang="sk-SK" sz="2000" dirty="0"/>
              <a:t>Vlastnosti bodu a štruktúr bodov. Bod  je  najmenšou  čiastočkou a základným  prvkom  obrazu.  Je  základným výrazovým prostriedkom a východiskom pre všetky výrazové prostriedky. Je prvkom malých rozmerov a je spojený s najväčšou malosťou. Bod je jediné miesto  v ploche  alebo priestore.  Bodovo  môže  pôsobiť  akýkoľvek  prvok v ploche alebo priestore, ktorý predstavuje útvar relatívne malých rozmerov. Bod môže byť prvkom, ktorý pôsobí kontrastne vzhľadom na prvky s inými vlastnosťami. Bod  je  vo  svojej  podstate  statickým  prvkom,  ale  nahromadením  bodov  vzniká vzájomné napätie a kmitanie a tým  štruktúra bodov vyvoláva zdanie pohybu.</a:t>
            </a:r>
          </a:p>
        </p:txBody>
      </p:sp>
    </p:spTree>
    <p:extLst>
      <p:ext uri="{BB962C8B-B14F-4D97-AF65-F5344CB8AC3E}">
        <p14:creationId xmlns:p14="http://schemas.microsoft.com/office/powerpoint/2010/main" val="1520948201"/>
      </p:ext>
    </p:extLst>
  </p:cSld>
  <p:clrMapOvr>
    <a:masterClrMapping/>
  </p:clrMapOvr>
  <p:transition spd="slow">
    <p:randomBar dir="vert"/>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977900"/>
            <a:ext cx="8915400" cy="4933322"/>
          </a:xfrm>
        </p:spPr>
        <p:txBody>
          <a:bodyPr/>
          <a:lstStyle/>
          <a:p>
            <a:r>
              <a:rPr lang="sk-SK" sz="3200" dirty="0"/>
              <a:t>Výraz  umeleckého  diela  je  všeobecným  zákonom jednoty,  ktorý  sa  prejavuje  pri tvaroch,  farbách,  v rytme,  v  štruktúre,  proporciách,  tektonike,  vo  všetkom, čo  sa označuje pojmom výrazové a vyjadrovacie  prostriedky.</a:t>
            </a:r>
          </a:p>
          <a:p>
            <a:r>
              <a:rPr lang="sk-SK" sz="3200" dirty="0"/>
              <a:t>Pritom sa uplatňuje zákon príťažlivosti a jednoty.</a:t>
            </a:r>
          </a:p>
          <a:p>
            <a:endParaRPr lang="sk-SK" sz="3200" dirty="0"/>
          </a:p>
          <a:p>
            <a:endParaRPr lang="sk-SK" dirty="0"/>
          </a:p>
        </p:txBody>
      </p:sp>
    </p:spTree>
    <p:extLst>
      <p:ext uri="{BB962C8B-B14F-4D97-AF65-F5344CB8AC3E}">
        <p14:creationId xmlns:p14="http://schemas.microsoft.com/office/powerpoint/2010/main" val="3880116429"/>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2400" dirty="0"/>
              <a:t>Štruktúru bodov vnímame ako svetlú alebo tmavú podľa toho ako sa mení hustota bodov na ploche.</a:t>
            </a:r>
          </a:p>
          <a:p>
            <a:r>
              <a:rPr lang="sk-SK" sz="2400" dirty="0"/>
              <a:t>Bod   je   základným   geometrickým   útvarom   a východiskom iných geometrických  útvarov,  ako  sú úsečky,  priamky,  roviny  a  plochy priestorových   objektov.   Pomocou   bodov   fixujeme   dvojrozmerné i trojrozmerné objekty. Metóda fixovania bodov nám uľahčuje kopírovanie trojrozmerných objektov do trojrozmerného a dvojrozmerného priestoru.</a:t>
            </a:r>
          </a:p>
          <a:p>
            <a:endParaRPr lang="sk-SK" sz="2400" dirty="0"/>
          </a:p>
        </p:txBody>
      </p:sp>
    </p:spTree>
    <p:extLst>
      <p:ext uri="{BB962C8B-B14F-4D97-AF65-F5344CB8AC3E}">
        <p14:creationId xmlns:p14="http://schemas.microsoft.com/office/powerpoint/2010/main" val="3657198611"/>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Čiara</a:t>
            </a:r>
          </a:p>
        </p:txBody>
      </p:sp>
      <p:sp>
        <p:nvSpPr>
          <p:cNvPr id="3" name="Zástupný symbol obsahu 2"/>
          <p:cNvSpPr>
            <a:spLocks noGrp="1"/>
          </p:cNvSpPr>
          <p:nvPr>
            <p:ph idx="1"/>
          </p:nvPr>
        </p:nvSpPr>
        <p:spPr/>
        <p:txBody>
          <a:bodyPr>
            <a:normAutofit lnSpcReduction="10000"/>
          </a:bodyPr>
          <a:lstStyle/>
          <a:p>
            <a:r>
              <a:rPr lang="sk-SK" sz="2400" dirty="0"/>
              <a:t>Čiara je významným výrazovým prostriedkom výtvarnej reči. </a:t>
            </a:r>
          </a:p>
          <a:p>
            <a:r>
              <a:rPr lang="sk-SK" sz="2400" dirty="0"/>
              <a:t>Uplatňuje sa najmä v kresbe a v grafike. </a:t>
            </a:r>
          </a:p>
          <a:p>
            <a:r>
              <a:rPr lang="sk-SK" sz="2400" dirty="0"/>
              <a:t>Čiara je ekonomický, účinný a čistý nástroj tvorby.</a:t>
            </a:r>
          </a:p>
          <a:p>
            <a:r>
              <a:rPr lang="sk-SK" sz="2400" dirty="0"/>
              <a:t>Čiaru odvodzujeme od bodu, pretože ju vnímame ako pohyb bodu, alebo ako zoskupenie bodov nadväzujúcich za sebou.</a:t>
            </a:r>
          </a:p>
          <a:p>
            <a:r>
              <a:rPr lang="sk-SK" sz="2400" dirty="0"/>
              <a:t>Primárnou úlohou čiary je rozlíšenie. Z plochy čiara vyčleňuje objekty, </a:t>
            </a:r>
            <a:r>
              <a:rPr lang="sk-SK" sz="2400" dirty="0" err="1"/>
              <a:t>t.j</a:t>
            </a:r>
            <a:r>
              <a:rPr lang="sk-SK" sz="2400" dirty="0"/>
              <a:t>. ich  siluety.</a:t>
            </a:r>
          </a:p>
          <a:p>
            <a:endParaRPr lang="sk-SK" dirty="0"/>
          </a:p>
        </p:txBody>
      </p:sp>
    </p:spTree>
    <p:extLst>
      <p:ext uri="{BB962C8B-B14F-4D97-AF65-F5344CB8AC3E}">
        <p14:creationId xmlns:p14="http://schemas.microsoft.com/office/powerpoint/2010/main" val="2273011109"/>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977900"/>
            <a:ext cx="8915400" cy="4933322"/>
          </a:xfrm>
        </p:spPr>
        <p:txBody>
          <a:bodyPr>
            <a:normAutofit/>
          </a:bodyPr>
          <a:lstStyle/>
          <a:p>
            <a:r>
              <a:rPr lang="sk-SK" sz="2400" dirty="0"/>
              <a:t>Metodika práce (techniky kresby).</a:t>
            </a:r>
          </a:p>
          <a:p>
            <a:r>
              <a:rPr lang="sk-SK" sz="2400" dirty="0"/>
              <a:t>Kresba uhľom</a:t>
            </a:r>
          </a:p>
          <a:p>
            <a:r>
              <a:rPr lang="sk-SK" sz="2400" dirty="0"/>
              <a:t>Rudka</a:t>
            </a:r>
          </a:p>
          <a:p>
            <a:r>
              <a:rPr lang="sk-SK" sz="2400" dirty="0"/>
              <a:t>Mastný uhoľ</a:t>
            </a:r>
          </a:p>
          <a:p>
            <a:r>
              <a:rPr lang="sk-SK" sz="2400" dirty="0"/>
              <a:t>Kresba papierovou stierkou</a:t>
            </a:r>
          </a:p>
          <a:p>
            <a:r>
              <a:rPr lang="sk-SK" sz="2400" dirty="0"/>
              <a:t>Fixatív</a:t>
            </a:r>
          </a:p>
          <a:p>
            <a:r>
              <a:rPr lang="sk-SK" sz="2400" dirty="0"/>
              <a:t>Perokresba</a:t>
            </a:r>
          </a:p>
          <a:p>
            <a:r>
              <a:rPr lang="sk-SK" sz="2400" dirty="0"/>
              <a:t>Tuš</a:t>
            </a:r>
          </a:p>
          <a:p>
            <a:endParaRPr lang="sk-SK" dirty="0"/>
          </a:p>
        </p:txBody>
      </p:sp>
    </p:spTree>
    <p:extLst>
      <p:ext uri="{BB962C8B-B14F-4D97-AF65-F5344CB8AC3E}">
        <p14:creationId xmlns:p14="http://schemas.microsoft.com/office/powerpoint/2010/main" val="2100051302"/>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2400" dirty="0"/>
              <a:t>Čiara  je základný výrazový  prostriedok  vo  výtvarnom  umení. </a:t>
            </a:r>
          </a:p>
          <a:p>
            <a:r>
              <a:rPr lang="sk-SK" sz="2400" dirty="0"/>
              <a:t>Odvodzuje  sa  od  bodu,  pretože  čiaru  vnímame  ako  pohyb  bodu  alebo  ako  zoskupenie  bodov nadväzujúcich  za  sebou. Pre  svoju  jednoduchosť  a účinnosť má  veľkú  výrazovosť  a dynamiku. Čiaru vnímame ako priamku alebo krivku. Podľa polohy priamky na ploche  rozdeľujeme  čiary  na  horizontály,  vertikály  a diagonály. </a:t>
            </a:r>
          </a:p>
        </p:txBody>
      </p:sp>
    </p:spTree>
    <p:extLst>
      <p:ext uri="{BB962C8B-B14F-4D97-AF65-F5344CB8AC3E}">
        <p14:creationId xmlns:p14="http://schemas.microsoft.com/office/powerpoint/2010/main" val="3495068210"/>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749300"/>
            <a:ext cx="8915400" cy="5981700"/>
          </a:xfrm>
        </p:spPr>
        <p:txBody>
          <a:bodyPr>
            <a:noAutofit/>
          </a:bodyPr>
          <a:lstStyle/>
          <a:p>
            <a:r>
              <a:rPr lang="sk-SK" sz="2800" dirty="0"/>
              <a:t>Pretínajúce  sa v jednom  bode  budú  vyjadrením  našej  predstavy  o trojrozmernom   priestore zachytenom   na   dvojrozmernej   ploche   papiera.   V trojrozmernom   priestore  sú horizontály,  vertikály  a diagonály  (v  skutočnosti  horizontály  vyjadrujúce  rozmer  hĺbky)  priesečníkmi  rovín,  ktoré  delia  priestor  na  priestorové  kvadranty.  Krivky predstavujú  dynamickú  formu  čiary  a z nich  najdynamickejšia  forma  krivky  je špirála.</a:t>
            </a:r>
          </a:p>
          <a:p>
            <a:endParaRPr lang="sk-SK" sz="2800" dirty="0"/>
          </a:p>
        </p:txBody>
      </p:sp>
    </p:spTree>
    <p:extLst>
      <p:ext uri="{BB962C8B-B14F-4D97-AF65-F5344CB8AC3E}">
        <p14:creationId xmlns:p14="http://schemas.microsoft.com/office/powerpoint/2010/main" val="2638154027"/>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a:t>Plocha a tvar </a:t>
            </a:r>
            <a:br>
              <a:rPr lang="sk-SK" dirty="0"/>
            </a:br>
            <a:r>
              <a:rPr lang="sk-SK" dirty="0"/>
              <a:t>Charakteristika plochy</a:t>
            </a:r>
            <a:br>
              <a:rPr lang="sk-SK" dirty="0"/>
            </a:br>
            <a:endParaRPr lang="sk-SK" dirty="0"/>
          </a:p>
        </p:txBody>
      </p:sp>
      <p:sp>
        <p:nvSpPr>
          <p:cNvPr id="3" name="Zástupný symbol obsahu 2"/>
          <p:cNvSpPr>
            <a:spLocks noGrp="1"/>
          </p:cNvSpPr>
          <p:nvPr>
            <p:ph idx="1"/>
          </p:nvPr>
        </p:nvSpPr>
        <p:spPr>
          <a:xfrm>
            <a:off x="2589212" y="2133600"/>
            <a:ext cx="8915400" cy="4229100"/>
          </a:xfrm>
        </p:spPr>
        <p:txBody>
          <a:bodyPr>
            <a:noAutofit/>
          </a:bodyPr>
          <a:lstStyle/>
          <a:p>
            <a:r>
              <a:rPr lang="sk-SK" sz="2800" dirty="0"/>
              <a:t>Za  plochu  pokladáme  rovinný  alebo  zakrivený  geometrický  útvar.</a:t>
            </a:r>
          </a:p>
          <a:p>
            <a:r>
              <a:rPr lang="sk-SK" sz="2800" dirty="0"/>
              <a:t>Vytvárajúcim elementom plochy v priestore je čiara, ktorá je priamkou alebo krivkou.</a:t>
            </a:r>
          </a:p>
          <a:p>
            <a:r>
              <a:rPr lang="sk-SK" sz="2800" dirty="0"/>
              <a:t>Plocha, ktorá vzniká pohybom priamky je rovinným útvarom alebo zakriveným útvarom.</a:t>
            </a:r>
          </a:p>
          <a:p>
            <a:r>
              <a:rPr lang="sk-SK" sz="2800" dirty="0"/>
              <a:t>Plocha, ktorá vzniká pohybom krivky je zakriveným útvarom.</a:t>
            </a:r>
          </a:p>
          <a:p>
            <a:endParaRPr lang="sk-SK" sz="2800" dirty="0"/>
          </a:p>
        </p:txBody>
      </p:sp>
    </p:spTree>
    <p:extLst>
      <p:ext uri="{BB962C8B-B14F-4D97-AF65-F5344CB8AC3E}">
        <p14:creationId xmlns:p14="http://schemas.microsoft.com/office/powerpoint/2010/main" val="3550019672"/>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Charakteristika tvaru</a:t>
            </a:r>
          </a:p>
        </p:txBody>
      </p:sp>
      <p:sp>
        <p:nvSpPr>
          <p:cNvPr id="3" name="Zástupný symbol obsahu 2"/>
          <p:cNvSpPr>
            <a:spLocks noGrp="1"/>
          </p:cNvSpPr>
          <p:nvPr>
            <p:ph idx="1"/>
          </p:nvPr>
        </p:nvSpPr>
        <p:spPr>
          <a:xfrm>
            <a:off x="2589212" y="2133600"/>
            <a:ext cx="8915400" cy="4152900"/>
          </a:xfrm>
        </p:spPr>
        <p:txBody>
          <a:bodyPr>
            <a:normAutofit/>
          </a:bodyPr>
          <a:lstStyle/>
          <a:p>
            <a:r>
              <a:rPr lang="sk-SK" sz="2800" dirty="0"/>
              <a:t>Vo vzťahu k ploche sa tvar definuje ako základný výrazový prostriedok. Tvar je ohraničením časti plochy čiarou, </a:t>
            </a:r>
            <a:r>
              <a:rPr lang="sk-SK" sz="2800" dirty="0" err="1"/>
              <a:t>t.j</a:t>
            </a:r>
            <a:r>
              <a:rPr lang="sk-SK" sz="2800" dirty="0"/>
              <a:t>. siluetou. Dvojrozmerné a trojrozmerné objekty majú svoj tvar, farbu a štruktúru. Zrakom vnímame siluetu a farbu objektov. Hmatom objem a štruktúru objektov. Z výtvarného hľadiska tvar označuje hlavný obrys dvojrozmerného alebo trojrozmerného objektu.</a:t>
            </a:r>
          </a:p>
          <a:p>
            <a:endParaRPr lang="sk-SK" dirty="0"/>
          </a:p>
        </p:txBody>
      </p:sp>
    </p:spTree>
    <p:extLst>
      <p:ext uri="{BB962C8B-B14F-4D97-AF65-F5344CB8AC3E}">
        <p14:creationId xmlns:p14="http://schemas.microsoft.com/office/powerpoint/2010/main" val="906197532"/>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Tvary delíme na : </a:t>
            </a:r>
          </a:p>
        </p:txBody>
      </p:sp>
      <p:sp>
        <p:nvSpPr>
          <p:cNvPr id="3" name="Zástupný symbol obsahu 2"/>
          <p:cNvSpPr>
            <a:spLocks noGrp="1"/>
          </p:cNvSpPr>
          <p:nvPr>
            <p:ph idx="1"/>
          </p:nvPr>
        </p:nvSpPr>
        <p:spPr/>
        <p:txBody>
          <a:bodyPr/>
          <a:lstStyle/>
          <a:p>
            <a:r>
              <a:rPr lang="sk-SK" sz="2000" dirty="0"/>
              <a:t>1.Organické (prírodné, romantické) </a:t>
            </a:r>
          </a:p>
          <a:p>
            <a:r>
              <a:rPr lang="sk-SK" sz="2000" dirty="0"/>
              <a:t>2.Neorganické (geometrické, abstraktné, racionálne) </a:t>
            </a:r>
          </a:p>
          <a:p>
            <a:r>
              <a:rPr lang="sk-SK" sz="2000" dirty="0"/>
              <a:t>3.Oblé – mäkké, molové</a:t>
            </a:r>
          </a:p>
          <a:p>
            <a:r>
              <a:rPr lang="sk-SK" sz="2000" dirty="0"/>
              <a:t>4. Hranaté – tvrdé , durové</a:t>
            </a:r>
          </a:p>
          <a:p>
            <a:r>
              <a:rPr lang="sk-SK" sz="2000" dirty="0"/>
              <a:t>5. Pasívne – zamlčujúci energiu</a:t>
            </a:r>
          </a:p>
          <a:p>
            <a:r>
              <a:rPr lang="sk-SK" sz="2000" dirty="0"/>
              <a:t>6. Aktívne – zdôrazňujúce energiu</a:t>
            </a:r>
          </a:p>
          <a:p>
            <a:r>
              <a:rPr lang="sk-SK" sz="2000" dirty="0"/>
              <a:t>7. Statické, dynamické – sú výrazom koncepcie sveta</a:t>
            </a:r>
          </a:p>
          <a:p>
            <a:r>
              <a:rPr lang="sk-SK" sz="2000" dirty="0"/>
              <a:t>8. Lineárne – typická  je  čistota,  jasnosť  kontúry,  ostré  línie  a rohy, izolovanosť detailov</a:t>
            </a:r>
          </a:p>
          <a:p>
            <a:endParaRPr lang="sk-SK" dirty="0"/>
          </a:p>
        </p:txBody>
      </p:sp>
    </p:spTree>
    <p:extLst>
      <p:ext uri="{BB962C8B-B14F-4D97-AF65-F5344CB8AC3E}">
        <p14:creationId xmlns:p14="http://schemas.microsoft.com/office/powerpoint/2010/main" val="1007563301"/>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304800"/>
            <a:ext cx="8915400" cy="6464300"/>
          </a:xfrm>
        </p:spPr>
        <p:txBody>
          <a:bodyPr>
            <a:noAutofit/>
          </a:bodyPr>
          <a:lstStyle/>
          <a:p>
            <a:r>
              <a:rPr lang="sk-SK" sz="2400" dirty="0"/>
              <a:t>9. Maliarske – typické je vyjadrenie atmosféry, iluzívnosť, mäkkosť </a:t>
            </a:r>
          </a:p>
          <a:p>
            <a:r>
              <a:rPr lang="sk-SK" sz="2400" dirty="0"/>
              <a:t>10. Plošný  – dvojrozmerný tvar (šírka, hĺbka)</a:t>
            </a:r>
          </a:p>
          <a:p>
            <a:r>
              <a:rPr lang="sk-SK" sz="2400" dirty="0"/>
              <a:t>11. Priestorový – trojrozmerný tvar (šírka, výška, hĺbka)</a:t>
            </a:r>
          </a:p>
          <a:p>
            <a:r>
              <a:rPr lang="sk-SK" sz="2400" dirty="0"/>
              <a:t>12. Otvorený – nemá priestorovo určené hranice</a:t>
            </a:r>
          </a:p>
          <a:p>
            <a:r>
              <a:rPr lang="sk-SK" sz="2400" dirty="0"/>
              <a:t>13. Zatvorený – má priestorovo určené hranice</a:t>
            </a:r>
          </a:p>
          <a:p>
            <a:r>
              <a:rPr lang="sk-SK" sz="2400" dirty="0"/>
              <a:t>14. Vizuálny – optické dojmy</a:t>
            </a:r>
          </a:p>
          <a:p>
            <a:r>
              <a:rPr lang="sk-SK" sz="2400" dirty="0"/>
              <a:t>15. </a:t>
            </a:r>
            <a:r>
              <a:rPr lang="sk-SK" sz="2400" dirty="0" err="1"/>
              <a:t>Haptický</a:t>
            </a:r>
            <a:r>
              <a:rPr lang="sk-SK" sz="2400" dirty="0"/>
              <a:t> – hmatové pocity</a:t>
            </a:r>
          </a:p>
          <a:p>
            <a:r>
              <a:rPr lang="sk-SK" sz="2400" dirty="0"/>
              <a:t>16. Symetrické – zrkadlovo zhodné hodnoty tvaru v ploche  a v priestore podľa osi alebo roviny súmernosti</a:t>
            </a:r>
          </a:p>
          <a:p>
            <a:r>
              <a:rPr lang="sk-SK" sz="2400" dirty="0"/>
              <a:t>17. Asymetrické – zrkadlovo  nezhodné  hodnoty  tvaru  v ploche a v priestore podľa osi alebo roviny súmernosti.</a:t>
            </a:r>
          </a:p>
          <a:p>
            <a:endParaRPr lang="sk-SK" sz="2400" dirty="0"/>
          </a:p>
        </p:txBody>
      </p:sp>
    </p:spTree>
    <p:extLst>
      <p:ext uri="{BB962C8B-B14F-4D97-AF65-F5344CB8AC3E}">
        <p14:creationId xmlns:p14="http://schemas.microsoft.com/office/powerpoint/2010/main" val="3488521408"/>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Základné  výrazové  prostriedky </a:t>
            </a:r>
          </a:p>
        </p:txBody>
      </p:sp>
      <p:sp>
        <p:nvSpPr>
          <p:cNvPr id="3" name="Zástupný symbol obsahu 2"/>
          <p:cNvSpPr>
            <a:spLocks noGrp="1"/>
          </p:cNvSpPr>
          <p:nvPr>
            <p:ph idx="1"/>
          </p:nvPr>
        </p:nvSpPr>
        <p:spPr/>
        <p:txBody>
          <a:bodyPr/>
          <a:lstStyle/>
          <a:p>
            <a:r>
              <a:rPr lang="sk-SK" dirty="0"/>
              <a:t>škvrna,  bod,</a:t>
            </a:r>
          </a:p>
          <a:p>
            <a:r>
              <a:rPr lang="sk-SK" dirty="0"/>
              <a:t>čiara,  plocha  a</a:t>
            </a:r>
          </a:p>
          <a:p>
            <a:r>
              <a:rPr lang="sk-SK" dirty="0"/>
              <a:t>tvar, </a:t>
            </a:r>
          </a:p>
          <a:p>
            <a:r>
              <a:rPr lang="sk-SK" dirty="0"/>
              <a:t>svetlo, </a:t>
            </a:r>
          </a:p>
          <a:p>
            <a:r>
              <a:rPr lang="sk-SK" dirty="0"/>
              <a:t>farba,   základy   perspektívneho   zobrazenia,   </a:t>
            </a:r>
          </a:p>
          <a:p>
            <a:r>
              <a:rPr lang="sk-SK" dirty="0"/>
              <a:t>základy priestorového vytvárania.</a:t>
            </a:r>
          </a:p>
          <a:p>
            <a:endParaRPr lang="sk-SK" dirty="0"/>
          </a:p>
        </p:txBody>
      </p:sp>
    </p:spTree>
    <p:extLst>
      <p:ext uri="{BB962C8B-B14F-4D97-AF65-F5344CB8AC3E}">
        <p14:creationId xmlns:p14="http://schemas.microsoft.com/office/powerpoint/2010/main" val="243389695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l-PL" dirty="0"/>
              <a:t>Z hľadiska kontrastu rozdeľujeme tvary na:</a:t>
            </a:r>
            <a:endParaRPr lang="sk-SK" dirty="0"/>
          </a:p>
        </p:txBody>
      </p:sp>
      <p:sp>
        <p:nvSpPr>
          <p:cNvPr id="3" name="Zástupný symbol obsahu 2"/>
          <p:cNvSpPr>
            <a:spLocks noGrp="1"/>
          </p:cNvSpPr>
          <p:nvPr>
            <p:ph idx="1"/>
          </p:nvPr>
        </p:nvSpPr>
        <p:spPr>
          <a:xfrm>
            <a:off x="2589212" y="2133600"/>
            <a:ext cx="8915400" cy="4483100"/>
          </a:xfrm>
        </p:spPr>
        <p:txBody>
          <a:bodyPr>
            <a:normAutofit/>
          </a:bodyPr>
          <a:lstStyle/>
          <a:p>
            <a:r>
              <a:rPr lang="sk-SK" sz="2400" dirty="0"/>
              <a:t>1.mäkké - tvrdé</a:t>
            </a:r>
          </a:p>
          <a:p>
            <a:r>
              <a:rPr lang="sk-SK" sz="2400" dirty="0"/>
              <a:t>2.statické - dynamické</a:t>
            </a:r>
          </a:p>
          <a:p>
            <a:r>
              <a:rPr lang="sk-SK" sz="2400" dirty="0"/>
              <a:t>3.plošné - priestorové</a:t>
            </a:r>
          </a:p>
          <a:p>
            <a:r>
              <a:rPr lang="sk-SK" sz="2400" dirty="0"/>
              <a:t>4.blokové - členité</a:t>
            </a:r>
          </a:p>
          <a:p>
            <a:r>
              <a:rPr lang="sk-SK" sz="2400" dirty="0"/>
              <a:t>5.otvorené - uzavreté</a:t>
            </a:r>
          </a:p>
          <a:p>
            <a:r>
              <a:rPr lang="sk-SK" sz="2400" dirty="0"/>
              <a:t>6.symetrické - asymetrické</a:t>
            </a:r>
          </a:p>
          <a:p>
            <a:r>
              <a:rPr lang="sk-SK" sz="2400" dirty="0"/>
              <a:t>7.jednoznačné - viacznačné</a:t>
            </a:r>
          </a:p>
          <a:p>
            <a:r>
              <a:rPr lang="sk-SK" sz="2400" dirty="0"/>
              <a:t>8.určité – neurčité</a:t>
            </a:r>
          </a:p>
          <a:p>
            <a:endParaRPr lang="sk-SK" dirty="0"/>
          </a:p>
        </p:txBody>
      </p:sp>
    </p:spTree>
    <p:extLst>
      <p:ext uri="{BB962C8B-B14F-4D97-AF65-F5344CB8AC3E}">
        <p14:creationId xmlns:p14="http://schemas.microsoft.com/office/powerpoint/2010/main" val="1402706320"/>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Štylizácia</a:t>
            </a:r>
          </a:p>
        </p:txBody>
      </p:sp>
      <p:sp>
        <p:nvSpPr>
          <p:cNvPr id="3" name="Zástupný symbol obsahu 2"/>
          <p:cNvSpPr>
            <a:spLocks noGrp="1"/>
          </p:cNvSpPr>
          <p:nvPr>
            <p:ph idx="1"/>
          </p:nvPr>
        </p:nvSpPr>
        <p:spPr/>
        <p:txBody>
          <a:bodyPr>
            <a:normAutofit/>
          </a:bodyPr>
          <a:lstStyle/>
          <a:p>
            <a:r>
              <a:rPr lang="sk-SK" sz="3600" dirty="0"/>
              <a:t>Štylizácia  je  zjednodušenie  reálneho  objektu  alebo realistickej štúdie objektu. Príkladom štylizácie je silueta objektu  (lineárna,  plošná),  lineárna  kresba  objektu, trojrozmerná kresba objektu.</a:t>
            </a:r>
          </a:p>
        </p:txBody>
      </p:sp>
    </p:spTree>
    <p:extLst>
      <p:ext uri="{BB962C8B-B14F-4D97-AF65-F5344CB8AC3E}">
        <p14:creationId xmlns:p14="http://schemas.microsoft.com/office/powerpoint/2010/main" val="718333445"/>
      </p:ext>
    </p:extLst>
  </p:cSld>
  <p:clrMapOvr>
    <a:masterClrMapping/>
  </p:clrMapOvr>
  <p:transition spd="slow">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Abstrakcia </a:t>
            </a:r>
          </a:p>
        </p:txBody>
      </p:sp>
      <p:sp>
        <p:nvSpPr>
          <p:cNvPr id="3" name="Zástupný symbol obsahu 2"/>
          <p:cNvSpPr>
            <a:spLocks noGrp="1"/>
          </p:cNvSpPr>
          <p:nvPr>
            <p:ph idx="1"/>
          </p:nvPr>
        </p:nvSpPr>
        <p:spPr/>
        <p:txBody>
          <a:bodyPr>
            <a:normAutofit/>
          </a:bodyPr>
          <a:lstStyle/>
          <a:p>
            <a:r>
              <a:rPr lang="sk-SK" sz="3600" dirty="0"/>
              <a:t>Abstrakcia je  extrémne  zjednodušenie  realistického objektu. Objekt sa mení na znak. Vyjadrením znaku sa stráca spojitosť s pôvodným reálnym objektom.</a:t>
            </a:r>
          </a:p>
        </p:txBody>
      </p:sp>
    </p:spTree>
    <p:extLst>
      <p:ext uri="{BB962C8B-B14F-4D97-AF65-F5344CB8AC3E}">
        <p14:creationId xmlns:p14="http://schemas.microsoft.com/office/powerpoint/2010/main" val="4251802782"/>
      </p:ext>
    </p:extLst>
  </p:cSld>
  <p:clrMapOvr>
    <a:masterClrMapping/>
  </p:clrMapOvr>
  <p:transition spd="slow">
    <p:randomBar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l-PL" dirty="0"/>
              <a:t>Z hľadiska výstavby rozdeľujeme tvary na:</a:t>
            </a:r>
            <a:endParaRPr lang="sk-SK" dirty="0"/>
          </a:p>
        </p:txBody>
      </p:sp>
      <p:sp>
        <p:nvSpPr>
          <p:cNvPr id="3" name="Zástupný symbol obsahu 2"/>
          <p:cNvSpPr>
            <a:spLocks noGrp="1"/>
          </p:cNvSpPr>
          <p:nvPr>
            <p:ph idx="1"/>
          </p:nvPr>
        </p:nvSpPr>
        <p:spPr>
          <a:xfrm>
            <a:off x="2589212" y="2133600"/>
            <a:ext cx="8915400" cy="4343400"/>
          </a:xfrm>
        </p:spPr>
        <p:txBody>
          <a:bodyPr>
            <a:noAutofit/>
          </a:bodyPr>
          <a:lstStyle/>
          <a:p>
            <a:r>
              <a:rPr lang="sk-SK" sz="2000" dirty="0"/>
              <a:t>1.Základný tvar je tvar, ktorý vyplýva z funkcie  predmetu.  Dokonale a trvalo vyjadruje určité potreby. Tvar predmetov je dokonalý a vžitý.</a:t>
            </a:r>
          </a:p>
          <a:p>
            <a:r>
              <a:rPr lang="sk-SK" sz="2000" dirty="0"/>
              <a:t>2. Druhotvarom sú  modifikácie základného tvaru ovplyvnené druhom  použitého materiálu, technológiou a estetickými názormi.</a:t>
            </a:r>
          </a:p>
          <a:p>
            <a:r>
              <a:rPr lang="sk-SK" sz="2000" dirty="0"/>
              <a:t>3. Novotvary súvisia s druhotvarom a predstavujú novú kvalitu. Vznik novotvarov  vyplýva  z vedecko-technického  rozvoja  ,  pretože vznikajú  nové  mechanizmy,  nové  technológie.  Príkladom  je  rozvoj modernej architektúry. </a:t>
            </a:r>
          </a:p>
          <a:p>
            <a:r>
              <a:rPr lang="sk-SK" sz="2000" dirty="0"/>
              <a:t>4.Prechodné tvary sú experimentálne, dobové a módne tvary.</a:t>
            </a:r>
          </a:p>
          <a:p>
            <a:endParaRPr lang="sk-SK" sz="2000" dirty="0"/>
          </a:p>
        </p:txBody>
      </p:sp>
    </p:spTree>
    <p:extLst>
      <p:ext uri="{BB962C8B-B14F-4D97-AF65-F5344CB8AC3E}">
        <p14:creationId xmlns:p14="http://schemas.microsoft.com/office/powerpoint/2010/main" val="1996952724"/>
      </p:ext>
    </p:extLst>
  </p:cSld>
  <p:clrMapOvr>
    <a:masterClrMapping/>
  </p:clrMapOvr>
  <p:transition spd="slow">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l-PL" dirty="0"/>
              <a:t>Z hľadiska výrazu rozdeľujeme tvary na:</a:t>
            </a:r>
            <a:endParaRPr lang="sk-SK" dirty="0"/>
          </a:p>
        </p:txBody>
      </p:sp>
      <p:sp>
        <p:nvSpPr>
          <p:cNvPr id="3" name="Zástupný symbol obsahu 2"/>
          <p:cNvSpPr>
            <a:spLocks noGrp="1"/>
          </p:cNvSpPr>
          <p:nvPr>
            <p:ph idx="1"/>
          </p:nvPr>
        </p:nvSpPr>
        <p:spPr/>
        <p:txBody>
          <a:bodyPr>
            <a:normAutofit/>
          </a:bodyPr>
          <a:lstStyle/>
          <a:p>
            <a:r>
              <a:rPr lang="sk-SK" sz="4000" dirty="0"/>
              <a:t>1.Inštrumentálny  tvar</a:t>
            </a:r>
          </a:p>
          <a:p>
            <a:r>
              <a:rPr lang="sk-SK" sz="4000" dirty="0"/>
              <a:t>2. Symbolicko-expresívny tvar</a:t>
            </a:r>
          </a:p>
          <a:p>
            <a:endParaRPr lang="sk-SK" sz="4000" dirty="0"/>
          </a:p>
        </p:txBody>
      </p:sp>
    </p:spTree>
    <p:extLst>
      <p:ext uri="{BB962C8B-B14F-4D97-AF65-F5344CB8AC3E}">
        <p14:creationId xmlns:p14="http://schemas.microsoft.com/office/powerpoint/2010/main" val="2391367370"/>
      </p:ext>
    </p:extLst>
  </p:cSld>
  <p:clrMapOvr>
    <a:masterClrMapping/>
  </p:clrMapOvr>
  <p:transition spd="slow">
    <p:randomBar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Konštrukcia geometrických tvarov</a:t>
            </a:r>
          </a:p>
        </p:txBody>
      </p:sp>
      <p:sp>
        <p:nvSpPr>
          <p:cNvPr id="3" name="Zástupný symbol obsahu 2"/>
          <p:cNvSpPr>
            <a:spLocks noGrp="1"/>
          </p:cNvSpPr>
          <p:nvPr>
            <p:ph idx="1"/>
          </p:nvPr>
        </p:nvSpPr>
        <p:spPr>
          <a:xfrm>
            <a:off x="2589212" y="1435100"/>
            <a:ext cx="8915400" cy="5232400"/>
          </a:xfrm>
        </p:spPr>
        <p:txBody>
          <a:bodyPr>
            <a:normAutofit fontScale="92500" lnSpcReduction="10000"/>
          </a:bodyPr>
          <a:lstStyle/>
          <a:p>
            <a:r>
              <a:rPr lang="sk-SK" dirty="0"/>
              <a:t>Kruh – je plocha vymedzená kružnicou. Pri konštrukcii kruhu definujeme: Kružnica – k </a:t>
            </a:r>
          </a:p>
          <a:p>
            <a:r>
              <a:rPr lang="sk-SK" dirty="0"/>
              <a:t>Stred kružnice – O</a:t>
            </a:r>
          </a:p>
          <a:p>
            <a:r>
              <a:rPr lang="sk-SK" dirty="0"/>
              <a:t>Priemer kružnice – d</a:t>
            </a:r>
          </a:p>
          <a:p>
            <a:r>
              <a:rPr lang="sk-SK" dirty="0"/>
              <a:t>Polomer kružnice – r</a:t>
            </a:r>
          </a:p>
          <a:p>
            <a:r>
              <a:rPr lang="sk-SK" dirty="0"/>
              <a:t>Tetiva – CD, je kolmicou na priemer kružnice d</a:t>
            </a:r>
          </a:p>
          <a:p>
            <a:r>
              <a:rPr lang="sk-SK" dirty="0"/>
              <a:t>Ovál</a:t>
            </a:r>
          </a:p>
          <a:p>
            <a:r>
              <a:rPr lang="sk-SK" dirty="0"/>
              <a:t>Elipsa</a:t>
            </a:r>
          </a:p>
          <a:p>
            <a:r>
              <a:rPr lang="sk-SK" dirty="0"/>
              <a:t>Trojuholník</a:t>
            </a:r>
          </a:p>
          <a:p>
            <a:r>
              <a:rPr lang="sk-SK" dirty="0"/>
              <a:t>Štvorec</a:t>
            </a:r>
          </a:p>
          <a:p>
            <a:r>
              <a:rPr lang="sk-SK" dirty="0"/>
              <a:t>Obdĺžnik</a:t>
            </a:r>
          </a:p>
          <a:p>
            <a:r>
              <a:rPr lang="sk-SK" dirty="0"/>
              <a:t>Päťuholník (</a:t>
            </a:r>
            <a:r>
              <a:rPr lang="sk-SK" dirty="0" err="1"/>
              <a:t>pentagon</a:t>
            </a:r>
            <a:r>
              <a:rPr lang="sk-SK" dirty="0"/>
              <a:t>)</a:t>
            </a:r>
          </a:p>
          <a:p>
            <a:r>
              <a:rPr lang="sk-SK" dirty="0" err="1"/>
              <a:t>Pentagram</a:t>
            </a:r>
            <a:endParaRPr lang="sk-SK" dirty="0"/>
          </a:p>
          <a:p>
            <a:r>
              <a:rPr lang="sk-SK" dirty="0"/>
              <a:t>Šesťuholník</a:t>
            </a:r>
          </a:p>
          <a:p>
            <a:endParaRPr lang="sk-SK" dirty="0"/>
          </a:p>
        </p:txBody>
      </p:sp>
    </p:spTree>
    <p:extLst>
      <p:ext uri="{BB962C8B-B14F-4D97-AF65-F5344CB8AC3E}">
        <p14:creationId xmlns:p14="http://schemas.microsoft.com/office/powerpoint/2010/main" val="1016216512"/>
      </p:ext>
    </p:extLst>
  </p:cSld>
  <p:clrMapOvr>
    <a:masterClrMapping/>
  </p:clrMapOvr>
  <p:transition spd="slow">
    <p:randomBar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Maľba tušom</a:t>
            </a:r>
          </a:p>
        </p:txBody>
      </p:sp>
      <p:sp>
        <p:nvSpPr>
          <p:cNvPr id="3" name="Zástupný symbol obsahu 2"/>
          <p:cNvSpPr>
            <a:spLocks noGrp="1"/>
          </p:cNvSpPr>
          <p:nvPr>
            <p:ph idx="1"/>
          </p:nvPr>
        </p:nvSpPr>
        <p:spPr/>
        <p:txBody>
          <a:bodyPr>
            <a:normAutofit/>
          </a:bodyPr>
          <a:lstStyle/>
          <a:p>
            <a:r>
              <a:rPr lang="sk-SK" sz="3600" dirty="0"/>
              <a:t>Teoretické i praktické  východiská  tušovej  maľby  sú  najlepšie  rozvinuté  vo východných  kultúrach.  Základom  východnej  maľby  tušom  je  zaujatie charakterom  línie.</a:t>
            </a:r>
          </a:p>
        </p:txBody>
      </p:sp>
    </p:spTree>
    <p:extLst>
      <p:ext uri="{BB962C8B-B14F-4D97-AF65-F5344CB8AC3E}">
        <p14:creationId xmlns:p14="http://schemas.microsoft.com/office/powerpoint/2010/main" val="621397048"/>
      </p:ext>
    </p:extLst>
  </p:cSld>
  <p:clrMapOvr>
    <a:masterClrMapping/>
  </p:clrMapOvr>
  <p:transition spd="slow">
    <p:randomBar dir="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Plocha</a:t>
            </a:r>
          </a:p>
        </p:txBody>
      </p:sp>
      <p:sp>
        <p:nvSpPr>
          <p:cNvPr id="3" name="Zástupný symbol obsahu 2"/>
          <p:cNvSpPr>
            <a:spLocks noGrp="1"/>
          </p:cNvSpPr>
          <p:nvPr>
            <p:ph idx="1"/>
          </p:nvPr>
        </p:nvSpPr>
        <p:spPr/>
        <p:txBody>
          <a:bodyPr/>
          <a:lstStyle/>
          <a:p>
            <a:r>
              <a:rPr lang="sk-SK" dirty="0"/>
              <a:t>Plocha vzniká pohybom čiary (priamky alebo krivky) v</a:t>
            </a:r>
          </a:p>
          <a:p>
            <a:r>
              <a:rPr lang="sk-SK" dirty="0"/>
              <a:t>priestore. Najjednoduchšiu plochu predstavuje rovina. Z hľadiska výtvarného výrazu delíme plochy na: mäkké – tvrdé,  otvorené </a:t>
            </a:r>
          </a:p>
          <a:p>
            <a:r>
              <a:rPr lang="sk-SK" dirty="0"/>
              <a:t>–	uzavreté,  konkávne – konvexné,  reálne </a:t>
            </a:r>
          </a:p>
          <a:p>
            <a:r>
              <a:rPr lang="sk-SK" dirty="0"/>
              <a:t>–	imaginárne,  roviny plánov obrazov, statické – dynamické</a:t>
            </a:r>
          </a:p>
          <a:p>
            <a:r>
              <a:rPr lang="sk-SK" dirty="0"/>
              <a:t>Tvar  ako  základný  výrazový  prostriedok  definujeme  vo  vzťahu  k ploche.   Je ohraničením    časti  plochy  čiarou  </a:t>
            </a:r>
            <a:r>
              <a:rPr lang="sk-SK" dirty="0" err="1"/>
              <a:t>t.j</a:t>
            </a:r>
            <a:r>
              <a:rPr lang="sk-SK" dirty="0"/>
              <a:t>.  siluetou.  Tvary  delíme  na  prírodné a geometrické.  Z hľadiska  výstavby  delíme tvary  na:  základný  tvar,  druhotvar, novotvar.   Z hľadiska  výrazu delíme  tvary  na:  inštrumentálny,  symbolicko-expresívny,  analogický,  ozdobný.  Ďalšie  hľadisko  rozdelenia  tvarov  je  hľadisko kontrastu.</a:t>
            </a:r>
          </a:p>
          <a:p>
            <a:endParaRPr lang="sk-SK" dirty="0"/>
          </a:p>
        </p:txBody>
      </p:sp>
    </p:spTree>
    <p:extLst>
      <p:ext uri="{BB962C8B-B14F-4D97-AF65-F5344CB8AC3E}">
        <p14:creationId xmlns:p14="http://schemas.microsoft.com/office/powerpoint/2010/main" val="3739479666"/>
      </p:ext>
    </p:extLst>
  </p:cSld>
  <p:clrMapOvr>
    <a:masterClrMapping/>
  </p:clrMapOvr>
  <p:transition spd="slow">
    <p:randomBa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Svetlo</a:t>
            </a:r>
          </a:p>
        </p:txBody>
      </p:sp>
      <p:sp>
        <p:nvSpPr>
          <p:cNvPr id="3" name="Zástupný symbol obsahu 2"/>
          <p:cNvSpPr>
            <a:spLocks noGrp="1"/>
          </p:cNvSpPr>
          <p:nvPr>
            <p:ph idx="1"/>
          </p:nvPr>
        </p:nvSpPr>
        <p:spPr/>
        <p:txBody>
          <a:bodyPr/>
          <a:lstStyle/>
          <a:p>
            <a:r>
              <a:rPr lang="sk-SK" sz="2400" dirty="0"/>
              <a:t>Charakteristika svetla</a:t>
            </a:r>
          </a:p>
          <a:p>
            <a:r>
              <a:rPr lang="sk-SK" sz="2400" dirty="0"/>
              <a:t>Svetlo má pre život človeka veľký význam.  Množstvo svetla a jeho intenzita ovplyvňujú život na Zemi. Svetlo nám umožňuje vidieť a vďaka svetlu sa orientujeme v priestore.</a:t>
            </a:r>
          </a:p>
          <a:p>
            <a:r>
              <a:rPr lang="sk-SK" sz="2400" dirty="0"/>
              <a:t>Základná klasifikácia fyzikálnych a optických prejavov svetla</a:t>
            </a:r>
          </a:p>
          <a:p>
            <a:r>
              <a:rPr lang="sk-SK" sz="2400" dirty="0"/>
              <a:t>Svetlo má tri základné vlastnosti: svietivosť (amplitúda), farba (frekvencia), polarizácia (uhol vlnenia).</a:t>
            </a:r>
          </a:p>
          <a:p>
            <a:endParaRPr lang="sk-SK" dirty="0"/>
          </a:p>
        </p:txBody>
      </p:sp>
    </p:spTree>
    <p:extLst>
      <p:ext uri="{BB962C8B-B14F-4D97-AF65-F5344CB8AC3E}">
        <p14:creationId xmlns:p14="http://schemas.microsoft.com/office/powerpoint/2010/main" val="64521697"/>
      </p:ext>
    </p:extLst>
  </p:cSld>
  <p:clrMapOvr>
    <a:masterClrMapping/>
  </p:clrMapOvr>
  <p:transition spd="slow">
    <p:randomBar dir="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Vnímanie svetla</a:t>
            </a:r>
          </a:p>
        </p:txBody>
      </p:sp>
      <p:sp>
        <p:nvSpPr>
          <p:cNvPr id="3" name="Zástupný symbol obsahu 2"/>
          <p:cNvSpPr>
            <a:spLocks noGrp="1"/>
          </p:cNvSpPr>
          <p:nvPr>
            <p:ph idx="1"/>
          </p:nvPr>
        </p:nvSpPr>
        <p:spPr>
          <a:xfrm>
            <a:off x="2589212" y="1371600"/>
            <a:ext cx="8915400" cy="5257800"/>
          </a:xfrm>
        </p:spPr>
        <p:txBody>
          <a:bodyPr>
            <a:normAutofit fontScale="77500" lnSpcReduction="20000"/>
          </a:bodyPr>
          <a:lstStyle/>
          <a:p>
            <a:r>
              <a:rPr lang="sk-SK" sz="2800" dirty="0"/>
              <a:t>V skutočnosti je  svetlo  niečím, čo  prežívame  a uvedomujeme  si  vnímaním prostredníctvom zraku.</a:t>
            </a:r>
          </a:p>
          <a:p>
            <a:r>
              <a:rPr lang="sk-SK" sz="2800" dirty="0"/>
              <a:t>Z psychologického hľadiska je svetlo prostriedkom výrazu.</a:t>
            </a:r>
          </a:p>
          <a:p>
            <a:r>
              <a:rPr lang="sk-SK" sz="2800" dirty="0"/>
              <a:t>Na psychologické aspekty svetla majú vplyv: </a:t>
            </a:r>
          </a:p>
          <a:p>
            <a:r>
              <a:rPr lang="sk-SK" sz="2800" dirty="0"/>
              <a:t>1. Smer svetla (zhora, zdola, sprava, zľava, spredu, zozadu) -</a:t>
            </a:r>
          </a:p>
          <a:p>
            <a:pPr marL="0" indent="0">
              <a:buNone/>
            </a:pPr>
            <a:r>
              <a:rPr lang="sk-SK" sz="2800" dirty="0"/>
              <a:t>smer svetla a modelovanie znamená dosiahnutie ilúzie tretieho rozmeru pomocou svetla, kontrastu, farby a perspektívy.</a:t>
            </a:r>
          </a:p>
          <a:p>
            <a:r>
              <a:rPr lang="sk-SK" sz="2800" dirty="0"/>
              <a:t>2. Množstvo svetla</a:t>
            </a:r>
          </a:p>
          <a:p>
            <a:r>
              <a:rPr lang="sk-SK" sz="2800" dirty="0"/>
              <a:t>3. Kvalita svetla</a:t>
            </a:r>
          </a:p>
          <a:p>
            <a:r>
              <a:rPr lang="sk-SK" sz="2800" dirty="0"/>
              <a:t>Tieto faktory ovplyvňujú celkovú kompozíciu, určujú tvar, rozčleňujú plochy svetla a tieňa tak, aby vytvárali harmonický, oku ladiaci celok.</a:t>
            </a:r>
          </a:p>
          <a:p>
            <a:endParaRPr lang="sk-SK" sz="2800" dirty="0"/>
          </a:p>
        </p:txBody>
      </p:sp>
    </p:spTree>
    <p:extLst>
      <p:ext uri="{BB962C8B-B14F-4D97-AF65-F5344CB8AC3E}">
        <p14:creationId xmlns:p14="http://schemas.microsoft.com/office/powerpoint/2010/main" val="1772689842"/>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Prostriedky  tvorby  kompozície  výtvarného  diela </a:t>
            </a:r>
          </a:p>
        </p:txBody>
      </p:sp>
      <p:sp>
        <p:nvSpPr>
          <p:cNvPr id="3" name="Zástupný symbol obsahu 2"/>
          <p:cNvSpPr>
            <a:spLocks noGrp="1"/>
          </p:cNvSpPr>
          <p:nvPr>
            <p:ph idx="1"/>
          </p:nvPr>
        </p:nvSpPr>
        <p:spPr/>
        <p:txBody>
          <a:bodyPr>
            <a:normAutofit/>
          </a:bodyPr>
          <a:lstStyle/>
          <a:p>
            <a:r>
              <a:rPr lang="sk-SK" sz="2400" dirty="0"/>
              <a:t>kompozícia </a:t>
            </a:r>
          </a:p>
          <a:p>
            <a:r>
              <a:rPr lang="sk-SK" sz="2400" dirty="0"/>
              <a:t>výtvarného   diela,   rytmus   a metrum, </a:t>
            </a:r>
          </a:p>
          <a:p>
            <a:r>
              <a:rPr lang="sk-SK" sz="2400" dirty="0"/>
              <a:t>symetria a asymetria, </a:t>
            </a:r>
          </a:p>
          <a:p>
            <a:r>
              <a:rPr lang="sk-SK" sz="2400" dirty="0"/>
              <a:t>vyváženosť  a nevyváženosť,  protiklady  a</a:t>
            </a:r>
          </a:p>
          <a:p>
            <a:r>
              <a:rPr lang="sk-SK" sz="2400" dirty="0"/>
              <a:t>súzvuky,    vyjadrenie </a:t>
            </a:r>
          </a:p>
          <a:p>
            <a:r>
              <a:rPr lang="sk-SK" sz="2400" dirty="0"/>
              <a:t>pohybu, zlatý rez.</a:t>
            </a:r>
          </a:p>
          <a:p>
            <a:endParaRPr lang="sk-SK" sz="2400" dirty="0"/>
          </a:p>
        </p:txBody>
      </p:sp>
    </p:spTree>
    <p:extLst>
      <p:ext uri="{BB962C8B-B14F-4D97-AF65-F5344CB8AC3E}">
        <p14:creationId xmlns:p14="http://schemas.microsoft.com/office/powerpoint/2010/main" val="122599739"/>
      </p:ext>
    </p:extLst>
  </p:cSld>
  <p:clrMapOvr>
    <a:masterClrMapping/>
  </p:clrMapOvr>
  <p:transition spd="slow">
    <p:randomBar dir="ver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Tieň</a:t>
            </a:r>
          </a:p>
        </p:txBody>
      </p:sp>
      <p:sp>
        <p:nvSpPr>
          <p:cNvPr id="3" name="Zástupný symbol obsahu 2"/>
          <p:cNvSpPr>
            <a:spLocks noGrp="1"/>
          </p:cNvSpPr>
          <p:nvPr>
            <p:ph idx="1"/>
          </p:nvPr>
        </p:nvSpPr>
        <p:spPr/>
        <p:txBody>
          <a:bodyPr>
            <a:normAutofit/>
          </a:bodyPr>
          <a:lstStyle/>
          <a:p>
            <a:r>
              <a:rPr lang="sk-SK" sz="3600" dirty="0"/>
              <a:t>Tieň je miesto v priestore, kam nedopadá zo svetelného zdroja priame svetlo.</a:t>
            </a:r>
          </a:p>
        </p:txBody>
      </p:sp>
    </p:spTree>
    <p:extLst>
      <p:ext uri="{BB962C8B-B14F-4D97-AF65-F5344CB8AC3E}">
        <p14:creationId xmlns:p14="http://schemas.microsoft.com/office/powerpoint/2010/main" val="1804285025"/>
      </p:ext>
    </p:extLst>
  </p:cSld>
  <p:clrMapOvr>
    <a:masterClrMapping/>
  </p:clrMapOvr>
  <p:transition spd="slow">
    <p:randomBa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Čo je farba</a:t>
            </a:r>
          </a:p>
        </p:txBody>
      </p:sp>
      <p:sp>
        <p:nvSpPr>
          <p:cNvPr id="3" name="Zástupný symbol obsahu 2"/>
          <p:cNvSpPr>
            <a:spLocks noGrp="1"/>
          </p:cNvSpPr>
          <p:nvPr>
            <p:ph idx="1"/>
          </p:nvPr>
        </p:nvSpPr>
        <p:spPr/>
        <p:txBody>
          <a:bodyPr>
            <a:normAutofit/>
          </a:bodyPr>
          <a:lstStyle/>
          <a:p>
            <a:r>
              <a:rPr lang="sk-SK" sz="2800" dirty="0"/>
              <a:t>Pod  týmto pojmom budeme  rozumieť  všetky javy,  ktoré  sa  môžu  označiť ako  farebný  pocit  alebo  farebný  vnem.  Rozoznávame  farby  svetla, farby telies  a farby látok.  K farebnému  vnemu  sa  viaže  pojem  </a:t>
            </a:r>
            <a:r>
              <a:rPr lang="sk-SK" sz="2800" dirty="0" err="1"/>
              <a:t>chromatickosť</a:t>
            </a:r>
            <a:r>
              <a:rPr lang="sk-SK" sz="2800" dirty="0"/>
              <a:t>.  Látky, ktoré majú schopnosť svetlo určitej vlnovej dĺžky odrážať a ostatné pohlcovať  sú pigmenty a farbivá.</a:t>
            </a:r>
          </a:p>
        </p:txBody>
      </p:sp>
    </p:spTree>
    <p:extLst>
      <p:ext uri="{BB962C8B-B14F-4D97-AF65-F5344CB8AC3E}">
        <p14:creationId xmlns:p14="http://schemas.microsoft.com/office/powerpoint/2010/main" val="2721227592"/>
      </p:ext>
    </p:extLst>
  </p:cSld>
  <p:clrMapOvr>
    <a:masterClrMapping/>
  </p:clrMapOvr>
  <p:transition spd="slow">
    <p:randomBar dir="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Farba má tri kvality:</a:t>
            </a:r>
          </a:p>
        </p:txBody>
      </p:sp>
      <p:sp>
        <p:nvSpPr>
          <p:cNvPr id="3" name="Zástupný symbol obsahu 2"/>
          <p:cNvSpPr>
            <a:spLocks noGrp="1"/>
          </p:cNvSpPr>
          <p:nvPr>
            <p:ph idx="1"/>
          </p:nvPr>
        </p:nvSpPr>
        <p:spPr/>
        <p:txBody>
          <a:bodyPr/>
          <a:lstStyle/>
          <a:p>
            <a:r>
              <a:rPr lang="sk-SK" sz="4800" dirty="0"/>
              <a:t>Tón</a:t>
            </a:r>
          </a:p>
          <a:p>
            <a:r>
              <a:rPr lang="sk-SK" sz="4800" dirty="0"/>
              <a:t>Sýtosť</a:t>
            </a:r>
          </a:p>
          <a:p>
            <a:r>
              <a:rPr lang="sk-SK" sz="4800" dirty="0"/>
              <a:t>Svetlosť</a:t>
            </a:r>
          </a:p>
          <a:p>
            <a:endParaRPr lang="sk-SK" dirty="0"/>
          </a:p>
        </p:txBody>
      </p:sp>
    </p:spTree>
    <p:extLst>
      <p:ext uri="{BB962C8B-B14F-4D97-AF65-F5344CB8AC3E}">
        <p14:creationId xmlns:p14="http://schemas.microsoft.com/office/powerpoint/2010/main" val="2601366374"/>
      </p:ext>
    </p:extLst>
  </p:cSld>
  <p:clrMapOvr>
    <a:masterClrMapping/>
  </p:clrMapOvr>
  <p:transition spd="slow">
    <p:randomBar dir="ver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Miešanie farieb</a:t>
            </a:r>
          </a:p>
        </p:txBody>
      </p:sp>
      <p:sp>
        <p:nvSpPr>
          <p:cNvPr id="3" name="Zástupný symbol obsahu 2"/>
          <p:cNvSpPr>
            <a:spLocks noGrp="1"/>
          </p:cNvSpPr>
          <p:nvPr>
            <p:ph idx="1"/>
          </p:nvPr>
        </p:nvSpPr>
        <p:spPr>
          <a:xfrm>
            <a:off x="2589212" y="1511300"/>
            <a:ext cx="8915400" cy="5181600"/>
          </a:xfrm>
        </p:spPr>
        <p:txBody>
          <a:bodyPr>
            <a:noAutofit/>
          </a:bodyPr>
          <a:lstStyle/>
          <a:p>
            <a:r>
              <a:rPr lang="sk-SK" sz="2400" dirty="0"/>
              <a:t>Miešaním  farieb  rozumieme  spojenie  dvoch  alebo  viacerých  základných kolorov, ktorých  výsledkom je iná farebná hodnota.</a:t>
            </a:r>
          </a:p>
          <a:p>
            <a:r>
              <a:rPr lang="sk-SK" sz="2400" b="1" dirty="0"/>
              <a:t>Mechanické miešanie farieb</a:t>
            </a:r>
          </a:p>
          <a:p>
            <a:r>
              <a:rPr lang="sk-SK" sz="2400" dirty="0"/>
              <a:t>Mechanickým miešaním  pigmentov  je  miešanie  na palete. Pre  toto  miešanie  používame  sústavu,  ktorá  má  tieto základné farby: Základné (primárne) farby sú žltá, červená, modrá.</a:t>
            </a:r>
          </a:p>
          <a:p>
            <a:r>
              <a:rPr lang="sk-SK" sz="2400" dirty="0"/>
              <a:t>Doplnkové (sekundárne) farby sú fialová, zelená, oranžová.</a:t>
            </a:r>
          </a:p>
          <a:p>
            <a:endParaRPr lang="sk-SK" sz="2400" dirty="0"/>
          </a:p>
        </p:txBody>
      </p:sp>
    </p:spTree>
    <p:extLst>
      <p:ext uri="{BB962C8B-B14F-4D97-AF65-F5344CB8AC3E}">
        <p14:creationId xmlns:p14="http://schemas.microsoft.com/office/powerpoint/2010/main" val="1797268249"/>
      </p:ext>
    </p:extLst>
  </p:cSld>
  <p:clrMapOvr>
    <a:masterClrMapping/>
  </p:clrMapOvr>
  <p:transition spd="slow">
    <p:randomBar dir="ver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76512" y="914400"/>
            <a:ext cx="8915400" cy="5034922"/>
          </a:xfrm>
        </p:spPr>
        <p:txBody>
          <a:bodyPr/>
          <a:lstStyle/>
          <a:p>
            <a:r>
              <a:rPr lang="sk-SK" sz="3200" b="1" dirty="0"/>
              <a:t>Fyziologické miešanie farieb</a:t>
            </a:r>
          </a:p>
          <a:p>
            <a:r>
              <a:rPr lang="sk-SK" sz="3200" dirty="0"/>
              <a:t>Fyziologické miešanie farieb je také miešanie  farieb,  ktoré  sa  prevádza na   sietnici   oka.</a:t>
            </a:r>
          </a:p>
          <a:p>
            <a:r>
              <a:rPr lang="sk-SK" sz="3200" b="1" dirty="0"/>
              <a:t>Optické miešanie farieb</a:t>
            </a:r>
          </a:p>
          <a:p>
            <a:r>
              <a:rPr lang="sk-SK" sz="3200" dirty="0"/>
              <a:t>Sú dva základné spôsoby optického miešania farieb: aditívne – sčítacie miešanie </a:t>
            </a:r>
            <a:r>
              <a:rPr lang="sk-SK" sz="3200" dirty="0" err="1"/>
              <a:t>subtraktívne</a:t>
            </a:r>
            <a:r>
              <a:rPr lang="sk-SK" sz="3200" dirty="0"/>
              <a:t> – </a:t>
            </a:r>
            <a:r>
              <a:rPr lang="sk-SK" sz="3200" dirty="0" err="1"/>
              <a:t>odčítacie</a:t>
            </a:r>
            <a:r>
              <a:rPr lang="sk-SK" sz="3200" dirty="0"/>
              <a:t> miešanie.</a:t>
            </a:r>
          </a:p>
          <a:p>
            <a:endParaRPr lang="sk-SK" dirty="0"/>
          </a:p>
        </p:txBody>
      </p:sp>
    </p:spTree>
    <p:extLst>
      <p:ext uri="{BB962C8B-B14F-4D97-AF65-F5344CB8AC3E}">
        <p14:creationId xmlns:p14="http://schemas.microsoft.com/office/powerpoint/2010/main" val="3298033333"/>
      </p:ext>
    </p:extLst>
  </p:cSld>
  <p:clrMapOvr>
    <a:masterClrMapping/>
  </p:clrMapOvr>
  <p:transition spd="slow">
    <p:randomBar dir="ver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Psychologické pôsobenie farieb</a:t>
            </a:r>
          </a:p>
        </p:txBody>
      </p:sp>
      <p:sp>
        <p:nvSpPr>
          <p:cNvPr id="3" name="Zástupný symbol obsahu 2"/>
          <p:cNvSpPr>
            <a:spLocks noGrp="1"/>
          </p:cNvSpPr>
          <p:nvPr>
            <p:ph idx="1"/>
          </p:nvPr>
        </p:nvSpPr>
        <p:spPr/>
        <p:txBody>
          <a:bodyPr/>
          <a:lstStyle/>
          <a:p>
            <a:r>
              <a:rPr lang="sk-SK" sz="2800" dirty="0" err="1"/>
              <a:t>Synestézia</a:t>
            </a:r>
            <a:endParaRPr lang="sk-SK" sz="2800" dirty="0"/>
          </a:p>
          <a:p>
            <a:r>
              <a:rPr lang="sk-SK" sz="2800" dirty="0"/>
              <a:t>Napríklad pri počúvaní hudby vznikajú súčasne zrakové vnemy.</a:t>
            </a:r>
          </a:p>
          <a:p>
            <a:r>
              <a:rPr lang="sk-SK" sz="2800" dirty="0"/>
              <a:t>Asociácie</a:t>
            </a:r>
          </a:p>
          <a:p>
            <a:r>
              <a:rPr lang="sk-SK" sz="2800" dirty="0"/>
              <a:t>Stimulácia</a:t>
            </a:r>
          </a:p>
          <a:p>
            <a:r>
              <a:rPr lang="sk-SK" sz="2800" dirty="0"/>
              <a:t>Výrazová stránka farieb</a:t>
            </a:r>
          </a:p>
          <a:p>
            <a:r>
              <a:rPr lang="sk-SK" sz="2800" dirty="0"/>
              <a:t>Farebný kontrast</a:t>
            </a:r>
          </a:p>
          <a:p>
            <a:endParaRPr lang="sk-SK" dirty="0"/>
          </a:p>
        </p:txBody>
      </p:sp>
    </p:spTree>
    <p:extLst>
      <p:ext uri="{BB962C8B-B14F-4D97-AF65-F5344CB8AC3E}">
        <p14:creationId xmlns:p14="http://schemas.microsoft.com/office/powerpoint/2010/main" val="1062816450"/>
      </p:ext>
    </p:extLst>
  </p:cSld>
  <p:clrMapOvr>
    <a:masterClrMapping/>
  </p:clrMapOvr>
  <p:transition spd="slow">
    <p:randomBar dir="ver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a:t>Johannes</a:t>
            </a:r>
            <a:r>
              <a:rPr lang="sk-SK" dirty="0"/>
              <a:t>  </a:t>
            </a:r>
            <a:r>
              <a:rPr lang="sk-SK" dirty="0" err="1"/>
              <a:t>Itten</a:t>
            </a:r>
            <a:r>
              <a:rPr lang="sk-SK" dirty="0"/>
              <a:t> (1888 –1967)</a:t>
            </a:r>
          </a:p>
        </p:txBody>
      </p:sp>
      <p:sp>
        <p:nvSpPr>
          <p:cNvPr id="3" name="Zástupný symbol obsahu 2"/>
          <p:cNvSpPr>
            <a:spLocks noGrp="1"/>
          </p:cNvSpPr>
          <p:nvPr>
            <p:ph idx="1"/>
          </p:nvPr>
        </p:nvSpPr>
        <p:spPr/>
        <p:txBody>
          <a:bodyPr/>
          <a:lstStyle/>
          <a:p>
            <a:r>
              <a:rPr lang="sk-SK" sz="2800" dirty="0"/>
              <a:t>–	usporiadal  poznatky  o farbe do systému, pritom ho obohatil aj vlastnými skúsenosťami a výskumami. Rozlišuje medzi </a:t>
            </a:r>
          </a:p>
          <a:p>
            <a:r>
              <a:rPr lang="sk-SK" sz="2800" dirty="0"/>
              <a:t>objektívnymi a subjektívnymi faktormi pri skúmaní farieb a pri ich vnímaní a pôsobení na človeka.</a:t>
            </a:r>
          </a:p>
          <a:p>
            <a:endParaRPr lang="sk-SK" dirty="0"/>
          </a:p>
        </p:txBody>
      </p:sp>
    </p:spTree>
    <p:extLst>
      <p:ext uri="{BB962C8B-B14F-4D97-AF65-F5344CB8AC3E}">
        <p14:creationId xmlns:p14="http://schemas.microsoft.com/office/powerpoint/2010/main" val="3729556329"/>
      </p:ext>
    </p:extLst>
  </p:cSld>
  <p:clrMapOvr>
    <a:masterClrMapping/>
  </p:clrMapOvr>
  <p:transition spd="slow">
    <p:randomBar dir="ver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Rozoznáva sedem kontrastov: </a:t>
            </a:r>
          </a:p>
        </p:txBody>
      </p:sp>
      <p:sp>
        <p:nvSpPr>
          <p:cNvPr id="3" name="Zástupný symbol obsahu 2"/>
          <p:cNvSpPr>
            <a:spLocks noGrp="1"/>
          </p:cNvSpPr>
          <p:nvPr>
            <p:ph idx="1"/>
          </p:nvPr>
        </p:nvSpPr>
        <p:spPr>
          <a:xfrm>
            <a:off x="2589212" y="2133600"/>
            <a:ext cx="8915400" cy="4267200"/>
          </a:xfrm>
        </p:spPr>
        <p:txBody>
          <a:bodyPr>
            <a:normAutofit/>
          </a:bodyPr>
          <a:lstStyle/>
          <a:p>
            <a:r>
              <a:rPr lang="sk-SK" sz="2000" dirty="0"/>
              <a:t>1.Kontrast medzi farbami ako takými (kontrast farebných tónov)</a:t>
            </a:r>
          </a:p>
          <a:p>
            <a:r>
              <a:rPr lang="sk-SK" sz="2000" dirty="0"/>
              <a:t>2. Kontrast svetlých a tmavých farieb</a:t>
            </a:r>
          </a:p>
          <a:p>
            <a:r>
              <a:rPr lang="sk-SK" sz="2000" dirty="0"/>
              <a:t>3. Kontrast teplých a studených farieb</a:t>
            </a:r>
          </a:p>
          <a:p>
            <a:r>
              <a:rPr lang="sk-SK" sz="2000" dirty="0"/>
              <a:t>4. Kontrast komplementárnych dvojíc farieb</a:t>
            </a:r>
          </a:p>
          <a:p>
            <a:r>
              <a:rPr lang="sk-SK" sz="2000" dirty="0"/>
              <a:t>5. Simultánny kontrast</a:t>
            </a:r>
          </a:p>
          <a:p>
            <a:r>
              <a:rPr lang="sk-SK" sz="2000" dirty="0"/>
              <a:t>6. Kontrast v kvalite farieb</a:t>
            </a:r>
          </a:p>
          <a:p>
            <a:r>
              <a:rPr lang="sk-SK" sz="2000" dirty="0"/>
              <a:t>7. Kontrast v kvantite farieb</a:t>
            </a:r>
          </a:p>
          <a:p>
            <a:r>
              <a:rPr lang="sk-SK" sz="2000" dirty="0"/>
              <a:t>Pozornosť  venoval subjektívnej  farebnosti,  pretože  je  možné  získať predstavu o vnútornom bytí človeka.</a:t>
            </a:r>
          </a:p>
          <a:p>
            <a:endParaRPr lang="sk-SK" sz="2000" dirty="0"/>
          </a:p>
        </p:txBody>
      </p:sp>
    </p:spTree>
    <p:extLst>
      <p:ext uri="{BB962C8B-B14F-4D97-AF65-F5344CB8AC3E}">
        <p14:creationId xmlns:p14="http://schemas.microsoft.com/office/powerpoint/2010/main" val="2285992377"/>
      </p:ext>
    </p:extLst>
  </p:cSld>
  <p:clrMapOvr>
    <a:masterClrMapping/>
  </p:clrMapOvr>
  <p:transition spd="slow">
    <p:randomBar dir="ver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Symbolika farieb</a:t>
            </a:r>
          </a:p>
        </p:txBody>
      </p:sp>
      <p:sp>
        <p:nvSpPr>
          <p:cNvPr id="3" name="Zástupný symbol obsahu 2"/>
          <p:cNvSpPr>
            <a:spLocks noGrp="1"/>
          </p:cNvSpPr>
          <p:nvPr>
            <p:ph idx="1"/>
          </p:nvPr>
        </p:nvSpPr>
        <p:spPr/>
        <p:txBody>
          <a:bodyPr>
            <a:normAutofit/>
          </a:bodyPr>
          <a:lstStyle/>
          <a:p>
            <a:r>
              <a:rPr lang="sk-SK" sz="2800" b="1" dirty="0"/>
              <a:t>Harmónia farieb</a:t>
            </a:r>
          </a:p>
          <a:p>
            <a:r>
              <a:rPr lang="sk-SK" sz="2800" dirty="0"/>
              <a:t>Je súlad farieb v maliarskej kompozícii. Harmóniu vytvárajú vzťahy dvoch a viacerých  farieb,  ktoré  sú  umiestnené  vedľa  seba  a tým  sa  ovplyvňujú.</a:t>
            </a:r>
          </a:p>
          <a:p>
            <a:endParaRPr lang="sk-SK" sz="2800" dirty="0"/>
          </a:p>
        </p:txBody>
      </p:sp>
    </p:spTree>
    <p:extLst>
      <p:ext uri="{BB962C8B-B14F-4D97-AF65-F5344CB8AC3E}">
        <p14:creationId xmlns:p14="http://schemas.microsoft.com/office/powerpoint/2010/main" val="3418795455"/>
      </p:ext>
    </p:extLst>
  </p:cSld>
  <p:clrMapOvr>
    <a:masterClrMapping/>
  </p:clrMapOvr>
  <p:transition spd="slow">
    <p:randomBar dir="ver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Kontrast farieb</a:t>
            </a:r>
          </a:p>
        </p:txBody>
      </p:sp>
      <p:sp>
        <p:nvSpPr>
          <p:cNvPr id="3" name="Zástupný symbol obsahu 2"/>
          <p:cNvSpPr>
            <a:spLocks noGrp="1"/>
          </p:cNvSpPr>
          <p:nvPr>
            <p:ph idx="1"/>
          </p:nvPr>
        </p:nvSpPr>
        <p:spPr/>
        <p:txBody>
          <a:bodyPr>
            <a:normAutofit/>
          </a:bodyPr>
          <a:lstStyle/>
          <a:p>
            <a:r>
              <a:rPr lang="sk-SK" sz="3200" dirty="0"/>
              <a:t>Pod  pojmom  kontrast  rozumieme protikladnosť  alebo  rozdielnosť farieb.</a:t>
            </a:r>
          </a:p>
          <a:p>
            <a:r>
              <a:rPr lang="sk-SK" sz="3200" dirty="0"/>
              <a:t>Svetelný kontrast</a:t>
            </a:r>
          </a:p>
          <a:p>
            <a:r>
              <a:rPr lang="sk-SK" sz="3200" dirty="0"/>
              <a:t>Farebný kontrast</a:t>
            </a:r>
          </a:p>
          <a:p>
            <a:r>
              <a:rPr lang="sk-SK" sz="3200" dirty="0"/>
              <a:t>–	rozumieme ním veľké rozdiely farieb alebo ich odtieňov</a:t>
            </a:r>
          </a:p>
          <a:p>
            <a:endParaRPr lang="sk-SK" sz="3200" dirty="0"/>
          </a:p>
        </p:txBody>
      </p:sp>
    </p:spTree>
    <p:extLst>
      <p:ext uri="{BB962C8B-B14F-4D97-AF65-F5344CB8AC3E}">
        <p14:creationId xmlns:p14="http://schemas.microsoft.com/office/powerpoint/2010/main" val="2126911318"/>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Štúdie prírodných tvarov</a:t>
            </a:r>
          </a:p>
        </p:txBody>
      </p:sp>
      <p:sp>
        <p:nvSpPr>
          <p:cNvPr id="3" name="Zástupný symbol obsahu 2"/>
          <p:cNvSpPr>
            <a:spLocks noGrp="1"/>
          </p:cNvSpPr>
          <p:nvPr>
            <p:ph idx="1"/>
          </p:nvPr>
        </p:nvSpPr>
        <p:spPr/>
        <p:txBody>
          <a:bodyPr>
            <a:normAutofit/>
          </a:bodyPr>
          <a:lstStyle/>
          <a:p>
            <a:r>
              <a:rPr lang="sk-SK" sz="2400" dirty="0"/>
              <a:t>Základy krajinomaľby.</a:t>
            </a:r>
          </a:p>
          <a:p>
            <a:r>
              <a:rPr lang="sk-SK" sz="2400" dirty="0"/>
              <a:t>Vecné štúdie </a:t>
            </a:r>
          </a:p>
          <a:p>
            <a:r>
              <a:rPr lang="sk-SK" sz="2400" dirty="0"/>
              <a:t>tvarové, štrukturálne čiernobiele, štrukturálne farebné, </a:t>
            </a:r>
          </a:p>
          <a:p>
            <a:r>
              <a:rPr lang="sk-SK" sz="2400" dirty="0"/>
              <a:t>zväčšovanie a</a:t>
            </a:r>
          </a:p>
          <a:p>
            <a:r>
              <a:rPr lang="sk-SK" sz="2400" dirty="0"/>
              <a:t>zmenšovanie, hyperbola, štylizácia, abstrakcia, posuny </a:t>
            </a:r>
          </a:p>
          <a:p>
            <a:r>
              <a:rPr lang="sk-SK" sz="2400" dirty="0"/>
              <a:t>(transfigurácia, transformácia, transpozícia, analógia)</a:t>
            </a:r>
          </a:p>
          <a:p>
            <a:endParaRPr lang="sk-SK" sz="2400" dirty="0"/>
          </a:p>
        </p:txBody>
      </p:sp>
    </p:spTree>
    <p:extLst>
      <p:ext uri="{BB962C8B-B14F-4D97-AF65-F5344CB8AC3E}">
        <p14:creationId xmlns:p14="http://schemas.microsoft.com/office/powerpoint/2010/main" val="125876882"/>
      </p:ext>
    </p:extLst>
  </p:cSld>
  <p:clrMapOvr>
    <a:masterClrMapping/>
  </p:clrMapOvr>
  <p:transition spd="slow">
    <p:randomBar dir="ver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Pigmenty a farbivá</a:t>
            </a:r>
          </a:p>
        </p:txBody>
      </p:sp>
      <p:sp>
        <p:nvSpPr>
          <p:cNvPr id="3" name="Zástupný symbol obsahu 2"/>
          <p:cNvSpPr>
            <a:spLocks noGrp="1"/>
          </p:cNvSpPr>
          <p:nvPr>
            <p:ph idx="1"/>
          </p:nvPr>
        </p:nvSpPr>
        <p:spPr/>
        <p:txBody>
          <a:bodyPr/>
          <a:lstStyle/>
          <a:p>
            <a:r>
              <a:rPr lang="sk-SK" sz="3200" dirty="0"/>
              <a:t>Pigmenty  sú  látky,  ktoré  majú  farebné  vlastnosti  a  sú  nerozpustné v spojivách. </a:t>
            </a:r>
          </a:p>
          <a:p>
            <a:r>
              <a:rPr lang="sk-SK" sz="3200" dirty="0"/>
              <a:t>Farbivá  sú  na  rozdiel  od  pigmentov  rozpustné,  dávajú  transparentné zafarbenie.</a:t>
            </a:r>
          </a:p>
          <a:p>
            <a:endParaRPr lang="sk-SK" dirty="0"/>
          </a:p>
        </p:txBody>
      </p:sp>
    </p:spTree>
    <p:extLst>
      <p:ext uri="{BB962C8B-B14F-4D97-AF65-F5344CB8AC3E}">
        <p14:creationId xmlns:p14="http://schemas.microsoft.com/office/powerpoint/2010/main" val="1757221162"/>
      </p:ext>
    </p:extLst>
  </p:cSld>
  <p:clrMapOvr>
    <a:masterClrMapping/>
  </p:clrMapOvr>
  <p:transition spd="slow">
    <p:randomBar dir="ver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Pigmenty</a:t>
            </a:r>
          </a:p>
        </p:txBody>
      </p:sp>
      <p:sp>
        <p:nvSpPr>
          <p:cNvPr id="3" name="Zástupný symbol obsahu 2"/>
          <p:cNvSpPr>
            <a:spLocks noGrp="1"/>
          </p:cNvSpPr>
          <p:nvPr>
            <p:ph idx="1"/>
          </p:nvPr>
        </p:nvSpPr>
        <p:spPr/>
        <p:txBody>
          <a:bodyPr>
            <a:normAutofit/>
          </a:bodyPr>
          <a:lstStyle/>
          <a:p>
            <a:r>
              <a:rPr lang="sk-SK" sz="3200" dirty="0"/>
              <a:t>1.	Anorganické – prírodné (zemité), umelé (syntetické), kovové (bronzy)</a:t>
            </a:r>
          </a:p>
          <a:p>
            <a:r>
              <a:rPr lang="sk-SK" sz="3200" dirty="0"/>
              <a:t>2.	Organické – prírodné, syntetické – čisté organické pigmenty bez substrátu alebo zrážané na substráte.</a:t>
            </a:r>
          </a:p>
          <a:p>
            <a:endParaRPr lang="sk-SK" sz="3200" dirty="0"/>
          </a:p>
        </p:txBody>
      </p:sp>
    </p:spTree>
    <p:extLst>
      <p:ext uri="{BB962C8B-B14F-4D97-AF65-F5344CB8AC3E}">
        <p14:creationId xmlns:p14="http://schemas.microsoft.com/office/powerpoint/2010/main" val="842987509"/>
      </p:ext>
    </p:extLst>
  </p:cSld>
  <p:clrMapOvr>
    <a:masterClrMapping/>
  </p:clrMapOvr>
  <p:transition spd="slow">
    <p:randomBar dir="ver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Maliarske techniky</a:t>
            </a:r>
          </a:p>
        </p:txBody>
      </p:sp>
      <p:sp>
        <p:nvSpPr>
          <p:cNvPr id="3" name="Zástupný symbol obsahu 2"/>
          <p:cNvSpPr>
            <a:spLocks noGrp="1"/>
          </p:cNvSpPr>
          <p:nvPr>
            <p:ph idx="1"/>
          </p:nvPr>
        </p:nvSpPr>
        <p:spPr/>
        <p:txBody>
          <a:bodyPr>
            <a:normAutofit/>
          </a:bodyPr>
          <a:lstStyle/>
          <a:p>
            <a:r>
              <a:rPr lang="sk-SK" sz="3200" dirty="0"/>
              <a:t>Podľa  materiálu  a spôsobu  maľby  rozoznávame  niekoľko  maliarskych techník: </a:t>
            </a:r>
          </a:p>
          <a:p>
            <a:r>
              <a:rPr lang="sk-SK" sz="3200" dirty="0"/>
              <a:t>pastel, akvarel, gvaš, tempera, olejomaľba, </a:t>
            </a:r>
            <a:r>
              <a:rPr lang="sk-SK" sz="3200" dirty="0" err="1"/>
              <a:t>akryl</a:t>
            </a:r>
            <a:r>
              <a:rPr lang="sk-SK" sz="3200" dirty="0"/>
              <a:t>.</a:t>
            </a:r>
          </a:p>
          <a:p>
            <a:endParaRPr lang="sk-SK" sz="3200" dirty="0"/>
          </a:p>
        </p:txBody>
      </p:sp>
    </p:spTree>
    <p:extLst>
      <p:ext uri="{BB962C8B-B14F-4D97-AF65-F5344CB8AC3E}">
        <p14:creationId xmlns:p14="http://schemas.microsoft.com/office/powerpoint/2010/main" val="1027986793"/>
      </p:ext>
    </p:extLst>
  </p:cSld>
  <p:clrMapOvr>
    <a:masterClrMapping/>
  </p:clrMapOvr>
  <p:transition spd="slow">
    <p:randomBar dir="ver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Podklad</a:t>
            </a:r>
          </a:p>
        </p:txBody>
      </p:sp>
      <p:sp>
        <p:nvSpPr>
          <p:cNvPr id="3" name="Zástupný symbol obsahu 2"/>
          <p:cNvSpPr>
            <a:spLocks noGrp="1"/>
          </p:cNvSpPr>
          <p:nvPr>
            <p:ph idx="1"/>
          </p:nvPr>
        </p:nvSpPr>
        <p:spPr/>
        <p:txBody>
          <a:bodyPr/>
          <a:lstStyle/>
          <a:p>
            <a:r>
              <a:rPr lang="sk-SK" sz="3200" dirty="0"/>
              <a:t>Podklad  (papier,  sololit,  drevená  doska,  kovová  doska,  plátno)</a:t>
            </a:r>
          </a:p>
          <a:p>
            <a:r>
              <a:rPr lang="sk-SK" sz="3200" dirty="0"/>
              <a:t>Maľba</a:t>
            </a:r>
          </a:p>
          <a:p>
            <a:r>
              <a:rPr lang="sk-SK" sz="3200" dirty="0"/>
              <a:t>Maľba je záležitosť umelecká, je však viazaná remeselnými schopnosťami. </a:t>
            </a:r>
          </a:p>
          <a:p>
            <a:endParaRPr lang="sk-SK" dirty="0"/>
          </a:p>
        </p:txBody>
      </p:sp>
    </p:spTree>
    <p:extLst>
      <p:ext uri="{BB962C8B-B14F-4D97-AF65-F5344CB8AC3E}">
        <p14:creationId xmlns:p14="http://schemas.microsoft.com/office/powerpoint/2010/main" val="3529829451"/>
      </p:ext>
    </p:extLst>
  </p:cSld>
  <p:clrMapOvr>
    <a:masterClrMapping/>
  </p:clrMapOvr>
  <p:transition spd="slow">
    <p:randomBar dir="ver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Skladá sa z týchto vrstiev:</a:t>
            </a:r>
          </a:p>
        </p:txBody>
      </p:sp>
      <p:sp>
        <p:nvSpPr>
          <p:cNvPr id="3" name="Zástupný symbol obsahu 2"/>
          <p:cNvSpPr>
            <a:spLocks noGrp="1"/>
          </p:cNvSpPr>
          <p:nvPr>
            <p:ph idx="1"/>
          </p:nvPr>
        </p:nvSpPr>
        <p:spPr/>
        <p:txBody>
          <a:bodyPr>
            <a:normAutofit/>
          </a:bodyPr>
          <a:lstStyle/>
          <a:p>
            <a:r>
              <a:rPr lang="sk-SK" sz="2800" dirty="0"/>
              <a:t>1.Podmaľba – rozumieme farebné rozloženie plôch.</a:t>
            </a:r>
          </a:p>
          <a:p>
            <a:r>
              <a:rPr lang="sk-SK" sz="2800" dirty="0"/>
              <a:t>2. </a:t>
            </a:r>
            <a:r>
              <a:rPr lang="sk-SK" sz="2800" dirty="0" err="1"/>
              <a:t>Lazúra</a:t>
            </a:r>
            <a:r>
              <a:rPr lang="sk-SK" sz="2800" dirty="0"/>
              <a:t> – priezračné, svietivé nánosy farby.</a:t>
            </a:r>
          </a:p>
          <a:p>
            <a:r>
              <a:rPr lang="sk-SK" sz="2800" dirty="0"/>
              <a:t>3. Premaľba – korekcia farebnou vrstvou.</a:t>
            </a:r>
          </a:p>
          <a:p>
            <a:r>
              <a:rPr lang="sk-SK" sz="2800" dirty="0"/>
              <a:t>4. Krycie vrstvy – dostatočne nanesená vrstva farby</a:t>
            </a:r>
          </a:p>
          <a:p>
            <a:endParaRPr lang="sk-SK" sz="2800" dirty="0"/>
          </a:p>
        </p:txBody>
      </p:sp>
    </p:spTree>
    <p:extLst>
      <p:ext uri="{BB962C8B-B14F-4D97-AF65-F5344CB8AC3E}">
        <p14:creationId xmlns:p14="http://schemas.microsoft.com/office/powerpoint/2010/main" val="713835101"/>
      </p:ext>
    </p:extLst>
  </p:cSld>
  <p:clrMapOvr>
    <a:masterClrMapping/>
  </p:clrMapOvr>
  <p:transition spd="slow">
    <p:randomBar dir="ver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lstStyle/>
          <a:p>
            <a:r>
              <a:rPr lang="sk-SK" sz="3200" dirty="0"/>
              <a:t>Lak</a:t>
            </a:r>
          </a:p>
          <a:p>
            <a:r>
              <a:rPr lang="sk-SK" sz="3200" dirty="0"/>
              <a:t>Lak je povrchová ochranná vrstva, ktorá sa používa pri olejomaľbe, olejovej tempere.</a:t>
            </a:r>
          </a:p>
          <a:p>
            <a:endParaRPr lang="sk-SK" dirty="0"/>
          </a:p>
        </p:txBody>
      </p:sp>
    </p:spTree>
    <p:extLst>
      <p:ext uri="{BB962C8B-B14F-4D97-AF65-F5344CB8AC3E}">
        <p14:creationId xmlns:p14="http://schemas.microsoft.com/office/powerpoint/2010/main" val="1762028041"/>
      </p:ext>
    </p:extLst>
  </p:cSld>
  <p:clrMapOvr>
    <a:masterClrMapping/>
  </p:clrMapOvr>
  <p:transition spd="slow">
    <p:randomBar dir="ver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Akvarel</a:t>
            </a:r>
          </a:p>
        </p:txBody>
      </p:sp>
      <p:sp>
        <p:nvSpPr>
          <p:cNvPr id="3" name="Zástupný symbol obsahu 2"/>
          <p:cNvSpPr>
            <a:spLocks noGrp="1"/>
          </p:cNvSpPr>
          <p:nvPr>
            <p:ph idx="1"/>
          </p:nvPr>
        </p:nvSpPr>
        <p:spPr/>
        <p:txBody>
          <a:bodyPr>
            <a:normAutofit/>
          </a:bodyPr>
          <a:lstStyle/>
          <a:p>
            <a:r>
              <a:rPr lang="sk-SK" sz="2800" dirty="0"/>
              <a:t>Je  pomenovanie  maliarskej  techniky,  v ktorej sa farby riedia vodou. Názov pochádza  zo  slova  </a:t>
            </a:r>
            <a:r>
              <a:rPr lang="sk-SK" sz="2800" dirty="0" err="1"/>
              <a:t>aquarello</a:t>
            </a:r>
            <a:r>
              <a:rPr lang="sk-SK" sz="2800" dirty="0"/>
              <a:t>  (</a:t>
            </a:r>
            <a:r>
              <a:rPr lang="sk-SK" sz="2800" dirty="0" err="1"/>
              <a:t>aqua</a:t>
            </a:r>
            <a:r>
              <a:rPr lang="sk-SK" sz="2800" dirty="0"/>
              <a:t> –voda).</a:t>
            </a:r>
          </a:p>
          <a:p>
            <a:r>
              <a:rPr lang="sk-SK" sz="2800" dirty="0"/>
              <a:t>Charakter akvarelovej maľby</a:t>
            </a:r>
          </a:p>
          <a:p>
            <a:r>
              <a:rPr lang="sk-SK" sz="2800" dirty="0"/>
              <a:t>Akvarel je technika vyznačujúca sa veľkou škálou farebných tónov, cez ktoré presvitá podklad bieleho papiera.</a:t>
            </a:r>
          </a:p>
          <a:p>
            <a:endParaRPr lang="sk-SK" sz="2800" dirty="0"/>
          </a:p>
        </p:txBody>
      </p:sp>
    </p:spTree>
    <p:extLst>
      <p:ext uri="{BB962C8B-B14F-4D97-AF65-F5344CB8AC3E}">
        <p14:creationId xmlns:p14="http://schemas.microsoft.com/office/powerpoint/2010/main" val="2274983844"/>
      </p:ext>
    </p:extLst>
  </p:cSld>
  <p:clrMapOvr>
    <a:masterClrMapping/>
  </p:clrMapOvr>
  <p:transition spd="slow">
    <p:randomBar dir="ver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Gvaš</a:t>
            </a:r>
          </a:p>
        </p:txBody>
      </p:sp>
      <p:sp>
        <p:nvSpPr>
          <p:cNvPr id="3" name="Zástupný symbol obsahu 2"/>
          <p:cNvSpPr>
            <a:spLocks noGrp="1"/>
          </p:cNvSpPr>
          <p:nvPr>
            <p:ph idx="1"/>
          </p:nvPr>
        </p:nvSpPr>
        <p:spPr/>
        <p:txBody>
          <a:bodyPr>
            <a:normAutofit/>
          </a:bodyPr>
          <a:lstStyle/>
          <a:p>
            <a:r>
              <a:rPr lang="sk-SK" sz="3200" dirty="0"/>
              <a:t>Je   maliarska   technika  príbuzná  akvarelu,  pretože tvorí  prechod  medzi akvarelom   a temperou.  Názov  pochádza  z francúzskeho  slova  </a:t>
            </a:r>
            <a:r>
              <a:rPr lang="sk-SK" sz="3200" dirty="0" err="1"/>
              <a:t>guache</a:t>
            </a:r>
            <a:r>
              <a:rPr lang="sk-SK" sz="3200" dirty="0"/>
              <a:t>,  talianskeho  slova  </a:t>
            </a:r>
            <a:r>
              <a:rPr lang="sk-SK" sz="3200" dirty="0" err="1"/>
              <a:t>gvazzo</a:t>
            </a:r>
            <a:r>
              <a:rPr lang="sk-SK" sz="3200" dirty="0"/>
              <a:t>(vlhký).</a:t>
            </a:r>
          </a:p>
        </p:txBody>
      </p:sp>
    </p:spTree>
    <p:extLst>
      <p:ext uri="{BB962C8B-B14F-4D97-AF65-F5344CB8AC3E}">
        <p14:creationId xmlns:p14="http://schemas.microsoft.com/office/powerpoint/2010/main" val="3070508479"/>
      </p:ext>
    </p:extLst>
  </p:cSld>
  <p:clrMapOvr>
    <a:masterClrMapping/>
  </p:clrMapOvr>
  <p:transition spd="slow">
    <p:randomBar dir="ver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424112" y="863600"/>
            <a:ext cx="8915400" cy="5600700"/>
          </a:xfrm>
        </p:spPr>
        <p:txBody>
          <a:bodyPr>
            <a:noAutofit/>
          </a:bodyPr>
          <a:lstStyle/>
          <a:p>
            <a:r>
              <a:rPr lang="sk-SK" sz="2800" b="1" dirty="0"/>
              <a:t>Pastel</a:t>
            </a:r>
          </a:p>
          <a:p>
            <a:r>
              <a:rPr lang="sk-SK" sz="2800" dirty="0"/>
              <a:t>Technika pastelu tvorí prechod medzi kresbou a maľbou.</a:t>
            </a:r>
          </a:p>
          <a:p>
            <a:r>
              <a:rPr lang="sk-SK" sz="2800" b="1" dirty="0"/>
              <a:t>Tempera</a:t>
            </a:r>
          </a:p>
          <a:p>
            <a:r>
              <a:rPr lang="sk-SK" sz="2800" dirty="0"/>
              <a:t>Maliarska technika, ktorá je známa u starých Egypťanov. Maľovali vaječnou temperou.  Od  nich  prevzali  techniku  Gréci  a ešte  viac  ju  zdokonalili. Maľujeme  v silnejších  vrstvách  farby.</a:t>
            </a:r>
          </a:p>
          <a:p>
            <a:endParaRPr lang="sk-SK" sz="2800" dirty="0"/>
          </a:p>
        </p:txBody>
      </p:sp>
    </p:spTree>
    <p:extLst>
      <p:ext uri="{BB962C8B-B14F-4D97-AF65-F5344CB8AC3E}">
        <p14:creationId xmlns:p14="http://schemas.microsoft.com/office/powerpoint/2010/main" val="1239253823"/>
      </p:ext>
    </p:extLst>
  </p:cSld>
  <p:clrMapOvr>
    <a:masterClrMapping/>
  </p:clrMapOvr>
  <p:transition spd="slow">
    <p:randomBar dir="ver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736600"/>
            <a:ext cx="8915400" cy="5174622"/>
          </a:xfrm>
        </p:spPr>
        <p:txBody>
          <a:bodyPr/>
          <a:lstStyle/>
          <a:p>
            <a:r>
              <a:rPr lang="sk-SK" sz="2800" b="1" dirty="0"/>
              <a:t>Olej</a:t>
            </a:r>
          </a:p>
          <a:p>
            <a:r>
              <a:rPr lang="sk-SK" sz="2400" dirty="0"/>
              <a:t>Olejové farby</a:t>
            </a:r>
          </a:p>
          <a:p>
            <a:r>
              <a:rPr lang="sk-SK" sz="2400" dirty="0"/>
              <a:t>Pigmenty  sa  najčastejšie  rozotierajú  v ľanovom oleji.  </a:t>
            </a:r>
          </a:p>
          <a:p>
            <a:r>
              <a:rPr lang="sk-SK" sz="2400" dirty="0"/>
              <a:t>Technika olejomaľby</a:t>
            </a:r>
          </a:p>
          <a:p>
            <a:r>
              <a:rPr lang="sk-SK" sz="2400" dirty="0"/>
              <a:t>Technika  </a:t>
            </a:r>
            <a:r>
              <a:rPr lang="sk-SK" sz="2400" dirty="0" err="1"/>
              <a:t>alla</a:t>
            </a:r>
            <a:r>
              <a:rPr lang="sk-SK" sz="2400" dirty="0"/>
              <a:t>  </a:t>
            </a:r>
            <a:r>
              <a:rPr lang="sk-SK" sz="2400" dirty="0" err="1"/>
              <a:t>prima</a:t>
            </a:r>
            <a:r>
              <a:rPr lang="sk-SK" sz="2400" dirty="0"/>
              <a:t> – táto  technika  najlepšie  vyhovuje  modernej  technike olejomaľby, pre  svoju  bezprostrednosť  a jednoduchosť.</a:t>
            </a:r>
          </a:p>
          <a:p>
            <a:endParaRPr lang="sk-SK" sz="2400" dirty="0"/>
          </a:p>
        </p:txBody>
      </p:sp>
    </p:spTree>
    <p:extLst>
      <p:ext uri="{BB962C8B-B14F-4D97-AF65-F5344CB8AC3E}">
        <p14:creationId xmlns:p14="http://schemas.microsoft.com/office/powerpoint/2010/main" val="780624270"/>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a:t>Slovo ako základ inšpirácie výtvarnej tvorby </a:t>
            </a:r>
            <a:br>
              <a:rPr lang="sk-SK" dirty="0"/>
            </a:br>
            <a:r>
              <a:rPr lang="sk-SK" dirty="0"/>
              <a:t>– ilustrácia.</a:t>
            </a:r>
            <a:br>
              <a:rPr lang="sk-SK" dirty="0"/>
            </a:br>
            <a:endParaRPr lang="sk-SK" dirty="0"/>
          </a:p>
        </p:txBody>
      </p:sp>
      <p:sp>
        <p:nvSpPr>
          <p:cNvPr id="3" name="Zástupný symbol obsahu 2"/>
          <p:cNvSpPr>
            <a:spLocks noGrp="1"/>
          </p:cNvSpPr>
          <p:nvPr>
            <p:ph idx="1"/>
          </p:nvPr>
        </p:nvSpPr>
        <p:spPr/>
        <p:txBody>
          <a:bodyPr>
            <a:normAutofit/>
          </a:bodyPr>
          <a:lstStyle/>
          <a:p>
            <a:r>
              <a:rPr lang="sk-SK" sz="2800" dirty="0"/>
              <a:t>Obraz ako základ inšpirácie výtvarnej tvorby </a:t>
            </a:r>
          </a:p>
          <a:p>
            <a:r>
              <a:rPr lang="sk-SK" sz="2800" dirty="0"/>
              <a:t>výtvarná  teória,  kompozícia  výtvarného  diela, </a:t>
            </a:r>
          </a:p>
          <a:p>
            <a:r>
              <a:rPr lang="sk-SK" sz="2800" dirty="0"/>
              <a:t>analýza výtvarného diela.</a:t>
            </a:r>
          </a:p>
          <a:p>
            <a:endParaRPr lang="sk-SK" sz="2800" dirty="0"/>
          </a:p>
        </p:txBody>
      </p:sp>
    </p:spTree>
    <p:extLst>
      <p:ext uri="{BB962C8B-B14F-4D97-AF65-F5344CB8AC3E}">
        <p14:creationId xmlns:p14="http://schemas.microsoft.com/office/powerpoint/2010/main" val="2439282457"/>
      </p:ext>
    </p:extLst>
  </p:cSld>
  <p:clrMapOvr>
    <a:masterClrMapping/>
  </p:clrMapOvr>
  <p:transition spd="slow">
    <p:randomBar dir="vert"/>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3600" dirty="0" err="1"/>
              <a:t>Akryl</a:t>
            </a:r>
            <a:endParaRPr lang="sk-SK" sz="3600" dirty="0"/>
          </a:p>
          <a:p>
            <a:r>
              <a:rPr lang="sk-SK" sz="3600" dirty="0"/>
              <a:t>Technika </a:t>
            </a:r>
            <a:r>
              <a:rPr lang="sk-SK" sz="3600" dirty="0" err="1"/>
              <a:t>akrylovej</a:t>
            </a:r>
            <a:r>
              <a:rPr lang="sk-SK" sz="3600" dirty="0"/>
              <a:t> maľby. Je  nová  moderná  maliarska  technika.</a:t>
            </a:r>
          </a:p>
          <a:p>
            <a:endParaRPr lang="sk-SK" sz="3600" dirty="0"/>
          </a:p>
        </p:txBody>
      </p:sp>
    </p:spTree>
    <p:extLst>
      <p:ext uri="{BB962C8B-B14F-4D97-AF65-F5344CB8AC3E}">
        <p14:creationId xmlns:p14="http://schemas.microsoft.com/office/powerpoint/2010/main" val="2700306140"/>
      </p:ext>
    </p:extLst>
  </p:cSld>
  <p:clrMapOvr>
    <a:masterClrMapping/>
  </p:clrMapOvr>
  <p:transition spd="slow">
    <p:randomBar dir="ver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Perspektíva</a:t>
            </a:r>
          </a:p>
        </p:txBody>
      </p:sp>
      <p:sp>
        <p:nvSpPr>
          <p:cNvPr id="3" name="Zástupný symbol obsahu 2"/>
          <p:cNvSpPr>
            <a:spLocks noGrp="1"/>
          </p:cNvSpPr>
          <p:nvPr>
            <p:ph idx="1"/>
          </p:nvPr>
        </p:nvSpPr>
        <p:spPr/>
        <p:txBody>
          <a:bodyPr/>
          <a:lstStyle/>
          <a:p>
            <a:r>
              <a:rPr lang="sk-SK" sz="3200" dirty="0"/>
              <a:t>-  metóda zobrazovania vo výtvarnom umení.</a:t>
            </a:r>
          </a:p>
          <a:p>
            <a:r>
              <a:rPr lang="sk-SK" sz="3200" dirty="0"/>
              <a:t>Problematika  zobrazovania  trojrozmerných  objektov  na  dvojrozmernú plochu zaujímala už v minulosti architektov a výtvarných umelcov.</a:t>
            </a:r>
          </a:p>
          <a:p>
            <a:endParaRPr lang="sk-SK" dirty="0"/>
          </a:p>
        </p:txBody>
      </p:sp>
    </p:spTree>
    <p:extLst>
      <p:ext uri="{BB962C8B-B14F-4D97-AF65-F5344CB8AC3E}">
        <p14:creationId xmlns:p14="http://schemas.microsoft.com/office/powerpoint/2010/main" val="3764011364"/>
      </p:ext>
    </p:extLst>
  </p:cSld>
  <p:clrMapOvr>
    <a:masterClrMapping/>
  </p:clrMapOvr>
  <p:transition spd="slow">
    <p:randomBar dir="ver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1041400"/>
            <a:ext cx="8915400" cy="4869822"/>
          </a:xfrm>
        </p:spPr>
        <p:txBody>
          <a:bodyPr/>
          <a:lstStyle/>
          <a:p>
            <a:r>
              <a:rPr lang="sk-SK" sz="3600" dirty="0"/>
              <a:t>Lineárna perspektíva</a:t>
            </a:r>
          </a:p>
          <a:p>
            <a:r>
              <a:rPr lang="sk-SK" sz="3600" dirty="0"/>
              <a:t>Nezvyčajné perspektívne pohľady</a:t>
            </a:r>
          </a:p>
          <a:p>
            <a:r>
              <a:rPr lang="sk-SK" sz="3600" dirty="0"/>
              <a:t>Rohová perspektíva</a:t>
            </a:r>
          </a:p>
          <a:p>
            <a:r>
              <a:rPr lang="sk-SK" sz="3600" dirty="0"/>
              <a:t>Paradoxy perspektívy</a:t>
            </a:r>
          </a:p>
          <a:p>
            <a:r>
              <a:rPr lang="sk-SK" sz="3600" dirty="0"/>
              <a:t>Obrátená perspektíva</a:t>
            </a:r>
          </a:p>
          <a:p>
            <a:endParaRPr lang="sk-SK" dirty="0"/>
          </a:p>
        </p:txBody>
      </p:sp>
    </p:spTree>
    <p:extLst>
      <p:ext uri="{BB962C8B-B14F-4D97-AF65-F5344CB8AC3E}">
        <p14:creationId xmlns:p14="http://schemas.microsoft.com/office/powerpoint/2010/main" val="1782131721"/>
      </p:ext>
    </p:extLst>
  </p:cSld>
  <p:clrMapOvr>
    <a:masterClrMapping/>
  </p:clrMapOvr>
  <p:transition spd="slow">
    <p:randomBar dir="ver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Základy perspektívy</a:t>
            </a:r>
          </a:p>
        </p:txBody>
      </p:sp>
      <p:sp>
        <p:nvSpPr>
          <p:cNvPr id="3" name="Zástupný symbol obsahu 2"/>
          <p:cNvSpPr>
            <a:spLocks noGrp="1"/>
          </p:cNvSpPr>
          <p:nvPr>
            <p:ph idx="1"/>
          </p:nvPr>
        </p:nvSpPr>
        <p:spPr/>
        <p:txBody>
          <a:bodyPr>
            <a:normAutofit/>
          </a:bodyPr>
          <a:lstStyle/>
          <a:p>
            <a:r>
              <a:rPr lang="sk-SK" sz="2000" dirty="0"/>
              <a:t>Perspektíva   je   snahou   o reprodukciu   trojrozmerných   obrazov   na dvojrozmernej    ploche    papiera.</a:t>
            </a:r>
          </a:p>
          <a:p>
            <a:r>
              <a:rPr lang="sk-SK" sz="2000" dirty="0"/>
              <a:t>Spôsob,  akým  naše  oči  vnímajú  priestorové  vzťahy  medzi  predmetmi v zornom poli, môžeme považovať za prirodzenú perspektívu.</a:t>
            </a:r>
          </a:p>
          <a:p>
            <a:r>
              <a:rPr lang="sk-SK" sz="2000" dirty="0"/>
              <a:t>Lineárna perspektíva (jednobodová perspektíva)</a:t>
            </a:r>
          </a:p>
          <a:p>
            <a:r>
              <a:rPr lang="sk-SK" sz="2000" dirty="0"/>
              <a:t>Lineárna  perspektíva  pracuje  s jedným  pevným  stanoviskom.</a:t>
            </a:r>
          </a:p>
          <a:p>
            <a:r>
              <a:rPr lang="sk-SK" sz="2000" dirty="0"/>
              <a:t>Lineárna perspektíva sa zaoberá zobrazovaním obrysov hrán, kontúr a línií.</a:t>
            </a:r>
          </a:p>
          <a:p>
            <a:endParaRPr lang="sk-SK" sz="2000" dirty="0"/>
          </a:p>
        </p:txBody>
      </p:sp>
    </p:spTree>
    <p:extLst>
      <p:ext uri="{BB962C8B-B14F-4D97-AF65-F5344CB8AC3E}">
        <p14:creationId xmlns:p14="http://schemas.microsoft.com/office/powerpoint/2010/main" val="1552331085"/>
      </p:ext>
    </p:extLst>
  </p:cSld>
  <p:clrMapOvr>
    <a:masterClrMapping/>
  </p:clrMapOvr>
  <p:transition spd="slow">
    <p:randomBar dir="ver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2800" dirty="0"/>
              <a:t>Lineárna perspektíva je založená na princípe centrálneho premietania.</a:t>
            </a:r>
          </a:p>
          <a:p>
            <a:r>
              <a:rPr lang="sk-SK" sz="2800" dirty="0"/>
              <a:t>Rohová (nárožná, dvojbodová) perspektíva.</a:t>
            </a:r>
          </a:p>
          <a:p>
            <a:r>
              <a:rPr lang="sk-SK" sz="2800" dirty="0"/>
              <a:t>Pri konštrukcii a kreslení objektov je potrebné poznať pohľad zboku a</a:t>
            </a:r>
          </a:p>
          <a:p>
            <a:r>
              <a:rPr lang="sk-SK" sz="2800" dirty="0"/>
              <a:t>jeho pôdorys.</a:t>
            </a:r>
          </a:p>
          <a:p>
            <a:r>
              <a:rPr lang="sk-SK" sz="2800" dirty="0"/>
              <a:t>Trojbodová (vtáčia, žabia) perspektíva.</a:t>
            </a:r>
          </a:p>
          <a:p>
            <a:endParaRPr lang="sk-SK" sz="2800" dirty="0"/>
          </a:p>
        </p:txBody>
      </p:sp>
    </p:spTree>
    <p:extLst>
      <p:ext uri="{BB962C8B-B14F-4D97-AF65-F5344CB8AC3E}">
        <p14:creationId xmlns:p14="http://schemas.microsoft.com/office/powerpoint/2010/main" val="1091083975"/>
      </p:ext>
    </p:extLst>
  </p:cSld>
  <p:clrMapOvr>
    <a:masterClrMapping/>
  </p:clrMapOvr>
  <p:transition spd="slow">
    <p:randomBar dir="vert"/>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Voľná (prirodzená) perspektíva.</a:t>
            </a:r>
          </a:p>
        </p:txBody>
      </p:sp>
      <p:sp>
        <p:nvSpPr>
          <p:cNvPr id="3" name="Zástupný symbol obsahu 2"/>
          <p:cNvSpPr>
            <a:spLocks noGrp="1"/>
          </p:cNvSpPr>
          <p:nvPr>
            <p:ph idx="1"/>
          </p:nvPr>
        </p:nvSpPr>
        <p:spPr>
          <a:xfrm>
            <a:off x="2589212" y="1778000"/>
            <a:ext cx="8915400" cy="4133222"/>
          </a:xfrm>
        </p:spPr>
        <p:txBody>
          <a:bodyPr/>
          <a:lstStyle/>
          <a:p>
            <a:r>
              <a:rPr lang="sk-SK" sz="2000" dirty="0"/>
              <a:t>Je kreslenie podľa videnej prírody, objektov alebo predstavy s použitím  perspektívnych  zásad.</a:t>
            </a:r>
          </a:p>
          <a:p>
            <a:r>
              <a:rPr lang="sk-SK" sz="2000" dirty="0"/>
              <a:t>1.Zmenšovanie</a:t>
            </a:r>
          </a:p>
          <a:p>
            <a:r>
              <a:rPr lang="sk-SK" sz="2000" dirty="0"/>
              <a:t>2.Prekrývanie</a:t>
            </a:r>
          </a:p>
          <a:p>
            <a:r>
              <a:rPr lang="sk-SK" sz="2000" dirty="0"/>
              <a:t>3.Intenzita tónu</a:t>
            </a:r>
          </a:p>
          <a:p>
            <a:r>
              <a:rPr lang="sk-SK" sz="2000" dirty="0"/>
              <a:t>4.Farba</a:t>
            </a:r>
          </a:p>
          <a:p>
            <a:r>
              <a:rPr lang="sk-SK" sz="2000" dirty="0"/>
              <a:t>5.Jednobodová  perspektíva</a:t>
            </a:r>
          </a:p>
          <a:p>
            <a:r>
              <a:rPr lang="sk-SK" sz="2000" dirty="0"/>
              <a:t>6.Dvojbodová perspektíva</a:t>
            </a:r>
          </a:p>
          <a:p>
            <a:r>
              <a:rPr lang="sk-SK" sz="2000" dirty="0"/>
              <a:t>7.Trojbodová perspektíva</a:t>
            </a:r>
          </a:p>
          <a:p>
            <a:endParaRPr lang="sk-SK" dirty="0"/>
          </a:p>
        </p:txBody>
      </p:sp>
    </p:spTree>
    <p:extLst>
      <p:ext uri="{BB962C8B-B14F-4D97-AF65-F5344CB8AC3E}">
        <p14:creationId xmlns:p14="http://schemas.microsoft.com/office/powerpoint/2010/main" val="1906417157"/>
      </p:ext>
    </p:extLst>
  </p:cSld>
  <p:clrMapOvr>
    <a:masterClrMapping/>
  </p:clrMapOvr>
  <p:transition spd="slow">
    <p:randomBar dir="vert"/>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1625600"/>
            <a:ext cx="8915400" cy="4965700"/>
          </a:xfrm>
        </p:spPr>
        <p:txBody>
          <a:bodyPr>
            <a:normAutofit/>
          </a:bodyPr>
          <a:lstStyle/>
          <a:p>
            <a:r>
              <a:rPr lang="sk-SK" sz="2800" b="1" dirty="0"/>
              <a:t>Vzdušná perspektíva </a:t>
            </a:r>
          </a:p>
          <a:p>
            <a:r>
              <a:rPr lang="sk-SK" sz="2800" dirty="0"/>
              <a:t>–	atmosférická, maliarska.</a:t>
            </a:r>
          </a:p>
          <a:p>
            <a:endParaRPr lang="sk-SK" sz="2800" dirty="0"/>
          </a:p>
          <a:p>
            <a:r>
              <a:rPr lang="sk-SK" sz="2800" b="1" dirty="0"/>
              <a:t>Obrátená perspektíva</a:t>
            </a:r>
          </a:p>
          <a:p>
            <a:r>
              <a:rPr lang="sk-SK" sz="2800" dirty="0" err="1"/>
              <a:t>Anamorfóza</a:t>
            </a:r>
            <a:endParaRPr lang="sk-SK" sz="2800" dirty="0"/>
          </a:p>
          <a:p>
            <a:r>
              <a:rPr lang="sk-SK" sz="2800" dirty="0" err="1"/>
              <a:t>Anamorfóza</a:t>
            </a:r>
            <a:r>
              <a:rPr lang="sk-SK" sz="2800" dirty="0"/>
              <a:t>  je  obrázok  nakreslený na  priemetňu  z extrémne  šikmého uhla.</a:t>
            </a:r>
          </a:p>
          <a:p>
            <a:r>
              <a:rPr lang="sk-SK" sz="2800" b="1" dirty="0"/>
              <a:t>Optické klamy</a:t>
            </a:r>
          </a:p>
          <a:p>
            <a:endParaRPr lang="sk-SK" dirty="0"/>
          </a:p>
        </p:txBody>
      </p:sp>
    </p:spTree>
    <p:extLst>
      <p:ext uri="{BB962C8B-B14F-4D97-AF65-F5344CB8AC3E}">
        <p14:creationId xmlns:p14="http://schemas.microsoft.com/office/powerpoint/2010/main" val="383034505"/>
      </p:ext>
    </p:extLst>
  </p:cSld>
  <p:clrMapOvr>
    <a:masterClrMapping/>
  </p:clrMapOvr>
  <p:transition spd="slow">
    <p:randomBar dir="vert"/>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Základy priestorového vytvárania</a:t>
            </a:r>
          </a:p>
        </p:txBody>
      </p:sp>
      <p:sp>
        <p:nvSpPr>
          <p:cNvPr id="3" name="Zástupný symbol obsahu 2"/>
          <p:cNvSpPr>
            <a:spLocks noGrp="1"/>
          </p:cNvSpPr>
          <p:nvPr>
            <p:ph idx="1"/>
          </p:nvPr>
        </p:nvSpPr>
        <p:spPr>
          <a:xfrm>
            <a:off x="2589212" y="1816100"/>
            <a:ext cx="8915400" cy="4762500"/>
          </a:xfrm>
        </p:spPr>
        <p:txBody>
          <a:bodyPr>
            <a:normAutofit/>
          </a:bodyPr>
          <a:lstStyle/>
          <a:p>
            <a:r>
              <a:rPr lang="sk-SK" sz="2400" dirty="0"/>
              <a:t>Charakteristika trojrozmerného priestoru</a:t>
            </a:r>
          </a:p>
          <a:p>
            <a:endParaRPr lang="sk-SK" sz="2400" dirty="0"/>
          </a:p>
          <a:p>
            <a:r>
              <a:rPr lang="sk-SK" sz="2400" b="1" dirty="0"/>
              <a:t>Reliéf</a:t>
            </a:r>
          </a:p>
          <a:p>
            <a:r>
              <a:rPr lang="sk-SK" sz="2400" dirty="0"/>
              <a:t>Reliéf  stupňuje  dynamiku  plochy  vystupujúcimi a ustupujúcimi  plochami,  pričom využíva  hru  svetla a tieňa.</a:t>
            </a:r>
          </a:p>
          <a:p>
            <a:endParaRPr lang="sk-SK" sz="2400" dirty="0"/>
          </a:p>
          <a:p>
            <a:r>
              <a:rPr lang="sk-SK" sz="2400" b="1" dirty="0"/>
              <a:t>Priestorový objekt</a:t>
            </a:r>
          </a:p>
          <a:p>
            <a:r>
              <a:rPr lang="sk-SK" sz="2400" dirty="0"/>
              <a:t>Priestorový  objekt  počíta  so  zdôraznením  tretieho rozmeru.</a:t>
            </a:r>
          </a:p>
          <a:p>
            <a:endParaRPr lang="sk-SK" dirty="0"/>
          </a:p>
        </p:txBody>
      </p:sp>
    </p:spTree>
    <p:extLst>
      <p:ext uri="{BB962C8B-B14F-4D97-AF65-F5344CB8AC3E}">
        <p14:creationId xmlns:p14="http://schemas.microsoft.com/office/powerpoint/2010/main" val="1639826252"/>
      </p:ext>
    </p:extLst>
  </p:cSld>
  <p:clrMapOvr>
    <a:masterClrMapping/>
  </p:clrMapOvr>
  <p:transition spd="slow">
    <p:randomBar dir="ver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PROSTRIEDKY TVORBY KOMPOZÍCIE VÝTVARNÉHO DIELA</a:t>
            </a:r>
          </a:p>
        </p:txBody>
      </p:sp>
      <p:sp>
        <p:nvSpPr>
          <p:cNvPr id="3" name="Zástupný symbol obsahu 2"/>
          <p:cNvSpPr>
            <a:spLocks noGrp="1"/>
          </p:cNvSpPr>
          <p:nvPr>
            <p:ph idx="1"/>
          </p:nvPr>
        </p:nvSpPr>
        <p:spPr/>
        <p:txBody>
          <a:bodyPr/>
          <a:lstStyle/>
          <a:p>
            <a:r>
              <a:rPr lang="sk-SK" sz="3200" dirty="0"/>
              <a:t>Základy kompozície</a:t>
            </a:r>
          </a:p>
          <a:p>
            <a:r>
              <a:rPr lang="sk-SK" sz="3200" dirty="0"/>
              <a:t>Kompozícia  je  skladba  tvarov  a objemov  v priestore,  pričom  spolupôsobí svetlo   a farba.  Kompozícia  organizuje  obraz  do  správneho  sugestívne významového  tematického celku.</a:t>
            </a:r>
          </a:p>
          <a:p>
            <a:endParaRPr lang="sk-SK" dirty="0"/>
          </a:p>
        </p:txBody>
      </p:sp>
    </p:spTree>
    <p:extLst>
      <p:ext uri="{BB962C8B-B14F-4D97-AF65-F5344CB8AC3E}">
        <p14:creationId xmlns:p14="http://schemas.microsoft.com/office/powerpoint/2010/main" val="566686166"/>
      </p:ext>
    </p:extLst>
  </p:cSld>
  <p:clrMapOvr>
    <a:masterClrMapping/>
  </p:clrMapOvr>
  <p:transition spd="slow">
    <p:randomBar dir="vert"/>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317500"/>
            <a:ext cx="8915400" cy="5593722"/>
          </a:xfrm>
        </p:spPr>
        <p:txBody>
          <a:bodyPr/>
          <a:lstStyle/>
          <a:p>
            <a:r>
              <a:rPr lang="sk-SK" sz="2400" dirty="0"/>
              <a:t>Formát</a:t>
            </a:r>
          </a:p>
          <a:p>
            <a:r>
              <a:rPr lang="sk-SK" sz="2400" dirty="0"/>
              <a:t>Veľkosť</a:t>
            </a:r>
          </a:p>
          <a:p>
            <a:r>
              <a:rPr lang="sk-SK" sz="2400" dirty="0"/>
              <a:t>Spôsob využitia základných výrazových prostriedkov</a:t>
            </a:r>
          </a:p>
          <a:p>
            <a:r>
              <a:rPr lang="sk-SK" sz="2400" dirty="0"/>
              <a:t>Tvar v kompozícii</a:t>
            </a:r>
          </a:p>
          <a:p>
            <a:r>
              <a:rPr lang="sk-SK" sz="2400" dirty="0"/>
              <a:t>Svetlo v kompozícii</a:t>
            </a:r>
          </a:p>
          <a:p>
            <a:r>
              <a:rPr lang="sk-SK" sz="2400" dirty="0"/>
              <a:t>Farba v kompozícii</a:t>
            </a:r>
          </a:p>
          <a:p>
            <a:r>
              <a:rPr lang="sk-SK" sz="2400" dirty="0"/>
              <a:t>Symetria a asymetria</a:t>
            </a:r>
          </a:p>
          <a:p>
            <a:r>
              <a:rPr lang="sk-SK" sz="2400" dirty="0"/>
              <a:t>Statická a dynamická kompozícia</a:t>
            </a:r>
          </a:p>
          <a:p>
            <a:r>
              <a:rPr lang="sk-SK" sz="2400" dirty="0"/>
              <a:t>Rytmus v kompozícii</a:t>
            </a:r>
          </a:p>
          <a:p>
            <a:r>
              <a:rPr lang="sk-SK" sz="2400" dirty="0"/>
              <a:t>Pohyb</a:t>
            </a:r>
          </a:p>
          <a:p>
            <a:endParaRPr lang="sk-SK" sz="2400" dirty="0"/>
          </a:p>
          <a:p>
            <a:endParaRPr lang="sk-SK" dirty="0"/>
          </a:p>
        </p:txBody>
      </p:sp>
    </p:spTree>
    <p:extLst>
      <p:ext uri="{BB962C8B-B14F-4D97-AF65-F5344CB8AC3E}">
        <p14:creationId xmlns:p14="http://schemas.microsoft.com/office/powerpoint/2010/main" val="772179706"/>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Význam škvrny </a:t>
            </a:r>
          </a:p>
        </p:txBody>
      </p:sp>
      <p:sp>
        <p:nvSpPr>
          <p:cNvPr id="3" name="Zástupný symbol obsahu 2"/>
          <p:cNvSpPr>
            <a:spLocks noGrp="1"/>
          </p:cNvSpPr>
          <p:nvPr>
            <p:ph idx="1"/>
          </p:nvPr>
        </p:nvSpPr>
        <p:spPr>
          <a:xfrm>
            <a:off x="2589212" y="2133600"/>
            <a:ext cx="8915400" cy="4178300"/>
          </a:xfrm>
        </p:spPr>
        <p:txBody>
          <a:bodyPr>
            <a:normAutofit/>
          </a:bodyPr>
          <a:lstStyle/>
          <a:p>
            <a:r>
              <a:rPr lang="sk-SK" sz="2400" dirty="0"/>
              <a:t>Škvrna má význam pre rozvoj obrazotvornosti. Dáva možnosť dotykovému zážitku ako je odtláčanie rúk a iných častí tela. Rozmanité štruktúry škvŕn môžeme vytvoriť pomocou špeciálnych techník alebo pomocou rozličných nástrojov nanášame  farbivo  na  podklad.  Neurčitosť  škvrny  povzbudzuje fantáziu  a  oživuje  kreatívny  proces  tým,  že  prekvapuje  nekonečnými premenami. </a:t>
            </a:r>
          </a:p>
          <a:p>
            <a:r>
              <a:rPr lang="sk-SK" sz="2400" dirty="0"/>
              <a:t>Farebnosť škvrny pôsobí na emócie a povzbudzuje cit pre farbu a farebnú skladbu. </a:t>
            </a:r>
          </a:p>
          <a:p>
            <a:endParaRPr lang="sk-SK" dirty="0"/>
          </a:p>
        </p:txBody>
      </p:sp>
    </p:spTree>
    <p:extLst>
      <p:ext uri="{BB962C8B-B14F-4D97-AF65-F5344CB8AC3E}">
        <p14:creationId xmlns:p14="http://schemas.microsoft.com/office/powerpoint/2010/main" val="2560620564"/>
      </p:ext>
    </p:extLst>
  </p:cSld>
  <p:clrMapOvr>
    <a:masterClrMapping/>
  </p:clrMapOvr>
  <p:transition spd="slow">
    <p:randomBar dir="vert"/>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lstStyle/>
          <a:p>
            <a:r>
              <a:rPr lang="sk-SK" sz="2800" dirty="0"/>
              <a:t>Vyváženosť a nevyváženosť</a:t>
            </a:r>
          </a:p>
          <a:p>
            <a:r>
              <a:rPr lang="sk-SK" sz="2800" dirty="0"/>
              <a:t>Perspektíva pohľadu</a:t>
            </a:r>
          </a:p>
          <a:p>
            <a:r>
              <a:rPr lang="sk-SK" sz="2800" dirty="0"/>
              <a:t>Využitie obrázkového príbehu</a:t>
            </a:r>
          </a:p>
          <a:p>
            <a:r>
              <a:rPr lang="sk-SK" sz="2800" dirty="0"/>
              <a:t>Využitie strihu</a:t>
            </a:r>
          </a:p>
          <a:p>
            <a:r>
              <a:rPr lang="sk-SK" sz="2800" dirty="0"/>
              <a:t>Rytmus a metrum</a:t>
            </a:r>
          </a:p>
          <a:p>
            <a:r>
              <a:rPr lang="sk-SK" sz="2800" dirty="0"/>
              <a:t>Mierka</a:t>
            </a:r>
          </a:p>
          <a:p>
            <a:endParaRPr lang="sk-SK" dirty="0"/>
          </a:p>
        </p:txBody>
      </p:sp>
    </p:spTree>
    <p:extLst>
      <p:ext uri="{BB962C8B-B14F-4D97-AF65-F5344CB8AC3E}">
        <p14:creationId xmlns:p14="http://schemas.microsoft.com/office/powerpoint/2010/main" val="387680919"/>
      </p:ext>
    </p:extLst>
  </p:cSld>
  <p:clrMapOvr>
    <a:masterClrMapping/>
  </p:clrMapOvr>
  <p:transition spd="slow">
    <p:randomBar dir="vert"/>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Ornament</a:t>
            </a:r>
          </a:p>
        </p:txBody>
      </p:sp>
      <p:sp>
        <p:nvSpPr>
          <p:cNvPr id="3" name="Zástupný symbol obsahu 2"/>
          <p:cNvSpPr>
            <a:spLocks noGrp="1"/>
          </p:cNvSpPr>
          <p:nvPr>
            <p:ph idx="1"/>
          </p:nvPr>
        </p:nvSpPr>
        <p:spPr/>
        <p:txBody>
          <a:bodyPr>
            <a:normAutofit/>
          </a:bodyPr>
          <a:lstStyle/>
          <a:p>
            <a:r>
              <a:rPr lang="sk-SK" sz="3600" dirty="0"/>
              <a:t>Pojem ornament pochádza od    slova </a:t>
            </a:r>
            <a:r>
              <a:rPr lang="sk-SK" sz="3600" dirty="0" err="1"/>
              <a:t>ornare</a:t>
            </a:r>
            <a:r>
              <a:rPr lang="sk-SK" sz="3600" dirty="0"/>
              <a:t>, čo znamená zdobiť.    Ornament  nemá iba  ozdobnú  funkciu,  ale  je  aj nositeľom  myšlienky  a  záznamom zážitku.</a:t>
            </a:r>
          </a:p>
        </p:txBody>
      </p:sp>
    </p:spTree>
    <p:extLst>
      <p:ext uri="{BB962C8B-B14F-4D97-AF65-F5344CB8AC3E}">
        <p14:creationId xmlns:p14="http://schemas.microsoft.com/office/powerpoint/2010/main" val="2320979584"/>
      </p:ext>
    </p:extLst>
  </p:cSld>
  <p:clrMapOvr>
    <a:masterClrMapping/>
  </p:clrMapOvr>
  <p:transition spd="slow">
    <p:randomBar dir="vert"/>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t-BR" dirty="0"/>
              <a:t>Inšpiráciou pre ornament je najčastejšie príroda</a:t>
            </a:r>
            <a:endParaRPr lang="sk-SK" dirty="0"/>
          </a:p>
        </p:txBody>
      </p:sp>
      <p:sp>
        <p:nvSpPr>
          <p:cNvPr id="3" name="Zástupný symbol obsahu 2"/>
          <p:cNvSpPr>
            <a:spLocks noGrp="1"/>
          </p:cNvSpPr>
          <p:nvPr>
            <p:ph idx="1"/>
          </p:nvPr>
        </p:nvSpPr>
        <p:spPr/>
        <p:txBody>
          <a:bodyPr/>
          <a:lstStyle/>
          <a:p>
            <a:r>
              <a:rPr lang="sk-SK" sz="3200" dirty="0"/>
              <a:t>Použitý  ornament    môže  byť   prírodný,  štylizovaný,  abstraktný, geometrický.</a:t>
            </a:r>
          </a:p>
          <a:p>
            <a:r>
              <a:rPr lang="sk-SK" sz="3200" dirty="0"/>
              <a:t>Symetria v ornamente</a:t>
            </a:r>
          </a:p>
          <a:p>
            <a:r>
              <a:rPr lang="sk-SK" sz="3200" dirty="0"/>
              <a:t>Asymetria v ornamente</a:t>
            </a:r>
          </a:p>
          <a:p>
            <a:r>
              <a:rPr lang="sk-SK" sz="3200" dirty="0"/>
              <a:t>Princípy ornamentálnej kompozície</a:t>
            </a:r>
          </a:p>
          <a:p>
            <a:endParaRPr lang="sk-SK" dirty="0"/>
          </a:p>
        </p:txBody>
      </p:sp>
    </p:spTree>
    <p:extLst>
      <p:ext uri="{BB962C8B-B14F-4D97-AF65-F5344CB8AC3E}">
        <p14:creationId xmlns:p14="http://schemas.microsoft.com/office/powerpoint/2010/main" val="1633944931"/>
      </p:ext>
    </p:extLst>
  </p:cSld>
  <p:clrMapOvr>
    <a:masterClrMapping/>
  </p:clrMapOvr>
  <p:transition spd="slow">
    <p:randomBar dir="vert"/>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Rytmus a štruktúra sú príbuzné zákonitosti</a:t>
            </a:r>
          </a:p>
        </p:txBody>
      </p:sp>
      <p:sp>
        <p:nvSpPr>
          <p:cNvPr id="3" name="Zástupný symbol obsahu 2"/>
          <p:cNvSpPr>
            <a:spLocks noGrp="1"/>
          </p:cNvSpPr>
          <p:nvPr>
            <p:ph idx="1"/>
          </p:nvPr>
        </p:nvSpPr>
        <p:spPr/>
        <p:txBody>
          <a:bodyPr/>
          <a:lstStyle/>
          <a:p>
            <a:r>
              <a:rPr lang="sk-SK" sz="3200" dirty="0"/>
              <a:t>Rytmus   je   striedanie   prvku   alebo   skupiny   prvkov   s pravidelnými  medzerami. </a:t>
            </a:r>
          </a:p>
          <a:p>
            <a:r>
              <a:rPr lang="sk-SK" sz="3200" dirty="0"/>
              <a:t>Rytmické  radenie  je  pravidelné  opakovanie  toho  istého  prvku  do  vopred  určenej štruktúry.</a:t>
            </a:r>
          </a:p>
          <a:p>
            <a:endParaRPr lang="sk-SK" dirty="0"/>
          </a:p>
        </p:txBody>
      </p:sp>
    </p:spTree>
    <p:extLst>
      <p:ext uri="{BB962C8B-B14F-4D97-AF65-F5344CB8AC3E}">
        <p14:creationId xmlns:p14="http://schemas.microsoft.com/office/powerpoint/2010/main" val="492642708"/>
      </p:ext>
    </p:extLst>
  </p:cSld>
  <p:clrMapOvr>
    <a:masterClrMapping/>
  </p:clrMapOvr>
  <p:transition spd="slow">
    <p:randomBar dir="vert"/>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Symetria  a asymetria</a:t>
            </a:r>
          </a:p>
        </p:txBody>
      </p:sp>
      <p:sp>
        <p:nvSpPr>
          <p:cNvPr id="3" name="Zástupný symbol obsahu 2"/>
          <p:cNvSpPr>
            <a:spLocks noGrp="1"/>
          </p:cNvSpPr>
          <p:nvPr>
            <p:ph idx="1"/>
          </p:nvPr>
        </p:nvSpPr>
        <p:spPr/>
        <p:txBody>
          <a:bodyPr>
            <a:normAutofit/>
          </a:bodyPr>
          <a:lstStyle/>
          <a:p>
            <a:r>
              <a:rPr lang="sk-SK" sz="3200" dirty="0"/>
              <a:t>Symetria</a:t>
            </a:r>
          </a:p>
          <a:p>
            <a:r>
              <a:rPr lang="sk-SK" sz="3200" dirty="0"/>
              <a:t>Symetriou  označujeme  súmernosť  alebo  súmerné členenie  podľa  osi súmernosti   pri   dvojrozmerných   objektoch a roviny   súmernosti u trojrozmerných objektov.</a:t>
            </a:r>
          </a:p>
          <a:p>
            <a:endParaRPr lang="sk-SK" sz="3200" dirty="0"/>
          </a:p>
        </p:txBody>
      </p:sp>
    </p:spTree>
    <p:extLst>
      <p:ext uri="{BB962C8B-B14F-4D97-AF65-F5344CB8AC3E}">
        <p14:creationId xmlns:p14="http://schemas.microsoft.com/office/powerpoint/2010/main" val="4291659670"/>
      </p:ext>
    </p:extLst>
  </p:cSld>
  <p:clrMapOvr>
    <a:masterClrMapping/>
  </p:clrMapOvr>
  <p:transition spd="slow">
    <p:randomBar dir="vert"/>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Symetriu rozdeľujeme na: </a:t>
            </a:r>
            <a:br>
              <a:rPr lang="sk-SK" dirty="0"/>
            </a:br>
            <a:endParaRPr lang="sk-SK" dirty="0"/>
          </a:p>
        </p:txBody>
      </p:sp>
      <p:sp>
        <p:nvSpPr>
          <p:cNvPr id="3" name="Zástupný symbol obsahu 2"/>
          <p:cNvSpPr>
            <a:spLocks noGrp="1"/>
          </p:cNvSpPr>
          <p:nvPr>
            <p:ph idx="1"/>
          </p:nvPr>
        </p:nvSpPr>
        <p:spPr>
          <a:xfrm>
            <a:off x="2589212" y="2133600"/>
            <a:ext cx="8915400" cy="4533900"/>
          </a:xfrm>
        </p:spPr>
        <p:txBody>
          <a:bodyPr>
            <a:normAutofit/>
          </a:bodyPr>
          <a:lstStyle/>
          <a:p>
            <a:r>
              <a:rPr lang="sk-SK" sz="2800" dirty="0"/>
              <a:t>1.	Dvojstrannú  alebo  zrkadlovú  symetriu</a:t>
            </a:r>
          </a:p>
          <a:p>
            <a:r>
              <a:rPr lang="sk-SK" sz="2800" dirty="0"/>
              <a:t>2.	Lúčovitá symetria</a:t>
            </a:r>
          </a:p>
          <a:p>
            <a:r>
              <a:rPr lang="sk-SK" sz="2800" dirty="0"/>
              <a:t>3.	Zrkadlová symetria</a:t>
            </a:r>
          </a:p>
          <a:p>
            <a:r>
              <a:rPr lang="sk-SK" sz="2800" dirty="0"/>
              <a:t>4.	Osobitným  druhom  symetrie je dvojstranná symetria (izoméria).</a:t>
            </a:r>
          </a:p>
          <a:p>
            <a:r>
              <a:rPr lang="sk-SK" sz="2800" dirty="0"/>
              <a:t>Symetria  sa  uplatňuje  vo  výtvarnom  umení  najmä  pri  tvorbe  symbolov  a ornamentov.</a:t>
            </a:r>
          </a:p>
          <a:p>
            <a:endParaRPr lang="sk-SK" dirty="0"/>
          </a:p>
        </p:txBody>
      </p:sp>
    </p:spTree>
    <p:extLst>
      <p:ext uri="{BB962C8B-B14F-4D97-AF65-F5344CB8AC3E}">
        <p14:creationId xmlns:p14="http://schemas.microsoft.com/office/powerpoint/2010/main" val="1459515921"/>
      </p:ext>
    </p:extLst>
  </p:cSld>
  <p:clrMapOvr>
    <a:masterClrMapping/>
  </p:clrMapOvr>
  <p:transition spd="slow">
    <p:randomBar dir="vert"/>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Asymetria</a:t>
            </a:r>
          </a:p>
        </p:txBody>
      </p:sp>
      <p:sp>
        <p:nvSpPr>
          <p:cNvPr id="3" name="Zástupný symbol obsahu 2"/>
          <p:cNvSpPr>
            <a:spLocks noGrp="1"/>
          </p:cNvSpPr>
          <p:nvPr>
            <p:ph idx="1"/>
          </p:nvPr>
        </p:nvSpPr>
        <p:spPr/>
        <p:txBody>
          <a:bodyPr>
            <a:noAutofit/>
          </a:bodyPr>
          <a:lstStyle/>
          <a:p>
            <a:r>
              <a:rPr lang="sk-SK" sz="2800" dirty="0"/>
              <a:t>Opakom  symetrie  je  asymetria.  Kým  symetria    je zrkadlením  tvarov  a  objektov  podľa  osi  a roviny súmernosti, asymetria porušuje túto súmernosť zmenou veľkosti, deformáciou, štruktúrou, svetlom a farbou.</a:t>
            </a:r>
          </a:p>
          <a:p>
            <a:endParaRPr lang="sk-SK" sz="2800" dirty="0"/>
          </a:p>
        </p:txBody>
      </p:sp>
    </p:spTree>
    <p:extLst>
      <p:ext uri="{BB962C8B-B14F-4D97-AF65-F5344CB8AC3E}">
        <p14:creationId xmlns:p14="http://schemas.microsoft.com/office/powerpoint/2010/main" val="3427235000"/>
      </p:ext>
    </p:extLst>
  </p:cSld>
  <p:clrMapOvr>
    <a:masterClrMapping/>
  </p:clrMapOvr>
  <p:transition spd="slow">
    <p:randomBar dir="vert"/>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Vyváženosť a nevyváženosť</a:t>
            </a:r>
          </a:p>
        </p:txBody>
      </p:sp>
      <p:sp>
        <p:nvSpPr>
          <p:cNvPr id="3" name="Zástupný symbol obsahu 2"/>
          <p:cNvSpPr>
            <a:spLocks noGrp="1"/>
          </p:cNvSpPr>
          <p:nvPr>
            <p:ph idx="1"/>
          </p:nvPr>
        </p:nvSpPr>
        <p:spPr/>
        <p:txBody>
          <a:bodyPr/>
          <a:lstStyle/>
          <a:p>
            <a:r>
              <a:rPr lang="sk-SK" sz="2400" dirty="0"/>
              <a:t>Vyváženosť  chápeme  ako  rovnováhu,  harmóniu,  súlad  usporiadania  prvkov v kompozícii. Prvky ladia, priťahujú sa, zapadajú do seba a vytvárajú pravdivý, nami akceptovaný obraz.</a:t>
            </a:r>
          </a:p>
          <a:p>
            <a:r>
              <a:rPr lang="sk-SK" sz="2400" dirty="0"/>
              <a:t>Nevyváženosť chápeme ako nerovnováhu, disharmóniu, nesúlad usporiadania prvkov v  kompozícii. </a:t>
            </a:r>
          </a:p>
          <a:p>
            <a:r>
              <a:rPr lang="sk-SK" sz="2400" dirty="0"/>
              <a:t>Prvky  neladia,  rušia  sa,  nezapadajú  do  seba  a vytvárajú  klamlivý  nami neakceptovaný  a rušivý obraz.</a:t>
            </a:r>
          </a:p>
          <a:p>
            <a:endParaRPr lang="sk-SK" dirty="0"/>
          </a:p>
        </p:txBody>
      </p:sp>
    </p:spTree>
    <p:extLst>
      <p:ext uri="{BB962C8B-B14F-4D97-AF65-F5344CB8AC3E}">
        <p14:creationId xmlns:p14="http://schemas.microsoft.com/office/powerpoint/2010/main" val="1970449728"/>
      </p:ext>
    </p:extLst>
  </p:cSld>
  <p:clrMapOvr>
    <a:masterClrMapping/>
  </p:clrMapOvr>
  <p:transition spd="slow">
    <p:randomBar dir="vert"/>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Kontrast svetla a tieňa</a:t>
            </a:r>
          </a:p>
        </p:txBody>
      </p:sp>
      <p:sp>
        <p:nvSpPr>
          <p:cNvPr id="3" name="Zástupný symbol obsahu 2"/>
          <p:cNvSpPr>
            <a:spLocks noGrp="1"/>
          </p:cNvSpPr>
          <p:nvPr>
            <p:ph idx="1"/>
          </p:nvPr>
        </p:nvSpPr>
        <p:spPr/>
        <p:txBody>
          <a:bodyPr>
            <a:normAutofit/>
          </a:bodyPr>
          <a:lstStyle/>
          <a:p>
            <a:r>
              <a:rPr lang="sk-SK" sz="3200" dirty="0"/>
              <a:t>Kontrast farebný</a:t>
            </a:r>
          </a:p>
          <a:p>
            <a:r>
              <a:rPr lang="sk-SK" sz="3200" dirty="0"/>
              <a:t>Kontrast farebných tónov</a:t>
            </a:r>
          </a:p>
          <a:p>
            <a:r>
              <a:rPr lang="sk-SK" sz="3200" dirty="0"/>
              <a:t>Svetelný kontrast</a:t>
            </a:r>
          </a:p>
          <a:p>
            <a:r>
              <a:rPr lang="sk-SK" sz="3200" dirty="0"/>
              <a:t>Kontrast v sýtosti farieb</a:t>
            </a:r>
          </a:p>
          <a:p>
            <a:r>
              <a:rPr lang="sk-SK" sz="3200" dirty="0"/>
              <a:t>Kontrast teplých a studených farieb</a:t>
            </a:r>
          </a:p>
          <a:p>
            <a:endParaRPr lang="sk-SK" sz="3200" dirty="0"/>
          </a:p>
        </p:txBody>
      </p:sp>
    </p:spTree>
    <p:extLst>
      <p:ext uri="{BB962C8B-B14F-4D97-AF65-F5344CB8AC3E}">
        <p14:creationId xmlns:p14="http://schemas.microsoft.com/office/powerpoint/2010/main" val="3212504488"/>
      </p:ext>
    </p:extLst>
  </p:cSld>
  <p:clrMapOvr>
    <a:masterClrMapping/>
  </p:clrMapOvr>
  <p:transition spd="slow">
    <p:randomBar dir="vert"/>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Pohyb a jeho vyjadrenie vo výtvarnom umení</a:t>
            </a:r>
          </a:p>
        </p:txBody>
      </p:sp>
      <p:sp>
        <p:nvSpPr>
          <p:cNvPr id="3" name="Zástupný symbol obsahu 2"/>
          <p:cNvSpPr>
            <a:spLocks noGrp="1"/>
          </p:cNvSpPr>
          <p:nvPr>
            <p:ph idx="1"/>
          </p:nvPr>
        </p:nvSpPr>
        <p:spPr/>
        <p:txBody>
          <a:bodyPr/>
          <a:lstStyle/>
          <a:p>
            <a:r>
              <a:rPr lang="sk-SK" sz="3200" dirty="0"/>
              <a:t>Základné  výrazové  prostriedky, čiary  vyjadrujú  tieto  stupne  dynamiky pohybu:</a:t>
            </a:r>
          </a:p>
          <a:p>
            <a:r>
              <a:rPr lang="sk-SK" sz="3200" dirty="0"/>
              <a:t>1.Horizontála</a:t>
            </a:r>
          </a:p>
          <a:p>
            <a:r>
              <a:rPr lang="sk-SK" sz="3200" dirty="0"/>
              <a:t>2.Vertikála</a:t>
            </a:r>
          </a:p>
          <a:p>
            <a:r>
              <a:rPr lang="sk-SK" sz="3200" dirty="0"/>
              <a:t>3.Diagonála</a:t>
            </a:r>
          </a:p>
          <a:p>
            <a:r>
              <a:rPr lang="sk-SK" sz="3200" dirty="0"/>
              <a:t>4.Krivky</a:t>
            </a:r>
          </a:p>
          <a:p>
            <a:endParaRPr lang="sk-SK" dirty="0"/>
          </a:p>
        </p:txBody>
      </p:sp>
    </p:spTree>
    <p:extLst>
      <p:ext uri="{BB962C8B-B14F-4D97-AF65-F5344CB8AC3E}">
        <p14:creationId xmlns:p14="http://schemas.microsoft.com/office/powerpoint/2010/main" val="2970042054"/>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Monotypia</a:t>
            </a:r>
          </a:p>
        </p:txBody>
      </p:sp>
      <p:sp>
        <p:nvSpPr>
          <p:cNvPr id="3" name="Zástupný symbol obsahu 2"/>
          <p:cNvSpPr>
            <a:spLocks noGrp="1"/>
          </p:cNvSpPr>
          <p:nvPr>
            <p:ph idx="1"/>
          </p:nvPr>
        </p:nvSpPr>
        <p:spPr>
          <a:xfrm>
            <a:off x="2589212" y="1689100"/>
            <a:ext cx="8915400" cy="4927600"/>
          </a:xfrm>
        </p:spPr>
        <p:txBody>
          <a:bodyPr>
            <a:noAutofit/>
          </a:bodyPr>
          <a:lstStyle/>
          <a:p>
            <a:r>
              <a:rPr lang="sk-SK" sz="2800" dirty="0"/>
              <a:t>Pre  monotypiu  je  vhodná  olejová farba,  tuš,  temperové,  </a:t>
            </a:r>
            <a:r>
              <a:rPr lang="sk-SK" sz="2800" dirty="0" err="1"/>
              <a:t>akrylové</a:t>
            </a:r>
            <a:r>
              <a:rPr lang="sk-SK" sz="2800" dirty="0"/>
              <a:t> farby,   tlačiarenské   farby.   Ako podložku  môžeme  použiť  tenký alebo hrubší plech aj s </a:t>
            </a:r>
            <a:r>
              <a:rPr lang="sk-SK" sz="2800" dirty="0" err="1"/>
              <a:t>fazetami</a:t>
            </a:r>
            <a:r>
              <a:rPr lang="sk-SK" sz="2800" dirty="0"/>
              <a:t>, sklo alebo linoleum.</a:t>
            </a:r>
          </a:p>
          <a:p>
            <a:r>
              <a:rPr lang="sk-SK" sz="2800" dirty="0"/>
              <a:t>Princíp  monotypie  je  založený  na odtláčaní  farebnej  vrstvy  nanesenej valčekom  priamo  z tuby pomocou štetca,  špachtle  alebo  rôznych  hrebeňov  vyrobených  z linolea   a plastu.</a:t>
            </a:r>
          </a:p>
          <a:p>
            <a:endParaRPr lang="sk-SK" sz="2800" dirty="0"/>
          </a:p>
        </p:txBody>
      </p:sp>
    </p:spTree>
    <p:extLst>
      <p:ext uri="{BB962C8B-B14F-4D97-AF65-F5344CB8AC3E}">
        <p14:creationId xmlns:p14="http://schemas.microsoft.com/office/powerpoint/2010/main" val="3618128553"/>
      </p:ext>
    </p:extLst>
  </p:cSld>
  <p:clrMapOvr>
    <a:masterClrMapping/>
  </p:clrMapOvr>
  <p:transition spd="slow">
    <p:randomBar dir="vert"/>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584200"/>
            <a:ext cx="8915400" cy="6083300"/>
          </a:xfrm>
        </p:spPr>
        <p:txBody>
          <a:bodyPr>
            <a:normAutofit/>
          </a:bodyPr>
          <a:lstStyle/>
          <a:p>
            <a:r>
              <a:rPr lang="sk-SK" sz="2000" dirty="0"/>
              <a:t>Zlatý rez</a:t>
            </a:r>
          </a:p>
          <a:p>
            <a:r>
              <a:rPr lang="sk-SK" sz="2000" dirty="0"/>
              <a:t>Prvá  definícia  zlatého  rezu  pochádza  od  Euklida  (325-265  </a:t>
            </a:r>
            <a:r>
              <a:rPr lang="sk-SK" sz="2000" dirty="0" err="1"/>
              <a:t>p.n.l</a:t>
            </a:r>
            <a:r>
              <a:rPr lang="sk-SK" sz="2000" dirty="0"/>
              <a:t>.), </a:t>
            </a:r>
          </a:p>
          <a:p>
            <a:pPr marL="0" indent="0">
              <a:buNone/>
            </a:pPr>
            <a:r>
              <a:rPr lang="sk-SK" sz="2000" dirty="0"/>
              <a:t> ktorý definoval zlatý rez ako rozdelenie úsečky v krajnom a strednom pomere.</a:t>
            </a:r>
          </a:p>
          <a:p>
            <a:endParaRPr lang="sk-SK" sz="2000" dirty="0"/>
          </a:p>
          <a:p>
            <a:r>
              <a:rPr lang="sk-SK" sz="2000" dirty="0" err="1"/>
              <a:t>Fylotaxia</a:t>
            </a:r>
            <a:endParaRPr lang="sk-SK" sz="2000" dirty="0"/>
          </a:p>
          <a:p>
            <a:r>
              <a:rPr lang="sk-SK" sz="2000" dirty="0"/>
              <a:t>Náuka o usporiadaní listov na stonkách rastlín.</a:t>
            </a:r>
          </a:p>
          <a:p>
            <a:endParaRPr lang="sk-SK" sz="2000" dirty="0"/>
          </a:p>
          <a:p>
            <a:r>
              <a:rPr lang="sk-SK" sz="2000" dirty="0"/>
              <a:t>Analýza prírodných tvarov</a:t>
            </a:r>
          </a:p>
          <a:p>
            <a:r>
              <a:rPr lang="sk-SK" sz="2000" dirty="0"/>
              <a:t>Základy krajinomaľby</a:t>
            </a:r>
          </a:p>
          <a:p>
            <a:r>
              <a:rPr lang="sk-SK" sz="2000" dirty="0"/>
              <a:t>Skicovanie krajiny</a:t>
            </a:r>
          </a:p>
          <a:p>
            <a:r>
              <a:rPr lang="sk-SK" sz="2000" dirty="0"/>
              <a:t>Štúdie stromov, </a:t>
            </a:r>
            <a:r>
              <a:rPr lang="sk-SK" sz="2000" dirty="0" err="1"/>
              <a:t>polocelkov</a:t>
            </a:r>
            <a:r>
              <a:rPr lang="sk-SK" sz="2000" dirty="0"/>
              <a:t> a celkov krajiny</a:t>
            </a:r>
          </a:p>
          <a:p>
            <a:r>
              <a:rPr lang="sk-SK" sz="2000" dirty="0"/>
              <a:t>Techniky kresby a maľby v krajine</a:t>
            </a:r>
          </a:p>
          <a:p>
            <a:endParaRPr lang="sk-SK" dirty="0"/>
          </a:p>
        </p:txBody>
      </p:sp>
    </p:spTree>
    <p:extLst>
      <p:ext uri="{BB962C8B-B14F-4D97-AF65-F5344CB8AC3E}">
        <p14:creationId xmlns:p14="http://schemas.microsoft.com/office/powerpoint/2010/main" val="2008864818"/>
      </p:ext>
    </p:extLst>
  </p:cSld>
  <p:clrMapOvr>
    <a:masterClrMapping/>
  </p:clrMapOvr>
  <p:transition spd="slow">
    <p:randomBar dir="vert"/>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Vecné štúdie</a:t>
            </a:r>
          </a:p>
        </p:txBody>
      </p:sp>
      <p:sp>
        <p:nvSpPr>
          <p:cNvPr id="3" name="Zástupný symbol obsahu 2"/>
          <p:cNvSpPr>
            <a:spLocks noGrp="1"/>
          </p:cNvSpPr>
          <p:nvPr>
            <p:ph idx="1"/>
          </p:nvPr>
        </p:nvSpPr>
        <p:spPr/>
        <p:txBody>
          <a:bodyPr>
            <a:normAutofit/>
          </a:bodyPr>
          <a:lstStyle/>
          <a:p>
            <a:r>
              <a:rPr lang="sk-SK" sz="3200" dirty="0"/>
              <a:t>Štylizácia  je  zjednodušenie  vecných štúdií  vypúšťaním  nepodstatných znakov.  Štylizácia  je  nízka  miera abstrakcie so snahou zachovať realizmus zobrazovaných objektov. Je to  vizuálny štýl  umožňujúci  lepšiu čitateľnosť obrázkov.</a:t>
            </a:r>
          </a:p>
        </p:txBody>
      </p:sp>
    </p:spTree>
    <p:extLst>
      <p:ext uri="{BB962C8B-B14F-4D97-AF65-F5344CB8AC3E}">
        <p14:creationId xmlns:p14="http://schemas.microsoft.com/office/powerpoint/2010/main" val="2020891745"/>
      </p:ext>
    </p:extLst>
  </p:cSld>
  <p:clrMapOvr>
    <a:masterClrMapping/>
  </p:clrMapOvr>
  <p:transition spd="slow">
    <p:randomBar dir="vert"/>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Abstrakcia vecných štúdií</a:t>
            </a:r>
          </a:p>
        </p:txBody>
      </p:sp>
      <p:sp>
        <p:nvSpPr>
          <p:cNvPr id="3" name="Zástupný symbol obsahu 2"/>
          <p:cNvSpPr>
            <a:spLocks noGrp="1"/>
          </p:cNvSpPr>
          <p:nvPr>
            <p:ph idx="1"/>
          </p:nvPr>
        </p:nvSpPr>
        <p:spPr/>
        <p:txBody>
          <a:bodyPr>
            <a:normAutofit/>
          </a:bodyPr>
          <a:lstStyle/>
          <a:p>
            <a:r>
              <a:rPr lang="sk-SK" sz="2800" dirty="0"/>
              <a:t>Abstrakcia je vysoká miera štylizácie vecného objektu. Prirodzené tvary sa redukujú na najjednoduchšie formy. Pomocou jednoduchých tvarov chceme odovzdať čo najviac informácií. Príkladom abstrakcie sú piktogramy, logá, informatívne  značky,  symboly.  Podmienkou  je,  že  musia  byť  jednoduché a dobre čitateľné.</a:t>
            </a:r>
          </a:p>
        </p:txBody>
      </p:sp>
    </p:spTree>
    <p:extLst>
      <p:ext uri="{BB962C8B-B14F-4D97-AF65-F5344CB8AC3E}">
        <p14:creationId xmlns:p14="http://schemas.microsoft.com/office/powerpoint/2010/main" val="3348097439"/>
      </p:ext>
    </p:extLst>
  </p:cSld>
  <p:clrMapOvr>
    <a:masterClrMapping/>
  </p:clrMapOvr>
  <p:transition spd="slow">
    <p:randomBar dir="vert"/>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51112" y="939800"/>
            <a:ext cx="8915400" cy="5200022"/>
          </a:xfrm>
        </p:spPr>
        <p:txBody>
          <a:bodyPr>
            <a:normAutofit lnSpcReduction="10000"/>
          </a:bodyPr>
          <a:lstStyle/>
          <a:p>
            <a:r>
              <a:rPr lang="sk-SK" sz="3200" b="1" dirty="0"/>
              <a:t>Transfigurácia vecných štúdií</a:t>
            </a:r>
          </a:p>
          <a:p>
            <a:r>
              <a:rPr lang="sk-SK" sz="3200" dirty="0"/>
              <a:t>Pojem znamená premenu textúry objektu. Forma objektu ostáva nezmenená .</a:t>
            </a:r>
          </a:p>
          <a:p>
            <a:r>
              <a:rPr lang="sk-SK" sz="3200" b="1" dirty="0"/>
              <a:t>Analógia vecných štúdií</a:t>
            </a:r>
          </a:p>
          <a:p>
            <a:r>
              <a:rPr lang="sk-SK" sz="3200" dirty="0"/>
              <a:t>Analógiu  chápeme  vo  význame podobnosť. Analógia  je  neúplná,  čiastočná podobnosť, spočívajúca   v jednej alebo    viacerých    spoločných vlastnostiach     alebo     črtách rôznorodých  javov, alebo  objektov.</a:t>
            </a:r>
          </a:p>
          <a:p>
            <a:endParaRPr lang="sk-SK" dirty="0"/>
          </a:p>
        </p:txBody>
      </p:sp>
    </p:spTree>
    <p:extLst>
      <p:ext uri="{BB962C8B-B14F-4D97-AF65-F5344CB8AC3E}">
        <p14:creationId xmlns:p14="http://schemas.microsoft.com/office/powerpoint/2010/main" val="4195108176"/>
      </p:ext>
    </p:extLst>
  </p:cSld>
  <p:clrMapOvr>
    <a:masterClrMapping/>
  </p:clrMapOvr>
  <p:transition spd="slow">
    <p:randomBar dir="vert"/>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812800"/>
            <a:ext cx="8915400" cy="5098422"/>
          </a:xfrm>
        </p:spPr>
        <p:txBody>
          <a:bodyPr>
            <a:normAutofit/>
          </a:bodyPr>
          <a:lstStyle/>
          <a:p>
            <a:r>
              <a:rPr lang="sk-SK" sz="2800" dirty="0"/>
              <a:t>Transpozícia – posuny v tónine, farebnosti, štruktúre</a:t>
            </a:r>
          </a:p>
          <a:p>
            <a:endParaRPr lang="sk-SK" sz="2800" dirty="0"/>
          </a:p>
          <a:p>
            <a:r>
              <a:rPr lang="sk-SK" sz="2800" dirty="0"/>
              <a:t>Transformácia –premena formy.</a:t>
            </a:r>
          </a:p>
          <a:p>
            <a:r>
              <a:rPr lang="sk-SK" sz="2800" dirty="0"/>
              <a:t>Kombinácie,  variácie  a permutácie  základného  tvaru  sa  tvoria  zmenou veľkosti, proporcií, výrazu.</a:t>
            </a:r>
          </a:p>
          <a:p>
            <a:r>
              <a:rPr lang="sk-SK" sz="2800" dirty="0"/>
              <a:t>Kombinácie  sa týkajú  usporiadania  zvolených  prvkov  v kompozícii.</a:t>
            </a:r>
          </a:p>
          <a:p>
            <a:endParaRPr lang="sk-SK" sz="2800" dirty="0"/>
          </a:p>
        </p:txBody>
      </p:sp>
    </p:spTree>
    <p:extLst>
      <p:ext uri="{BB962C8B-B14F-4D97-AF65-F5344CB8AC3E}">
        <p14:creationId xmlns:p14="http://schemas.microsoft.com/office/powerpoint/2010/main" val="3941232642"/>
      </p:ext>
    </p:extLst>
  </p:cSld>
  <p:clrMapOvr>
    <a:masterClrMapping/>
  </p:clrMapOvr>
  <p:transition spd="slow">
    <p:randomBar dir="vert"/>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a:t>Rozvíjanie tvorivosti je dôležité z</a:t>
            </a:r>
            <a:br>
              <a:rPr lang="sk-SK" dirty="0"/>
            </a:br>
            <a:r>
              <a:rPr lang="sk-SK" dirty="0"/>
              <a:t>týchto dôvodov : </a:t>
            </a:r>
            <a:br>
              <a:rPr lang="sk-SK" dirty="0"/>
            </a:br>
            <a:endParaRPr lang="sk-SK" dirty="0"/>
          </a:p>
        </p:txBody>
      </p:sp>
      <p:sp>
        <p:nvSpPr>
          <p:cNvPr id="3" name="Zástupný symbol obsahu 2"/>
          <p:cNvSpPr>
            <a:spLocks noGrp="1"/>
          </p:cNvSpPr>
          <p:nvPr>
            <p:ph idx="1"/>
          </p:nvPr>
        </p:nvSpPr>
        <p:spPr>
          <a:xfrm>
            <a:off x="2589212" y="2133600"/>
            <a:ext cx="8915400" cy="4381500"/>
          </a:xfrm>
        </p:spPr>
        <p:txBody>
          <a:bodyPr>
            <a:normAutofit/>
          </a:bodyPr>
          <a:lstStyle/>
          <a:p>
            <a:r>
              <a:rPr lang="sk-SK" sz="2800" dirty="0"/>
              <a:t>1.Rozvíja schopnosť premýšľania tvorivým spôsobom</a:t>
            </a:r>
          </a:p>
          <a:p>
            <a:r>
              <a:rPr lang="sk-SK" sz="2800" dirty="0"/>
              <a:t>2. Zvyšuje motiváciu, pretože tvorivosť uspokojuje hlbokú ľudskú potrebu niečo  vytvárať  a byť  za  to  ocenený.  Tvorivá  činnosť  môže  uspokojovať potrebu sebarealizácie a naplniť potrebu uznania.</a:t>
            </a:r>
          </a:p>
          <a:p>
            <a:r>
              <a:rPr lang="sk-SK" sz="2800" dirty="0"/>
              <a:t>3. Prostredníctvom sebavyjadrenia dáva príležitosť skúmať pocity a osvojiť si vedomosti</a:t>
            </a:r>
          </a:p>
          <a:p>
            <a:endParaRPr lang="sk-SK" dirty="0"/>
          </a:p>
        </p:txBody>
      </p:sp>
    </p:spTree>
    <p:extLst>
      <p:ext uri="{BB962C8B-B14F-4D97-AF65-F5344CB8AC3E}">
        <p14:creationId xmlns:p14="http://schemas.microsoft.com/office/powerpoint/2010/main" val="2951222845"/>
      </p:ext>
    </p:extLst>
  </p:cSld>
  <p:clrMapOvr>
    <a:masterClrMapping/>
  </p:clrMapOvr>
  <p:transition spd="slow">
    <p:randomBar dir="vert"/>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622300"/>
            <a:ext cx="8915400" cy="5288922"/>
          </a:xfrm>
        </p:spPr>
        <p:txBody>
          <a:bodyPr>
            <a:noAutofit/>
          </a:bodyPr>
          <a:lstStyle/>
          <a:p>
            <a:r>
              <a:rPr lang="sk-SK" sz="2800" b="1" dirty="0"/>
              <a:t>Významy metafory</a:t>
            </a:r>
          </a:p>
          <a:p>
            <a:r>
              <a:rPr lang="sk-SK" sz="2800" dirty="0"/>
              <a:t>Vo význame prenos, prenesenie.</a:t>
            </a:r>
          </a:p>
          <a:p>
            <a:pPr marL="0" indent="0">
              <a:buNone/>
            </a:pPr>
            <a:endParaRPr lang="sk-SK" sz="2800" dirty="0"/>
          </a:p>
          <a:p>
            <a:r>
              <a:rPr lang="sk-SK" sz="2800" b="1" dirty="0"/>
              <a:t>Parafráza výtvarného diela</a:t>
            </a:r>
          </a:p>
          <a:p>
            <a:r>
              <a:rPr lang="sk-SK" sz="2800" dirty="0"/>
              <a:t>Je   voľné   spracovanie   cudzej   predlohy.   Toto spracovanie sa týka premeny formy. Ďalšou možnosťou je  zásah  do  obsahu  predlohy.  Treťou  možnosťou je kombinácia obidvoch prístupov, kedy meníme formu aj obsah predlohy pre výtvarnú interpretáciu témy parafráza. </a:t>
            </a:r>
          </a:p>
        </p:txBody>
      </p:sp>
    </p:spTree>
    <p:extLst>
      <p:ext uri="{BB962C8B-B14F-4D97-AF65-F5344CB8AC3E}">
        <p14:creationId xmlns:p14="http://schemas.microsoft.com/office/powerpoint/2010/main" val="2317709151"/>
      </p:ext>
    </p:extLst>
  </p:cSld>
  <p:clrMapOvr>
    <a:masterClrMapping/>
  </p:clrMapOvr>
  <p:transition spd="slow">
    <p:randomBar dir="vert"/>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Inšpirácia</a:t>
            </a:r>
          </a:p>
        </p:txBody>
      </p:sp>
      <p:sp>
        <p:nvSpPr>
          <p:cNvPr id="3" name="Zástupný symbol obsahu 2"/>
          <p:cNvSpPr>
            <a:spLocks noGrp="1"/>
          </p:cNvSpPr>
          <p:nvPr>
            <p:ph idx="1"/>
          </p:nvPr>
        </p:nvSpPr>
        <p:spPr/>
        <p:txBody>
          <a:bodyPr>
            <a:normAutofit/>
          </a:bodyPr>
          <a:lstStyle/>
          <a:p>
            <a:r>
              <a:rPr lang="sk-SK" sz="2800" dirty="0"/>
              <a:t>–	je štádium nezaujatého hľadania podnetov, námetov, motívov. Účelom je prísť na čo najviac nápadov bez ohľadu na  to, ako sú nezmyselné, nepraktické, alebo sa iba tak na prvý pohľad zdajú. Pre túto fázu je charakteristická spontánnosť, experimentovanie, intuícia, nespútaná predstavivosť, improvizácia.</a:t>
            </a:r>
          </a:p>
        </p:txBody>
      </p:sp>
    </p:spTree>
    <p:extLst>
      <p:ext uri="{BB962C8B-B14F-4D97-AF65-F5344CB8AC3E}">
        <p14:creationId xmlns:p14="http://schemas.microsoft.com/office/powerpoint/2010/main" val="2595201686"/>
      </p:ext>
    </p:extLst>
  </p:cSld>
  <p:clrMapOvr>
    <a:masterClrMapping/>
  </p:clrMapOvr>
  <p:transition spd="slow">
    <p:randomBar dir="vert"/>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Ilustrácia</a:t>
            </a:r>
          </a:p>
        </p:txBody>
      </p:sp>
      <p:sp>
        <p:nvSpPr>
          <p:cNvPr id="3" name="Zástupný symbol obsahu 2"/>
          <p:cNvSpPr>
            <a:spLocks noGrp="1"/>
          </p:cNvSpPr>
          <p:nvPr>
            <p:ph idx="1"/>
          </p:nvPr>
        </p:nvSpPr>
        <p:spPr/>
        <p:txBody>
          <a:bodyPr/>
          <a:lstStyle/>
          <a:p>
            <a:r>
              <a:rPr lang="sk-SK" sz="2400" dirty="0"/>
              <a:t>Slovo  ilustrácia  je  latinského  pôvodu.  Ilustráciu  chápeme  vo  význame obrázkov    dopĺňajúcich,  spestrujúcich  alebo  objasňujúcich    text.</a:t>
            </a:r>
          </a:p>
          <a:p>
            <a:endParaRPr lang="sk-SK" sz="2400" dirty="0"/>
          </a:p>
          <a:p>
            <a:r>
              <a:rPr lang="sk-SK" sz="2400" dirty="0"/>
              <a:t>Sú dva typy knižných ilustrácií:</a:t>
            </a:r>
          </a:p>
          <a:p>
            <a:r>
              <a:rPr lang="sk-SK" sz="2400" dirty="0"/>
              <a:t>1.Dekoratívne ilustrácie</a:t>
            </a:r>
          </a:p>
          <a:p>
            <a:r>
              <a:rPr lang="sk-SK" sz="2400" dirty="0"/>
              <a:t>2.Ilustrácie späté s vyjadrením literárneho textu</a:t>
            </a:r>
          </a:p>
          <a:p>
            <a:endParaRPr lang="sk-SK" dirty="0"/>
          </a:p>
        </p:txBody>
      </p:sp>
    </p:spTree>
    <p:extLst>
      <p:ext uri="{BB962C8B-B14F-4D97-AF65-F5344CB8AC3E}">
        <p14:creationId xmlns:p14="http://schemas.microsoft.com/office/powerpoint/2010/main" val="1933030157"/>
      </p:ext>
    </p:extLst>
  </p:cSld>
  <p:clrMapOvr>
    <a:masterClrMapping/>
  </p:clrMapOvr>
  <p:transition spd="slow">
    <p:randomBar dir="vert"/>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Ďalšie delenie ilustrácie:</a:t>
            </a:r>
          </a:p>
        </p:txBody>
      </p:sp>
      <p:sp>
        <p:nvSpPr>
          <p:cNvPr id="3" name="Zástupný symbol obsahu 2"/>
          <p:cNvSpPr>
            <a:spLocks noGrp="1"/>
          </p:cNvSpPr>
          <p:nvPr>
            <p:ph idx="1"/>
          </p:nvPr>
        </p:nvSpPr>
        <p:spPr>
          <a:xfrm>
            <a:off x="2589212" y="2146300"/>
            <a:ext cx="8915400" cy="4095122"/>
          </a:xfrm>
        </p:spPr>
        <p:txBody>
          <a:bodyPr/>
          <a:lstStyle/>
          <a:p>
            <a:r>
              <a:rPr lang="sk-SK" sz="2400" dirty="0"/>
              <a:t>1.Ilustráciu  umelecká - cieľom  umeleckej  literatúry  je  vizuálne  znázornenie  literárnej  predlohy, ilustrácie  by  mali  literárny  text pretvárať  a pridávať niečo nové.</a:t>
            </a:r>
          </a:p>
          <a:p>
            <a:r>
              <a:rPr lang="sk-SK" sz="2400" dirty="0"/>
              <a:t>2.Ilustráciu  vedeckú – vo vedeckej  ilustrácii  ide  o abstrahujúce, všeobecne  platné  zovšeobecňovania  poznávaného  a analyzovaného, vedeckou ilustráciou sú zobrazujúce a znázorňujúce prejavy, ktoré sa viažu na vecný text faktograficky, napríklad mapy, grafy a podobne</a:t>
            </a:r>
            <a:r>
              <a:rPr lang="sk-SK" dirty="0"/>
              <a:t>.</a:t>
            </a:r>
          </a:p>
          <a:p>
            <a:endParaRPr lang="sk-SK" dirty="0"/>
          </a:p>
        </p:txBody>
      </p:sp>
    </p:spTree>
    <p:extLst>
      <p:ext uri="{BB962C8B-B14F-4D97-AF65-F5344CB8AC3E}">
        <p14:creationId xmlns:p14="http://schemas.microsoft.com/office/powerpoint/2010/main" val="4009517397"/>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a:t>Frotáž</a:t>
            </a:r>
            <a:endParaRPr lang="sk-SK" dirty="0"/>
          </a:p>
        </p:txBody>
      </p:sp>
      <p:sp>
        <p:nvSpPr>
          <p:cNvPr id="3" name="Zástupný symbol obsahu 2"/>
          <p:cNvSpPr>
            <a:spLocks noGrp="1"/>
          </p:cNvSpPr>
          <p:nvPr>
            <p:ph idx="1"/>
          </p:nvPr>
        </p:nvSpPr>
        <p:spPr>
          <a:xfrm>
            <a:off x="2589212" y="2133600"/>
            <a:ext cx="8915400" cy="4229100"/>
          </a:xfrm>
        </p:spPr>
        <p:txBody>
          <a:bodyPr>
            <a:noAutofit/>
          </a:bodyPr>
          <a:lstStyle/>
          <a:p>
            <a:r>
              <a:rPr lang="sk-SK" sz="2800" dirty="0"/>
              <a:t>Ide o snímanie odtlačkov z kamenných, keramických, kovových a drevených reliéfov. Technika bola obľúbená u Číňanov. Touto technikou sa zhotovovali reprodukcie rôznych diel pre cisárske archívy a zberateľov. Bola to vďačná technika  použitá  ako  archeologická  metóda.    Výhodou  tejto  techniky  je možnosť vyhotovenia odtlačku bez znehodnotenia objektu.</a:t>
            </a:r>
          </a:p>
        </p:txBody>
      </p:sp>
    </p:spTree>
    <p:extLst>
      <p:ext uri="{BB962C8B-B14F-4D97-AF65-F5344CB8AC3E}">
        <p14:creationId xmlns:p14="http://schemas.microsoft.com/office/powerpoint/2010/main" val="2378958313"/>
      </p:ext>
    </p:extLst>
  </p:cSld>
  <p:clrMapOvr>
    <a:masterClrMapping/>
  </p:clrMapOvr>
  <p:transition spd="slow">
    <p:randomBar dir="vert"/>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Klasifikácia umeleckej ilustrácie </a:t>
            </a:r>
          </a:p>
        </p:txBody>
      </p:sp>
      <p:sp>
        <p:nvSpPr>
          <p:cNvPr id="3" name="Zástupný symbol obsahu 2"/>
          <p:cNvSpPr>
            <a:spLocks noGrp="1"/>
          </p:cNvSpPr>
          <p:nvPr>
            <p:ph idx="1"/>
          </p:nvPr>
        </p:nvSpPr>
        <p:spPr/>
        <p:txBody>
          <a:bodyPr/>
          <a:lstStyle/>
          <a:p>
            <a:r>
              <a:rPr lang="sk-SK" sz="2400" dirty="0"/>
              <a:t>1.Ilustrácia poézie –lyrika</a:t>
            </a:r>
          </a:p>
          <a:p>
            <a:r>
              <a:rPr lang="sk-SK" sz="2400" dirty="0"/>
              <a:t>2.Ilustrácia prózy – epika (román, novela, poviedka)</a:t>
            </a:r>
          </a:p>
          <a:p>
            <a:r>
              <a:rPr lang="sk-SK" sz="2400" dirty="0"/>
              <a:t>3.Ilustrácia rozprávky</a:t>
            </a:r>
          </a:p>
          <a:p>
            <a:r>
              <a:rPr lang="sk-SK" sz="2400" dirty="0"/>
              <a:t>4.Ilustrácia populárnej literatúry</a:t>
            </a:r>
          </a:p>
          <a:p>
            <a:r>
              <a:rPr lang="sk-SK" sz="2400" dirty="0"/>
              <a:t>5.Ilustrácia dobrodružnej literatúry</a:t>
            </a:r>
          </a:p>
          <a:p>
            <a:r>
              <a:rPr lang="sk-SK" sz="2400" dirty="0"/>
              <a:t>6.Ilustrácia umelecko-vzdelávacej literatúry</a:t>
            </a:r>
          </a:p>
          <a:p>
            <a:r>
              <a:rPr lang="sk-SK" sz="2400" dirty="0"/>
              <a:t>7.Ilustrácia dramatickej literatúry</a:t>
            </a:r>
          </a:p>
          <a:p>
            <a:endParaRPr lang="sk-SK" dirty="0"/>
          </a:p>
        </p:txBody>
      </p:sp>
    </p:spTree>
    <p:extLst>
      <p:ext uri="{BB962C8B-B14F-4D97-AF65-F5344CB8AC3E}">
        <p14:creationId xmlns:p14="http://schemas.microsoft.com/office/powerpoint/2010/main" val="2438007255"/>
      </p:ext>
    </p:extLst>
  </p:cSld>
  <p:clrMapOvr>
    <a:masterClrMapping/>
  </p:clrMapOvr>
  <p:transition spd="slow">
    <p:randomBar dir="vert"/>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Klasifikácia ilustrácie podľa vekovej kategórie </a:t>
            </a:r>
          </a:p>
        </p:txBody>
      </p:sp>
      <p:sp>
        <p:nvSpPr>
          <p:cNvPr id="3" name="Zástupný symbol obsahu 2"/>
          <p:cNvSpPr>
            <a:spLocks noGrp="1"/>
          </p:cNvSpPr>
          <p:nvPr>
            <p:ph idx="1"/>
          </p:nvPr>
        </p:nvSpPr>
        <p:spPr/>
        <p:txBody>
          <a:bodyPr>
            <a:normAutofit/>
          </a:bodyPr>
          <a:lstStyle/>
          <a:p>
            <a:r>
              <a:rPr lang="sk-SK" sz="4000" dirty="0"/>
              <a:t>Rozlišujeme ilustrácie pre deti a mládež a ilustrácie pre dospelých.</a:t>
            </a:r>
          </a:p>
        </p:txBody>
      </p:sp>
    </p:spTree>
    <p:extLst>
      <p:ext uri="{BB962C8B-B14F-4D97-AF65-F5344CB8AC3E}">
        <p14:creationId xmlns:p14="http://schemas.microsoft.com/office/powerpoint/2010/main" val="2783312269"/>
      </p:ext>
    </p:extLst>
  </p:cSld>
  <p:clrMapOvr>
    <a:masterClrMapping/>
  </p:clrMapOvr>
  <p:transition spd="slow">
    <p:randomBar dir="vert"/>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Klasifikácia ilustrácie podľa aspektu umiestnenia v knihe </a:t>
            </a:r>
          </a:p>
        </p:txBody>
      </p:sp>
      <p:sp>
        <p:nvSpPr>
          <p:cNvPr id="3" name="Zástupný symbol obsahu 2"/>
          <p:cNvSpPr>
            <a:spLocks noGrp="1"/>
          </p:cNvSpPr>
          <p:nvPr>
            <p:ph idx="1"/>
          </p:nvPr>
        </p:nvSpPr>
        <p:spPr>
          <a:xfrm>
            <a:off x="2589212" y="1993900"/>
            <a:ext cx="8915400" cy="4864100"/>
          </a:xfrm>
        </p:spPr>
        <p:txBody>
          <a:bodyPr>
            <a:normAutofit fontScale="92500" lnSpcReduction="20000"/>
          </a:bodyPr>
          <a:lstStyle/>
          <a:p>
            <a:r>
              <a:rPr lang="sk-SK" dirty="0"/>
              <a:t>1.Ilustrácia na prebale knihy</a:t>
            </a:r>
          </a:p>
          <a:p>
            <a:r>
              <a:rPr lang="sk-SK" dirty="0"/>
              <a:t>2.Ilustrácia na väzbe</a:t>
            </a:r>
          </a:p>
          <a:p>
            <a:r>
              <a:rPr lang="sk-SK" dirty="0"/>
              <a:t>3.Ilustrácia na predsádke</a:t>
            </a:r>
          </a:p>
          <a:p>
            <a:r>
              <a:rPr lang="sk-SK" dirty="0"/>
              <a:t>4.Ilustrácia na  frontispice</a:t>
            </a:r>
          </a:p>
          <a:p>
            <a:r>
              <a:rPr lang="sk-SK" dirty="0"/>
              <a:t>5.Ilustrácia na titulnom liste</a:t>
            </a:r>
          </a:p>
          <a:p>
            <a:r>
              <a:rPr lang="sk-SK" dirty="0"/>
              <a:t>6.Ilustrácia ako súčasť iniciály</a:t>
            </a:r>
          </a:p>
          <a:p>
            <a:r>
              <a:rPr lang="sk-SK" dirty="0"/>
              <a:t>7.Ilustrácia  ako kapitolka</a:t>
            </a:r>
          </a:p>
          <a:p>
            <a:r>
              <a:rPr lang="sk-SK" dirty="0"/>
              <a:t>8.Ilustrácia zalomená v texte</a:t>
            </a:r>
          </a:p>
          <a:p>
            <a:r>
              <a:rPr lang="sk-SK" dirty="0"/>
              <a:t>9.Ilustrácia </a:t>
            </a:r>
            <a:r>
              <a:rPr lang="sk-SK" dirty="0" err="1"/>
              <a:t>štvrťstranová</a:t>
            </a:r>
            <a:endParaRPr lang="sk-SK" dirty="0"/>
          </a:p>
          <a:p>
            <a:r>
              <a:rPr lang="sk-SK" dirty="0"/>
              <a:t>10.Ilustrácia  polstranová</a:t>
            </a:r>
          </a:p>
          <a:p>
            <a:r>
              <a:rPr lang="sk-SK" dirty="0"/>
              <a:t>11.Ilustrácia </a:t>
            </a:r>
            <a:r>
              <a:rPr lang="sk-SK" dirty="0" err="1"/>
              <a:t>trištvrťstranová</a:t>
            </a:r>
            <a:endParaRPr lang="sk-SK" dirty="0"/>
          </a:p>
          <a:p>
            <a:r>
              <a:rPr lang="sk-SK" dirty="0"/>
              <a:t>12.Ilustrácia  celostranová</a:t>
            </a:r>
          </a:p>
          <a:p>
            <a:r>
              <a:rPr lang="sk-SK" dirty="0"/>
              <a:t>13.Ilustrácia dvojstranová</a:t>
            </a:r>
          </a:p>
          <a:p>
            <a:r>
              <a:rPr lang="sk-SK" dirty="0"/>
              <a:t>14.Ilustrácia ako koncovka</a:t>
            </a:r>
          </a:p>
          <a:p>
            <a:endParaRPr lang="sk-SK" dirty="0"/>
          </a:p>
        </p:txBody>
      </p:sp>
    </p:spTree>
    <p:extLst>
      <p:ext uri="{BB962C8B-B14F-4D97-AF65-F5344CB8AC3E}">
        <p14:creationId xmlns:p14="http://schemas.microsoft.com/office/powerpoint/2010/main" val="2715566671"/>
      </p:ext>
    </p:extLst>
  </p:cSld>
  <p:clrMapOvr>
    <a:masterClrMapping/>
  </p:clrMapOvr>
  <p:transition spd="slow">
    <p:randomBar dir="vert"/>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Rozdelenie typov ilustrácie vo vzťahu k textu</a:t>
            </a:r>
          </a:p>
        </p:txBody>
      </p:sp>
      <p:sp>
        <p:nvSpPr>
          <p:cNvPr id="3" name="Zástupný symbol obsahu 2"/>
          <p:cNvSpPr>
            <a:spLocks noGrp="1"/>
          </p:cNvSpPr>
          <p:nvPr>
            <p:ph idx="1"/>
          </p:nvPr>
        </p:nvSpPr>
        <p:spPr/>
        <p:txBody>
          <a:bodyPr/>
          <a:lstStyle/>
          <a:p>
            <a:r>
              <a:rPr lang="sk-SK" sz="3200" dirty="0"/>
              <a:t>1.Ilustrácia sa dôsledne  pridržiava textu.</a:t>
            </a:r>
          </a:p>
          <a:p>
            <a:r>
              <a:rPr lang="sk-SK" sz="3200" dirty="0"/>
              <a:t>2.Ilustrácia je voľnou parafrázou k textu.</a:t>
            </a:r>
          </a:p>
          <a:p>
            <a:r>
              <a:rPr lang="sk-SK" sz="3200" dirty="0"/>
              <a:t>3.Ilustrácia je výtvarným sprievodom ako samostatné  dielo bez spojenia s literárnym textom.</a:t>
            </a:r>
          </a:p>
          <a:p>
            <a:endParaRPr lang="sk-SK" dirty="0"/>
          </a:p>
        </p:txBody>
      </p:sp>
    </p:spTree>
    <p:extLst>
      <p:ext uri="{BB962C8B-B14F-4D97-AF65-F5344CB8AC3E}">
        <p14:creationId xmlns:p14="http://schemas.microsoft.com/office/powerpoint/2010/main" val="1445389562"/>
      </p:ext>
    </p:extLst>
  </p:cSld>
  <p:clrMapOvr>
    <a:masterClrMapping/>
  </p:clrMapOvr>
  <p:transition spd="slow">
    <p:randomBar dir="vert"/>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Knižná ilustrácia, textovo  – obrázkové útvary, obrázkové série</a:t>
            </a:r>
          </a:p>
        </p:txBody>
      </p:sp>
      <p:sp>
        <p:nvSpPr>
          <p:cNvPr id="3" name="Zástupný symbol obsahu 2"/>
          <p:cNvSpPr>
            <a:spLocks noGrp="1"/>
          </p:cNvSpPr>
          <p:nvPr>
            <p:ph idx="1"/>
          </p:nvPr>
        </p:nvSpPr>
        <p:spPr>
          <a:xfrm>
            <a:off x="2589212" y="2133600"/>
            <a:ext cx="8915400" cy="4368800"/>
          </a:xfrm>
        </p:spPr>
        <p:txBody>
          <a:bodyPr>
            <a:noAutofit/>
          </a:bodyPr>
          <a:lstStyle/>
          <a:p>
            <a:r>
              <a:rPr lang="sk-SK" sz="2000" dirty="0"/>
              <a:t>1.Knižné ilustrácie sú skôr výberovými scénami z príbehu literárneho </a:t>
            </a:r>
          </a:p>
          <a:p>
            <a:r>
              <a:rPr lang="sk-SK" sz="2000" dirty="0"/>
              <a:t>diela.  Slovesnú  časť  tvorí  samotný  literárny  útvar,</a:t>
            </a:r>
          </a:p>
          <a:p>
            <a:r>
              <a:rPr lang="sk-SK" sz="2000" dirty="0"/>
              <a:t>napríklad poviedka alebo rozprávka.</a:t>
            </a:r>
          </a:p>
          <a:p>
            <a:r>
              <a:rPr lang="sk-SK" sz="2000" dirty="0"/>
              <a:t>2.Textovo –obrázkové útvary </a:t>
            </a:r>
          </a:p>
          <a:p>
            <a:r>
              <a:rPr lang="sk-SK" sz="2000" dirty="0"/>
              <a:t>a)Obrázkové série sú  zoskupeniami  k sebe patriacich obrázkov. </a:t>
            </a:r>
          </a:p>
          <a:p>
            <a:r>
              <a:rPr lang="sk-SK" sz="2000" dirty="0"/>
              <a:t>Majú  spoločný  formát,  opakujúce  sa  postavy  a</a:t>
            </a:r>
          </a:p>
          <a:p>
            <a:r>
              <a:rPr lang="sk-SK" sz="2000" dirty="0"/>
              <a:t>zobrazované reálie. Bez literárneho textu je sled obrázkov ťažko čitateľný, </a:t>
            </a:r>
            <a:r>
              <a:rPr lang="sk-SK" sz="2000" dirty="0" err="1"/>
              <a:t>t.j</a:t>
            </a:r>
            <a:r>
              <a:rPr lang="sk-SK" sz="2000" dirty="0"/>
              <a:t>. nie  sú  schopné  vyrozprávať  dej.    Obrázky  série  scénami zobrazujú  celý  literárny  príbeh.  Text  a obrázky  tvoria  dve rovnocenné výpovede.</a:t>
            </a:r>
          </a:p>
          <a:p>
            <a:endParaRPr lang="sk-SK" sz="2000" dirty="0"/>
          </a:p>
        </p:txBody>
      </p:sp>
    </p:spTree>
    <p:extLst>
      <p:ext uri="{BB962C8B-B14F-4D97-AF65-F5344CB8AC3E}">
        <p14:creationId xmlns:p14="http://schemas.microsoft.com/office/powerpoint/2010/main" val="999161746"/>
      </p:ext>
    </p:extLst>
  </p:cSld>
  <p:clrMapOvr>
    <a:masterClrMapping/>
  </p:clrMapOvr>
  <p:transition spd="slow">
    <p:randomBar dir="vert"/>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685800"/>
            <a:ext cx="8915400" cy="5225422"/>
          </a:xfrm>
        </p:spPr>
        <p:txBody>
          <a:bodyPr>
            <a:normAutofit/>
          </a:bodyPr>
          <a:lstStyle/>
          <a:p>
            <a:r>
              <a:rPr lang="sk-SK" sz="2800" dirty="0"/>
              <a:t>b)Obrázkový oblúk - kresby  netvoria  sériu  ani  cyklus,  ale  spolu s textovou zložkou sú súčasťou jednej obrázkovej kompozície.</a:t>
            </a:r>
          </a:p>
          <a:p>
            <a:r>
              <a:rPr lang="sk-SK" sz="2800" dirty="0"/>
              <a:t>c)Maľované čítanie - výpoveď je sprostredkovaná striedavo textom a kresbou.</a:t>
            </a:r>
          </a:p>
          <a:p>
            <a:r>
              <a:rPr lang="sk-SK" sz="2800" dirty="0"/>
              <a:t>d)Obrázkový cyklus – obrázky tvoria sériu, ale nie seriál, jednotlivý obrázok  názorne  zobrazuje  k nemu  priradený  sprievodný literárny  útvar.</a:t>
            </a:r>
          </a:p>
          <a:p>
            <a:pPr marL="0" indent="0">
              <a:buNone/>
            </a:pPr>
            <a:endParaRPr lang="sk-SK" sz="2800" dirty="0"/>
          </a:p>
        </p:txBody>
      </p:sp>
    </p:spTree>
    <p:extLst>
      <p:ext uri="{BB962C8B-B14F-4D97-AF65-F5344CB8AC3E}">
        <p14:creationId xmlns:p14="http://schemas.microsoft.com/office/powerpoint/2010/main" val="2042391398"/>
      </p:ext>
    </p:extLst>
  </p:cSld>
  <p:clrMapOvr>
    <a:masterClrMapping/>
  </p:clrMapOvr>
  <p:transition spd="slow">
    <p:randomBar dir="vert"/>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673100"/>
            <a:ext cx="8915400" cy="5549900"/>
          </a:xfrm>
        </p:spPr>
        <p:txBody>
          <a:bodyPr>
            <a:noAutofit/>
          </a:bodyPr>
          <a:lstStyle/>
          <a:p>
            <a:r>
              <a:rPr lang="sk-SK" sz="2800" dirty="0"/>
              <a:t>3.Obrázkové seriály sú charakterizované jednotou slova a obrazu, pričom slovo   je   nevyhnutnou   zložkou   porozumenia   obrázkového rozprávania.  Obrázkový  seriál  má  svoj  začiatok  a má  svoj  koniec. Sprievodné  slová  sú  umiestnené  v balóniku,  v bubline,  v obláčiku, v riadku  alebo  sú  pod  obrázkom, alebo vedľa  obrázka.  Slovo je  tu doplňujúcim prvkom. U komiksu je nevyhnutný iba sprievodný text. </a:t>
            </a:r>
          </a:p>
          <a:p>
            <a:r>
              <a:rPr lang="sk-SK" sz="2800" dirty="0"/>
              <a:t>•Seriál ( latinsky </a:t>
            </a:r>
            <a:r>
              <a:rPr lang="sk-SK" sz="2800" dirty="0" err="1"/>
              <a:t>series</a:t>
            </a:r>
            <a:r>
              <a:rPr lang="sk-SK" sz="2800" dirty="0"/>
              <a:t> vo význame reťaz, rad).</a:t>
            </a:r>
          </a:p>
          <a:p>
            <a:endParaRPr lang="sk-SK" sz="2800" dirty="0"/>
          </a:p>
        </p:txBody>
      </p:sp>
    </p:spTree>
    <p:extLst>
      <p:ext uri="{BB962C8B-B14F-4D97-AF65-F5344CB8AC3E}">
        <p14:creationId xmlns:p14="http://schemas.microsoft.com/office/powerpoint/2010/main" val="3033890412"/>
      </p:ext>
    </p:extLst>
  </p:cSld>
  <p:clrMapOvr>
    <a:masterClrMapping/>
  </p:clrMapOvr>
  <p:transition spd="slow">
    <p:randomBar dir="vert"/>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Knižná ilustrácia</a:t>
            </a:r>
          </a:p>
        </p:txBody>
      </p:sp>
      <p:sp>
        <p:nvSpPr>
          <p:cNvPr id="3" name="Zástupný symbol obsahu 2"/>
          <p:cNvSpPr>
            <a:spLocks noGrp="1"/>
          </p:cNvSpPr>
          <p:nvPr>
            <p:ph idx="1"/>
          </p:nvPr>
        </p:nvSpPr>
        <p:spPr/>
        <p:txBody>
          <a:bodyPr>
            <a:normAutofit/>
          </a:bodyPr>
          <a:lstStyle/>
          <a:p>
            <a:r>
              <a:rPr lang="sk-SK" sz="2800" dirty="0"/>
              <a:t>Užšie  chápanie  ilustrácie  sa  spája  s termínom knižná  ilustrácia a tento výtvarný prejav počíta s tým, že jeho pochopenie a porozumenie je závislé od poznania a porozumenia literárneho umeleckého textu, ktorého fázu, dej, stav, náladu, myšlienku a ducha ilustruje.</a:t>
            </a:r>
          </a:p>
          <a:p>
            <a:r>
              <a:rPr lang="sk-SK" sz="2800" dirty="0"/>
              <a:t>Knižnú ilustráciu delíme na ilustráciu v širšom a</a:t>
            </a:r>
          </a:p>
          <a:p>
            <a:r>
              <a:rPr lang="sk-SK" sz="2800" dirty="0"/>
              <a:t>ilustráciu v užšom slova  zmysle.</a:t>
            </a:r>
          </a:p>
          <a:p>
            <a:endParaRPr lang="sk-SK" sz="2800" dirty="0"/>
          </a:p>
        </p:txBody>
      </p:sp>
    </p:spTree>
    <p:extLst>
      <p:ext uri="{BB962C8B-B14F-4D97-AF65-F5344CB8AC3E}">
        <p14:creationId xmlns:p14="http://schemas.microsoft.com/office/powerpoint/2010/main" val="4095555318"/>
      </p:ext>
    </p:extLst>
  </p:cSld>
  <p:clrMapOvr>
    <a:masterClrMapping/>
  </p:clrMapOvr>
  <p:transition spd="slow">
    <p:randomBar dir="vert"/>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Kritérium klasifikácie knižných ilustrácií</a:t>
            </a:r>
          </a:p>
        </p:txBody>
      </p:sp>
      <p:sp>
        <p:nvSpPr>
          <p:cNvPr id="3" name="Zástupný symbol obsahu 2"/>
          <p:cNvSpPr>
            <a:spLocks noGrp="1"/>
          </p:cNvSpPr>
          <p:nvPr>
            <p:ph idx="1"/>
          </p:nvPr>
        </p:nvSpPr>
        <p:spPr/>
        <p:txBody>
          <a:bodyPr/>
          <a:lstStyle/>
          <a:p>
            <a:r>
              <a:rPr lang="sk-SK" sz="2800" dirty="0"/>
              <a:t>1.Obsah - vzťah výtvarnej zložky k obsahu textu. Či je spojitosť medzi literárnym textom a ilustráciou jednoznačná alebo žiadna. </a:t>
            </a:r>
          </a:p>
          <a:p>
            <a:r>
              <a:rPr lang="sk-SK" sz="2800" dirty="0"/>
              <a:t>2. Forma - spôsob  zobrazenia  skutočnosti,  ktorá  slúži  na  zobrazenie literárnej  a </a:t>
            </a:r>
            <a:r>
              <a:rPr lang="sk-SK" sz="2800" dirty="0" err="1"/>
              <a:t>mimoliterárnej</a:t>
            </a:r>
            <a:r>
              <a:rPr lang="sk-SK" sz="2800" dirty="0"/>
              <a:t>  skutočnosti.  Je  to  miera  naturalizmu, realizmu,  štylizácie,  abstrakcie, prípadne  akými  výtvarnými prostriedkami sa obrázky znázorňujú.</a:t>
            </a:r>
          </a:p>
          <a:p>
            <a:endParaRPr lang="sk-SK" dirty="0"/>
          </a:p>
        </p:txBody>
      </p:sp>
    </p:spTree>
    <p:extLst>
      <p:ext uri="{BB962C8B-B14F-4D97-AF65-F5344CB8AC3E}">
        <p14:creationId xmlns:p14="http://schemas.microsoft.com/office/powerpoint/2010/main" val="2565941116"/>
      </p:ext>
    </p:extLst>
  </p:cSld>
  <p:clrMapOvr>
    <a:masterClrMapping/>
  </p:clrMapOvr>
  <p:transition spd="slow">
    <p:randomBar dir="vert"/>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t-BR" dirty="0"/>
              <a:t>Ilustrácia a obrazové básne (kaligramy)</a:t>
            </a:r>
            <a:endParaRPr lang="sk-SK" dirty="0"/>
          </a:p>
        </p:txBody>
      </p:sp>
      <p:sp>
        <p:nvSpPr>
          <p:cNvPr id="3" name="Zástupný symbol obsahu 2"/>
          <p:cNvSpPr>
            <a:spLocks noGrp="1"/>
          </p:cNvSpPr>
          <p:nvPr>
            <p:ph idx="1"/>
          </p:nvPr>
        </p:nvSpPr>
        <p:spPr/>
        <p:txBody>
          <a:bodyPr>
            <a:normAutofit/>
          </a:bodyPr>
          <a:lstStyle/>
          <a:p>
            <a:pPr marL="457200" lvl="1" indent="0">
              <a:buNone/>
            </a:pPr>
            <a:r>
              <a:rPr lang="sk-SK" sz="2400" dirty="0"/>
              <a:t>Textovo – obrázkové útvary</a:t>
            </a:r>
          </a:p>
          <a:p>
            <a:pPr marL="457200" lvl="1" indent="0">
              <a:buNone/>
            </a:pPr>
            <a:r>
              <a:rPr lang="sk-SK" sz="2400" dirty="0"/>
              <a:t>Textovo – obrázkové  útvary  komunikujú  dvoma jazykmi, a to  jazykom výtvarným (séria obrázkov) a jazykom  literárnym (literárny žáner).</a:t>
            </a:r>
          </a:p>
          <a:p>
            <a:pPr marL="457200" lvl="1" indent="0">
              <a:buNone/>
            </a:pPr>
            <a:endParaRPr lang="sk-SK" sz="2400" dirty="0"/>
          </a:p>
        </p:txBody>
      </p:sp>
    </p:spTree>
    <p:extLst>
      <p:ext uri="{BB962C8B-B14F-4D97-AF65-F5344CB8AC3E}">
        <p14:creationId xmlns:p14="http://schemas.microsoft.com/office/powerpoint/2010/main" val="2968366811"/>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Koláž</a:t>
            </a:r>
          </a:p>
        </p:txBody>
      </p:sp>
      <p:sp>
        <p:nvSpPr>
          <p:cNvPr id="3" name="Zástupný symbol obsahu 2"/>
          <p:cNvSpPr>
            <a:spLocks noGrp="1"/>
          </p:cNvSpPr>
          <p:nvPr>
            <p:ph idx="1"/>
          </p:nvPr>
        </p:nvSpPr>
        <p:spPr/>
        <p:txBody>
          <a:bodyPr>
            <a:normAutofit/>
          </a:bodyPr>
          <a:lstStyle/>
          <a:p>
            <a:r>
              <a:rPr lang="sk-SK" sz="2800" dirty="0"/>
              <a:t>Koláž   je   technikou   nalepovania   rôznych materiálov, predovšetkým  papiera  a  tkanín  na podklad.  Materiály  kombinujeme  tak, aby  sme dosiahli    nové    riešenia    štylizovaných a abstraktných  kompozícii  obrazov.  Na  koláž  je možné  použiť  realistické  objekty  z fotografií, ktoré spájame do nových súvislostí.</a:t>
            </a:r>
          </a:p>
          <a:p>
            <a:endParaRPr lang="sk-SK" sz="2800" dirty="0"/>
          </a:p>
        </p:txBody>
      </p:sp>
    </p:spTree>
    <p:extLst>
      <p:ext uri="{BB962C8B-B14F-4D97-AF65-F5344CB8AC3E}">
        <p14:creationId xmlns:p14="http://schemas.microsoft.com/office/powerpoint/2010/main" val="187318010"/>
      </p:ext>
    </p:extLst>
  </p:cSld>
  <p:clrMapOvr>
    <a:masterClrMapping/>
  </p:clrMapOvr>
  <p:transition spd="slow">
    <p:randomBar dir="vert"/>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Základné typy a žánre textovo -obrázkových útvarov:</a:t>
            </a:r>
          </a:p>
        </p:txBody>
      </p:sp>
      <p:sp>
        <p:nvSpPr>
          <p:cNvPr id="3" name="Zástupný symbol obsahu 2"/>
          <p:cNvSpPr>
            <a:spLocks noGrp="1"/>
          </p:cNvSpPr>
          <p:nvPr>
            <p:ph idx="1"/>
          </p:nvPr>
        </p:nvSpPr>
        <p:spPr/>
        <p:txBody>
          <a:bodyPr>
            <a:normAutofit/>
          </a:bodyPr>
          <a:lstStyle/>
          <a:p>
            <a:r>
              <a:rPr lang="sk-SK" sz="2800" dirty="0"/>
              <a:t>1.Textovo-obrázkové série</a:t>
            </a:r>
          </a:p>
          <a:p>
            <a:r>
              <a:rPr lang="sk-SK" sz="2800" dirty="0"/>
              <a:t>2.Obrázkové oblúky</a:t>
            </a:r>
          </a:p>
          <a:p>
            <a:r>
              <a:rPr lang="sk-SK" sz="2800" dirty="0"/>
              <a:t>3.Maľované čítanie</a:t>
            </a:r>
          </a:p>
          <a:p>
            <a:r>
              <a:rPr lang="sk-SK" sz="2800" dirty="0"/>
              <a:t>4.Obrázkový  cyklus</a:t>
            </a:r>
          </a:p>
          <a:p>
            <a:endParaRPr lang="sk-SK" sz="2800" dirty="0"/>
          </a:p>
        </p:txBody>
      </p:sp>
    </p:spTree>
    <p:extLst>
      <p:ext uri="{BB962C8B-B14F-4D97-AF65-F5344CB8AC3E}">
        <p14:creationId xmlns:p14="http://schemas.microsoft.com/office/powerpoint/2010/main" val="2289199668"/>
      </p:ext>
    </p:extLst>
  </p:cSld>
  <p:clrMapOvr>
    <a:masterClrMapping/>
  </p:clrMapOvr>
  <p:transition spd="slow">
    <p:randomBar dir="vert"/>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Textovo – obrázkové série</a:t>
            </a:r>
          </a:p>
        </p:txBody>
      </p:sp>
      <p:sp>
        <p:nvSpPr>
          <p:cNvPr id="3" name="Zástupný symbol obsahu 2"/>
          <p:cNvSpPr>
            <a:spLocks noGrp="1"/>
          </p:cNvSpPr>
          <p:nvPr>
            <p:ph idx="1"/>
          </p:nvPr>
        </p:nvSpPr>
        <p:spPr/>
        <p:txBody>
          <a:bodyPr>
            <a:normAutofit/>
          </a:bodyPr>
          <a:lstStyle/>
          <a:p>
            <a:r>
              <a:rPr lang="sk-SK" sz="2000" dirty="0"/>
              <a:t>Text a obrázky tvoria dve rovnocenné výpovede. Obrázková  séria  poviedky    je  séria  obrázkov  radená  v riadkoch   alebo v stĺpcoch.</a:t>
            </a:r>
          </a:p>
          <a:p>
            <a:r>
              <a:rPr lang="sk-SK" sz="2000" dirty="0"/>
              <a:t>Literárny text je rozdelený pod obrázkami alebo je umiestnený v kompozícii obrázka. Obrázky majú rovnaký formát a text je prvoradý. U obrázkovej série rozprávky  text nie je rozdelený pod jednotlivé obrázky  série,  ale zostáva v samostatnom bloku a obrázky tvoria súbežný samostatný oddelený  blok.  Obrázky  sú  očíslované  a svojím  literárnym  usporiadaním a väčším  počtom  navodzujú  rozprávanie.    Základnou  úlohou  obrázkov  je názorne sledovať príbeh podľa čítaného textu.</a:t>
            </a:r>
          </a:p>
          <a:p>
            <a:endParaRPr lang="sk-SK" sz="2000" dirty="0"/>
          </a:p>
        </p:txBody>
      </p:sp>
    </p:spTree>
    <p:extLst>
      <p:ext uri="{BB962C8B-B14F-4D97-AF65-F5344CB8AC3E}">
        <p14:creationId xmlns:p14="http://schemas.microsoft.com/office/powerpoint/2010/main" val="1774685256"/>
      </p:ext>
    </p:extLst>
  </p:cSld>
  <p:clrMapOvr>
    <a:masterClrMapping/>
  </p:clrMapOvr>
  <p:transition spd="slow">
    <p:randomBar dir="vert"/>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Obrázkový oblúk</a:t>
            </a:r>
          </a:p>
        </p:txBody>
      </p:sp>
      <p:sp>
        <p:nvSpPr>
          <p:cNvPr id="3" name="Zástupný symbol obsahu 2"/>
          <p:cNvSpPr>
            <a:spLocks noGrp="1"/>
          </p:cNvSpPr>
          <p:nvPr>
            <p:ph idx="1"/>
          </p:nvPr>
        </p:nvSpPr>
        <p:spPr>
          <a:xfrm>
            <a:off x="2589212" y="2133600"/>
            <a:ext cx="8915400" cy="4724400"/>
          </a:xfrm>
        </p:spPr>
        <p:txBody>
          <a:bodyPr>
            <a:noAutofit/>
          </a:bodyPr>
          <a:lstStyle/>
          <a:p>
            <a:r>
              <a:rPr lang="sk-SK" sz="2800" dirty="0"/>
              <a:t>Kresby netvoria sériu ani cyklus,  ale  spolu  s textovou zložkou sú súčasťou jednej obrázkovej kompozície na časopiseckej alebo knižnej strane (</a:t>
            </a:r>
            <a:r>
              <a:rPr lang="sk-SK" sz="2800" dirty="0" err="1"/>
              <a:t>jednolist</a:t>
            </a:r>
            <a:r>
              <a:rPr lang="sk-SK" sz="2800" dirty="0"/>
              <a:t>, obrázkový  hárok).  Kresby  ilustrujú  literárny  text  alebo  zobrazujú, a tak zastupujú  slovné  pojmy    takým  spôsobom,  že  zobrazenia  sa  striedajú s výpoveďou  textovej  zložky  na  spôsob  akoby  štafety.  Čítanie  prebieha v riadkoch, stĺpcoch, kruhu, špirále, vlnovke a podobne.</a:t>
            </a:r>
          </a:p>
        </p:txBody>
      </p:sp>
    </p:spTree>
    <p:extLst>
      <p:ext uri="{BB962C8B-B14F-4D97-AF65-F5344CB8AC3E}">
        <p14:creationId xmlns:p14="http://schemas.microsoft.com/office/powerpoint/2010/main" val="3302539770"/>
      </p:ext>
    </p:extLst>
  </p:cSld>
  <p:clrMapOvr>
    <a:masterClrMapping/>
  </p:clrMapOvr>
  <p:transition spd="slow">
    <p:randomBar dir="vert"/>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Maľované čítanie</a:t>
            </a:r>
          </a:p>
        </p:txBody>
      </p:sp>
      <p:sp>
        <p:nvSpPr>
          <p:cNvPr id="3" name="Zástupný symbol obsahu 2"/>
          <p:cNvSpPr>
            <a:spLocks noGrp="1"/>
          </p:cNvSpPr>
          <p:nvPr>
            <p:ph idx="1"/>
          </p:nvPr>
        </p:nvSpPr>
        <p:spPr/>
        <p:txBody>
          <a:bodyPr>
            <a:normAutofit/>
          </a:bodyPr>
          <a:lstStyle/>
          <a:p>
            <a:r>
              <a:rPr lang="sk-SK" sz="2800" dirty="0"/>
              <a:t>Výpoveď je sprostredkovaná striedavo textom a kresbou. Výpoveď kresby nadväzuje  na  výpoveď  textu  tam,  kde  bola  textom  prerušená  a naopak. Útvar  môže  pokračovať  na  ďalšej  strane  časopisu  alebo  knihy. Charakterizujú ho jednoduché vety zostavené zo slov a nápovedné kresby nahradzujúce slovo,  ktoré deti nedokážu prečítať.</a:t>
            </a:r>
          </a:p>
        </p:txBody>
      </p:sp>
    </p:spTree>
    <p:extLst>
      <p:ext uri="{BB962C8B-B14F-4D97-AF65-F5344CB8AC3E}">
        <p14:creationId xmlns:p14="http://schemas.microsoft.com/office/powerpoint/2010/main" val="1060440067"/>
      </p:ext>
    </p:extLst>
  </p:cSld>
  <p:clrMapOvr>
    <a:masterClrMapping/>
  </p:clrMapOvr>
  <p:transition spd="slow">
    <p:randomBar dir="vert"/>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Obrázkový cyklus</a:t>
            </a:r>
          </a:p>
        </p:txBody>
      </p:sp>
      <p:sp>
        <p:nvSpPr>
          <p:cNvPr id="3" name="Zástupný symbol obsahu 2"/>
          <p:cNvSpPr>
            <a:spLocks noGrp="1"/>
          </p:cNvSpPr>
          <p:nvPr>
            <p:ph idx="1"/>
          </p:nvPr>
        </p:nvSpPr>
        <p:spPr/>
        <p:txBody>
          <a:bodyPr>
            <a:normAutofit/>
          </a:bodyPr>
          <a:lstStyle/>
          <a:p>
            <a:r>
              <a:rPr lang="sk-SK" sz="2400" dirty="0"/>
              <a:t>Cyklus   s pravidelnou  frekvenciou.  Súbor  obrázkov,  ktorého  jednotlivý obrázok  názorne  zobrazuje  k nemu  priradený  sprievodný  literárny    útvar (rýmovačka,  riekanka,  hádanka,  spievanka,  príslovie,  porekadlo,  slovo, spojenie slov). Obrázky môžu tvoriť sériu, ale netvoria seriál. Iný  typ  obrázkového  cyklu  je  vo  forme  leporela.  Jednotlivé  texty  alebo jednoslovné  pomenovania  spája  tematika.  Úlohou  leporela  je  rozvíjať poznanie  dieťaťa, napríklad  jeho  poznávacie  schopnosti,  predstavivosť a podobne.</a:t>
            </a:r>
          </a:p>
        </p:txBody>
      </p:sp>
    </p:spTree>
    <p:extLst>
      <p:ext uri="{BB962C8B-B14F-4D97-AF65-F5344CB8AC3E}">
        <p14:creationId xmlns:p14="http://schemas.microsoft.com/office/powerpoint/2010/main" val="3738248762"/>
      </p:ext>
    </p:extLst>
  </p:cSld>
  <p:clrMapOvr>
    <a:masterClrMapping/>
  </p:clrMapOvr>
  <p:transition spd="slow">
    <p:randomBar dir="vert"/>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Obrázkový seriál</a:t>
            </a:r>
          </a:p>
        </p:txBody>
      </p:sp>
      <p:sp>
        <p:nvSpPr>
          <p:cNvPr id="3" name="Zástupný symbol obsahu 2"/>
          <p:cNvSpPr>
            <a:spLocks noGrp="1"/>
          </p:cNvSpPr>
          <p:nvPr>
            <p:ph idx="1"/>
          </p:nvPr>
        </p:nvSpPr>
        <p:spPr/>
        <p:txBody>
          <a:bodyPr>
            <a:normAutofit/>
          </a:bodyPr>
          <a:lstStyle/>
          <a:p>
            <a:r>
              <a:rPr lang="sk-SK" sz="2400" dirty="0"/>
              <a:t>Obrázkový  seriál  je  reťaz  obrázkov,  ktoré  tvoria  celok  svojim  súvislým radom zobrazení. Obrázky rozprávajú nejaký príbeh alebo vyjadrujú vzťah. Jednotlivé  kresby  seriálu  majú  dejovú  nadväznosť.  Obrázkové  seriály komunikujú  obrázkami. Text je nevyhnutný pre vyjadrenie a porozumenie príbehu. Text netvorí paralelnú výpoveď k obrázkom ako je to v obrázkovej sérii. Sprievodné  slová  sú  umiestnené  v bublinách,  obláčikoch  alebo  sú umiestnené mimo obrázka.</a:t>
            </a:r>
          </a:p>
        </p:txBody>
      </p:sp>
    </p:spTree>
    <p:extLst>
      <p:ext uri="{BB962C8B-B14F-4D97-AF65-F5344CB8AC3E}">
        <p14:creationId xmlns:p14="http://schemas.microsoft.com/office/powerpoint/2010/main" val="3982004294"/>
      </p:ext>
    </p:extLst>
  </p:cSld>
  <p:clrMapOvr>
    <a:masterClrMapping/>
  </p:clrMapOvr>
  <p:transition spd="slow">
    <p:randomBar dir="vert"/>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Výtvarno-umelecké aspekty obrázka</a:t>
            </a:r>
          </a:p>
        </p:txBody>
      </p:sp>
      <p:sp>
        <p:nvSpPr>
          <p:cNvPr id="3" name="Zástupný symbol obsahu 2"/>
          <p:cNvSpPr>
            <a:spLocks noGrp="1"/>
          </p:cNvSpPr>
          <p:nvPr>
            <p:ph idx="1"/>
          </p:nvPr>
        </p:nvSpPr>
        <p:spPr/>
        <p:txBody>
          <a:bodyPr>
            <a:normAutofit/>
          </a:bodyPr>
          <a:lstStyle/>
          <a:p>
            <a:r>
              <a:rPr lang="sk-SK" sz="2800" dirty="0"/>
              <a:t>Výrazové prostriedky ako čiara, škvrna, tvar, farba, svetlo, priestor a objem vstupujú do vzťahov tvarových, svetelných a farebných. Vytvárajú kontrasty a harmónie.</a:t>
            </a:r>
          </a:p>
          <a:p>
            <a:r>
              <a:rPr lang="sk-SK" sz="2800" dirty="0"/>
              <a:t>Špecifiká výtvarného jazyka</a:t>
            </a:r>
          </a:p>
          <a:p>
            <a:r>
              <a:rPr lang="sk-SK" sz="2800" dirty="0"/>
              <a:t>Osobitosti obrázkového seriálu</a:t>
            </a:r>
          </a:p>
          <a:p>
            <a:endParaRPr lang="sk-SK" sz="2800" dirty="0"/>
          </a:p>
        </p:txBody>
      </p:sp>
    </p:spTree>
    <p:extLst>
      <p:ext uri="{BB962C8B-B14F-4D97-AF65-F5344CB8AC3E}">
        <p14:creationId xmlns:p14="http://schemas.microsoft.com/office/powerpoint/2010/main" val="3617600752"/>
      </p:ext>
    </p:extLst>
  </p:cSld>
  <p:clrMapOvr>
    <a:masterClrMapping/>
  </p:clrMapOvr>
  <p:transition spd="slow">
    <p:randomBar dir="vert"/>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PLAGÁT</a:t>
            </a:r>
          </a:p>
        </p:txBody>
      </p:sp>
      <p:sp>
        <p:nvSpPr>
          <p:cNvPr id="3" name="Zástupný symbol obsahu 2"/>
          <p:cNvSpPr>
            <a:spLocks noGrp="1"/>
          </p:cNvSpPr>
          <p:nvPr>
            <p:ph idx="1"/>
          </p:nvPr>
        </p:nvSpPr>
        <p:spPr/>
        <p:txBody>
          <a:bodyPr>
            <a:normAutofit/>
          </a:bodyPr>
          <a:lstStyle/>
          <a:p>
            <a:r>
              <a:rPr lang="sk-SK" sz="2400" dirty="0"/>
              <a:t>Plagát a jeho tvorba</a:t>
            </a:r>
          </a:p>
          <a:p>
            <a:r>
              <a:rPr lang="sk-SK" sz="2400" dirty="0"/>
              <a:t>Podľa použitých prostriedkov môžeme vyjadriť plagátovú myšlienku:</a:t>
            </a:r>
          </a:p>
          <a:p>
            <a:r>
              <a:rPr lang="sk-SK" sz="2400" dirty="0"/>
              <a:t>1.písmom –písmový plagát</a:t>
            </a:r>
          </a:p>
          <a:p>
            <a:r>
              <a:rPr lang="sk-SK" sz="2400" dirty="0"/>
              <a:t>2.kresbou –grafický plagát (kresbový plagát)</a:t>
            </a:r>
          </a:p>
          <a:p>
            <a:r>
              <a:rPr lang="sk-SK" sz="2400" dirty="0"/>
              <a:t>3.typografickou úpravou – typografický plagát</a:t>
            </a:r>
          </a:p>
          <a:p>
            <a:r>
              <a:rPr lang="sk-SK" sz="2400" dirty="0"/>
              <a:t>4.kombináciou techník s fotografiou –fotomontážny</a:t>
            </a:r>
          </a:p>
          <a:p>
            <a:endParaRPr lang="sk-SK" sz="2400" dirty="0"/>
          </a:p>
        </p:txBody>
      </p:sp>
    </p:spTree>
    <p:extLst>
      <p:ext uri="{BB962C8B-B14F-4D97-AF65-F5344CB8AC3E}">
        <p14:creationId xmlns:p14="http://schemas.microsoft.com/office/powerpoint/2010/main" val="1776668243"/>
      </p:ext>
    </p:extLst>
  </p:cSld>
  <p:clrMapOvr>
    <a:masterClrMapping/>
  </p:clrMapOvr>
  <p:transition spd="slow">
    <p:randomBar dir="vert"/>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Hudba a výtvarné umenie</a:t>
            </a:r>
          </a:p>
        </p:txBody>
      </p:sp>
      <p:sp>
        <p:nvSpPr>
          <p:cNvPr id="3" name="Zástupný symbol obsahu 2"/>
          <p:cNvSpPr>
            <a:spLocks noGrp="1"/>
          </p:cNvSpPr>
          <p:nvPr>
            <p:ph idx="1"/>
          </p:nvPr>
        </p:nvSpPr>
        <p:spPr/>
        <p:txBody>
          <a:bodyPr>
            <a:normAutofit/>
          </a:bodyPr>
          <a:lstStyle/>
          <a:p>
            <a:r>
              <a:rPr lang="sk-SK" sz="2800" dirty="0"/>
              <a:t>Hudba môže ovplyvňovať výtvarnú činnosť a rozvíjať výtvarnú tvorivosť a tým pestovať senzibilitu v obidvoch oblastiach. Aktívne počúvanie hudby prináša  estetický  zážitok.</a:t>
            </a:r>
          </a:p>
          <a:p>
            <a:endParaRPr lang="sk-SK" sz="2800" dirty="0"/>
          </a:p>
          <a:p>
            <a:r>
              <a:rPr lang="sk-SK" sz="2800" dirty="0"/>
              <a:t>Vyjadrenie hudby farbami</a:t>
            </a:r>
          </a:p>
          <a:p>
            <a:endParaRPr lang="sk-SK" sz="2800" dirty="0"/>
          </a:p>
        </p:txBody>
      </p:sp>
    </p:spTree>
    <p:extLst>
      <p:ext uri="{BB962C8B-B14F-4D97-AF65-F5344CB8AC3E}">
        <p14:creationId xmlns:p14="http://schemas.microsoft.com/office/powerpoint/2010/main" val="923297631"/>
      </p:ext>
    </p:extLst>
  </p:cSld>
  <p:clrMapOvr>
    <a:masterClrMapping/>
  </p:clrMapOvr>
  <p:transition spd="slow">
    <p:randomBar dir="vert"/>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660400"/>
            <a:ext cx="8915400" cy="5250822"/>
          </a:xfrm>
        </p:spPr>
        <p:txBody>
          <a:bodyPr/>
          <a:lstStyle/>
          <a:p>
            <a:r>
              <a:rPr lang="sk-SK" sz="2800" dirty="0"/>
              <a:t>Syntetický výklad a analýzy umeleckých diel</a:t>
            </a:r>
          </a:p>
          <a:p>
            <a:endParaRPr lang="sk-SK" sz="2800" dirty="0"/>
          </a:p>
          <a:p>
            <a:r>
              <a:rPr lang="sk-SK" sz="2800" dirty="0"/>
              <a:t>Umenie je proces poznávania skutočnosti</a:t>
            </a:r>
          </a:p>
          <a:p>
            <a:endParaRPr lang="sk-SK" sz="2800" dirty="0"/>
          </a:p>
          <a:p>
            <a:r>
              <a:rPr lang="sk-SK" sz="2800" dirty="0"/>
              <a:t>Obsah a forma umeleckého diela</a:t>
            </a:r>
          </a:p>
          <a:p>
            <a:endParaRPr lang="sk-SK" sz="2800" dirty="0"/>
          </a:p>
          <a:p>
            <a:r>
              <a:rPr lang="sk-SK" sz="2800" dirty="0"/>
              <a:t>Výraz umeleckého diela</a:t>
            </a:r>
          </a:p>
          <a:p>
            <a:endParaRPr lang="sk-SK" sz="2800" dirty="0"/>
          </a:p>
          <a:p>
            <a:r>
              <a:rPr lang="sk-SK" sz="2800" dirty="0"/>
              <a:t>Analýzy umeleckých diel</a:t>
            </a:r>
          </a:p>
          <a:p>
            <a:endParaRPr lang="sk-SK" dirty="0"/>
          </a:p>
        </p:txBody>
      </p:sp>
    </p:spTree>
    <p:extLst>
      <p:ext uri="{BB962C8B-B14F-4D97-AF65-F5344CB8AC3E}">
        <p14:creationId xmlns:p14="http://schemas.microsoft.com/office/powerpoint/2010/main" val="327164562"/>
      </p:ext>
    </p:extLst>
  </p:cSld>
  <p:clrMapOvr>
    <a:masterClrMapping/>
  </p:clrMapOvr>
  <p:transition spd="slow">
    <p:randomBar dir="vert"/>
  </p:transition>
</p:sld>
</file>

<file path=ppt/theme/theme1.xml><?xml version="1.0" encoding="utf-8"?>
<a:theme xmlns:a="http://schemas.openxmlformats.org/drawingml/2006/main" name="Dym">
  <a:themeElements>
    <a:clrScheme name="Dym">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y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ym">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72</TotalTime>
  <Words>4546</Words>
  <Application>Microsoft Office PowerPoint</Application>
  <PresentationFormat>Širokouhlá</PresentationFormat>
  <Paragraphs>459</Paragraphs>
  <Slides>100</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100</vt:i4>
      </vt:variant>
    </vt:vector>
  </HeadingPairs>
  <TitlesOfParts>
    <vt:vector size="104" baseType="lpstr">
      <vt:lpstr>Arial</vt:lpstr>
      <vt:lpstr>Century Gothic</vt:lpstr>
      <vt:lpstr>Wingdings 3</vt:lpstr>
      <vt:lpstr>Dym</vt:lpstr>
      <vt:lpstr>Základy výtvarnej náuky</vt:lpstr>
      <vt:lpstr>Základné  výrazové  prostriedky </vt:lpstr>
      <vt:lpstr>Prostriedky  tvorby  kompozície  výtvarného  diela </vt:lpstr>
      <vt:lpstr>Štúdie prírodných tvarov</vt:lpstr>
      <vt:lpstr>Slovo ako základ inšpirácie výtvarnej tvorby  – ilustrácia. </vt:lpstr>
      <vt:lpstr>Význam škvrny </vt:lpstr>
      <vt:lpstr>Monotypia</vt:lpstr>
      <vt:lpstr>Frotáž</vt:lpstr>
      <vt:lpstr>Koláž</vt:lpstr>
      <vt:lpstr>Bod</vt:lpstr>
      <vt:lpstr>Prezentácia programu PowerPoint</vt:lpstr>
      <vt:lpstr>Čiara</vt:lpstr>
      <vt:lpstr>Prezentácia programu PowerPoint</vt:lpstr>
      <vt:lpstr>Prezentácia programu PowerPoint</vt:lpstr>
      <vt:lpstr>Prezentácia programu PowerPoint</vt:lpstr>
      <vt:lpstr>Plocha a tvar  Charakteristika plochy </vt:lpstr>
      <vt:lpstr>Charakteristika tvaru</vt:lpstr>
      <vt:lpstr>Tvary delíme na : </vt:lpstr>
      <vt:lpstr>Prezentácia programu PowerPoint</vt:lpstr>
      <vt:lpstr>Z hľadiska kontrastu rozdeľujeme tvary na:</vt:lpstr>
      <vt:lpstr>Štylizácia</vt:lpstr>
      <vt:lpstr>Abstrakcia </vt:lpstr>
      <vt:lpstr>Z hľadiska výstavby rozdeľujeme tvary na:</vt:lpstr>
      <vt:lpstr>Z hľadiska výrazu rozdeľujeme tvary na:</vt:lpstr>
      <vt:lpstr>Konštrukcia geometrických tvarov</vt:lpstr>
      <vt:lpstr>Maľba tušom</vt:lpstr>
      <vt:lpstr>Plocha</vt:lpstr>
      <vt:lpstr>Svetlo</vt:lpstr>
      <vt:lpstr>Vnímanie svetla</vt:lpstr>
      <vt:lpstr>Tieň</vt:lpstr>
      <vt:lpstr>Čo je farba</vt:lpstr>
      <vt:lpstr>Farba má tri kvality:</vt:lpstr>
      <vt:lpstr>Miešanie farieb</vt:lpstr>
      <vt:lpstr>Prezentácia programu PowerPoint</vt:lpstr>
      <vt:lpstr>Psychologické pôsobenie farieb</vt:lpstr>
      <vt:lpstr>Johannes  Itten (1888 –1967)</vt:lpstr>
      <vt:lpstr>Rozoznáva sedem kontrastov: </vt:lpstr>
      <vt:lpstr>Symbolika farieb</vt:lpstr>
      <vt:lpstr>Kontrast farieb</vt:lpstr>
      <vt:lpstr>Pigmenty a farbivá</vt:lpstr>
      <vt:lpstr>Pigmenty</vt:lpstr>
      <vt:lpstr>Maliarske techniky</vt:lpstr>
      <vt:lpstr>Podklad</vt:lpstr>
      <vt:lpstr>Skladá sa z týchto vrstiev:</vt:lpstr>
      <vt:lpstr>Prezentácia programu PowerPoint</vt:lpstr>
      <vt:lpstr>Akvarel</vt:lpstr>
      <vt:lpstr>Gvaš</vt:lpstr>
      <vt:lpstr>Prezentácia programu PowerPoint</vt:lpstr>
      <vt:lpstr>Prezentácia programu PowerPoint</vt:lpstr>
      <vt:lpstr>Prezentácia programu PowerPoint</vt:lpstr>
      <vt:lpstr>Perspektíva</vt:lpstr>
      <vt:lpstr>Prezentácia programu PowerPoint</vt:lpstr>
      <vt:lpstr>Základy perspektívy</vt:lpstr>
      <vt:lpstr>Prezentácia programu PowerPoint</vt:lpstr>
      <vt:lpstr>Voľná (prirodzená) perspektíva.</vt:lpstr>
      <vt:lpstr>Prezentácia programu PowerPoint</vt:lpstr>
      <vt:lpstr>Základy priestorového vytvárania</vt:lpstr>
      <vt:lpstr>PROSTRIEDKY TVORBY KOMPOZÍCIE VÝTVARNÉHO DIELA</vt:lpstr>
      <vt:lpstr>Prezentácia programu PowerPoint</vt:lpstr>
      <vt:lpstr>Prezentácia programu PowerPoint</vt:lpstr>
      <vt:lpstr>Ornament</vt:lpstr>
      <vt:lpstr>Inšpiráciou pre ornament je najčastejšie príroda</vt:lpstr>
      <vt:lpstr>Rytmus a štruktúra sú príbuzné zákonitosti</vt:lpstr>
      <vt:lpstr>Symetria  a asymetria</vt:lpstr>
      <vt:lpstr>Symetriu rozdeľujeme na:  </vt:lpstr>
      <vt:lpstr>Asymetria</vt:lpstr>
      <vt:lpstr>Vyváženosť a nevyváženosť</vt:lpstr>
      <vt:lpstr>Kontrast svetla a tieňa</vt:lpstr>
      <vt:lpstr>Pohyb a jeho vyjadrenie vo výtvarnom umení</vt:lpstr>
      <vt:lpstr>Prezentácia programu PowerPoint</vt:lpstr>
      <vt:lpstr>Vecné štúdie</vt:lpstr>
      <vt:lpstr>Abstrakcia vecných štúdií</vt:lpstr>
      <vt:lpstr>Prezentácia programu PowerPoint</vt:lpstr>
      <vt:lpstr>Prezentácia programu PowerPoint</vt:lpstr>
      <vt:lpstr>Rozvíjanie tvorivosti je dôležité z týchto dôvodov :  </vt:lpstr>
      <vt:lpstr>Prezentácia programu PowerPoint</vt:lpstr>
      <vt:lpstr>Inšpirácia</vt:lpstr>
      <vt:lpstr>Ilustrácia</vt:lpstr>
      <vt:lpstr>Ďalšie delenie ilustrácie:</vt:lpstr>
      <vt:lpstr>Klasifikácia umeleckej ilustrácie </vt:lpstr>
      <vt:lpstr>Klasifikácia ilustrácie podľa vekovej kategórie </vt:lpstr>
      <vt:lpstr>Klasifikácia ilustrácie podľa aspektu umiestnenia v knihe </vt:lpstr>
      <vt:lpstr>Rozdelenie typov ilustrácie vo vzťahu k textu</vt:lpstr>
      <vt:lpstr>Knižná ilustrácia, textovo  – obrázkové útvary, obrázkové série</vt:lpstr>
      <vt:lpstr>Prezentácia programu PowerPoint</vt:lpstr>
      <vt:lpstr>Prezentácia programu PowerPoint</vt:lpstr>
      <vt:lpstr>Knižná ilustrácia</vt:lpstr>
      <vt:lpstr>Kritérium klasifikácie knižných ilustrácií</vt:lpstr>
      <vt:lpstr>Ilustrácia a obrazové básne (kaligramy)</vt:lpstr>
      <vt:lpstr>Základné typy a žánre textovo -obrázkových útvarov:</vt:lpstr>
      <vt:lpstr>Textovo – obrázkové série</vt:lpstr>
      <vt:lpstr>Obrázkový oblúk</vt:lpstr>
      <vt:lpstr>Maľované čítanie</vt:lpstr>
      <vt:lpstr>Obrázkový cyklus</vt:lpstr>
      <vt:lpstr>Obrázkový seriál</vt:lpstr>
      <vt:lpstr>Výtvarno-umelecké aspekty obrázka</vt:lpstr>
      <vt:lpstr>PLAGÁT</vt:lpstr>
      <vt:lpstr>Hudba a výtvarné umenie</vt:lpstr>
      <vt:lpstr>Prezentácia programu PowerPoint</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Základy výtvarnej náuky</dc:title>
  <dc:creator>alena.sedlakova</dc:creator>
  <cp:lastModifiedBy>Alena Sedláková</cp:lastModifiedBy>
  <cp:revision>10</cp:revision>
  <dcterms:created xsi:type="dcterms:W3CDTF">2016-10-01T07:08:30Z</dcterms:created>
  <dcterms:modified xsi:type="dcterms:W3CDTF">2020-09-18T08:44:39Z</dcterms:modified>
</cp:coreProperties>
</file>