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17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20" name="Zástupný symbol päty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10" name="Zástupný symbol čísla snímky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Obdĺžni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ĺžni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6" name="Obdĺžni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9" name="Vývojový diagram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lá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nadpis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Zástupný symbol tex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24" name="Zástupný symbol dátumu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C877F18-79EF-4BA2-A93C-01C5E7FE35FC}" type="datetimeFigureOut">
              <a:rPr lang="sk-SK" smtClean="0"/>
              <a:t>17. 9. 2018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4E99F02-422E-47C6-93D4-97E87095231F}" type="slidenum">
              <a:rPr lang="sk-SK" smtClean="0"/>
              <a:t>‹#›</a:t>
            </a:fld>
            <a:endParaRPr lang="sk-SK"/>
          </a:p>
        </p:txBody>
      </p:sp>
      <p:sp>
        <p:nvSpPr>
          <p:cNvPr id="15" name="Obdĺžni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k-SK" sz="4000" b="1" dirty="0" smtClean="0"/>
              <a:t>ÚVOD DO PATOPSYCHOLÓGIE</a:t>
            </a:r>
            <a:endParaRPr lang="sk-SK" sz="40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75048"/>
          </a:xfrm>
        </p:spPr>
        <p:txBody>
          <a:bodyPr>
            <a:normAutofit/>
          </a:bodyPr>
          <a:lstStyle/>
          <a:p>
            <a:r>
              <a:rPr lang="sk-SK" sz="2800" b="1" dirty="0" smtClean="0"/>
              <a:t>Mgr. Tatiana DUBAYOVÁ, PhD.</a:t>
            </a:r>
          </a:p>
          <a:p>
            <a:r>
              <a:rPr lang="sk-SK" sz="2000" b="1" dirty="0" smtClean="0"/>
              <a:t>Katedra špeciálnej pedagogiky</a:t>
            </a:r>
          </a:p>
          <a:p>
            <a:r>
              <a:rPr lang="sk-SK" sz="2000" b="1" dirty="0" smtClean="0"/>
              <a:t>Pedagogická fakulta </a:t>
            </a:r>
          </a:p>
          <a:p>
            <a:r>
              <a:rPr lang="sk-SK" sz="2000" b="1" dirty="0" smtClean="0"/>
              <a:t>Prešovská univerzita v Prešove</a:t>
            </a:r>
            <a:endParaRPr lang="sk-SK" sz="2000" b="1" dirty="0"/>
          </a:p>
        </p:txBody>
      </p:sp>
    </p:spTree>
    <p:extLst>
      <p:ext uri="{BB962C8B-B14F-4D97-AF65-F5344CB8AC3E}">
        <p14:creationId xmlns:p14="http://schemas.microsoft.com/office/powerpoint/2010/main" val="7075794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dirty="0" smtClean="0">
                <a:latin typeface="Arial Black" panose="020B0A04020102020204" pitchFamily="34" charset="0"/>
              </a:rPr>
              <a:t>Vývinové anomálie </a:t>
            </a:r>
            <a:r>
              <a:rPr lang="sk-SK" sz="2400" dirty="0" smtClean="0">
                <a:latin typeface="Arial Black" panose="020B0A04020102020204" pitchFamily="34" charset="0"/>
              </a:rPr>
              <a:t>(</a:t>
            </a:r>
            <a:r>
              <a:rPr lang="sk-SK" sz="2400" dirty="0" err="1" smtClean="0">
                <a:latin typeface="Arial Black" panose="020B0A04020102020204" pitchFamily="34" charset="0"/>
              </a:rPr>
              <a:t>K</a:t>
            </a:r>
            <a:r>
              <a:rPr lang="sk-SK" sz="2400" dirty="0" err="1" smtClean="0">
                <a:latin typeface="Arial Black" panose="020B0A04020102020204" pitchFamily="34" charset="0"/>
              </a:rPr>
              <a:t>ábele</a:t>
            </a:r>
            <a:r>
              <a:rPr lang="sk-SK" sz="2400" dirty="0" smtClean="0">
                <a:latin typeface="Arial Black" panose="020B0A04020102020204" pitchFamily="34" charset="0"/>
              </a:rPr>
              <a:t>, 1986) </a:t>
            </a:r>
            <a:endParaRPr lang="sk-SK" sz="2400" dirty="0">
              <a:latin typeface="Arial Black" panose="020B0A04020102020204" pitchFamily="34" charset="0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9356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sk-SK" sz="2400" b="1" dirty="0"/>
              <a:t>Ustrnutý </a:t>
            </a:r>
            <a:r>
              <a:rPr lang="sk-SK" sz="2400" b="1" dirty="0" smtClean="0"/>
              <a:t>vývin </a:t>
            </a:r>
            <a:r>
              <a:rPr lang="sk-SK" sz="2400" dirty="0" smtClean="0"/>
              <a:t>– k vývinu orgánu/funkcie nedochádza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Obmedzený </a:t>
            </a:r>
            <a:r>
              <a:rPr lang="sk-SK" sz="2400" b="1" dirty="0" smtClean="0"/>
              <a:t>vývin </a:t>
            </a:r>
            <a:r>
              <a:rPr lang="sk-SK" sz="2400" dirty="0" smtClean="0"/>
              <a:t>– orgán/funkcia nedosiahne stupe</a:t>
            </a:r>
            <a:r>
              <a:rPr lang="sk-SK" sz="2400" dirty="0" smtClean="0"/>
              <a:t>ň normálneho vývinu</a:t>
            </a:r>
            <a:r>
              <a:rPr lang="sk-SK" sz="2400" dirty="0" smtClean="0"/>
              <a:t> 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Oneskorený </a:t>
            </a:r>
            <a:r>
              <a:rPr lang="sk-SK" sz="2400" b="1" dirty="0" smtClean="0"/>
              <a:t>vývin </a:t>
            </a:r>
            <a:r>
              <a:rPr lang="sk-SK" sz="2400" dirty="0" smtClean="0"/>
              <a:t>– oneskorenie vývinu reči, motoriky a pod. (reverzibilný)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Prerušený </a:t>
            </a:r>
            <a:r>
              <a:rPr lang="sk-SK" sz="2400" b="1" dirty="0" smtClean="0"/>
              <a:t>vývin </a:t>
            </a:r>
            <a:r>
              <a:rPr lang="sk-SK" sz="2400" dirty="0" smtClean="0"/>
              <a:t>– vývin sa preruší vplyvom patogénov</a:t>
            </a:r>
            <a:endParaRPr lang="sk-SK" sz="2400" b="1" dirty="0"/>
          </a:p>
          <a:p>
            <a:pPr>
              <a:lnSpc>
                <a:spcPct val="150000"/>
              </a:lnSpc>
            </a:pPr>
            <a:r>
              <a:rPr lang="sk-SK" sz="2400" b="1" dirty="0"/>
              <a:t>Pochybený </a:t>
            </a:r>
            <a:r>
              <a:rPr lang="sk-SK" sz="2400" b="1" dirty="0" smtClean="0"/>
              <a:t>vývin </a:t>
            </a:r>
            <a:r>
              <a:rPr lang="sk-SK" sz="2400" dirty="0" smtClean="0"/>
              <a:t>– orgán/funkcia sa </a:t>
            </a:r>
            <a:r>
              <a:rPr lang="sk-SK" sz="2400" dirty="0" err="1" smtClean="0"/>
              <a:t>vyvýjajú</a:t>
            </a:r>
            <a:r>
              <a:rPr lang="sk-SK" sz="2400" dirty="0" smtClean="0"/>
              <a:t>, ale nežiadúcim smerom</a:t>
            </a:r>
            <a:endParaRPr lang="sk-SK" sz="2400" b="1" dirty="0"/>
          </a:p>
          <a:p>
            <a:pPr marL="82296" indent="0">
              <a:buNone/>
            </a:pPr>
            <a:endParaRPr lang="sk-SK" sz="2400" dirty="0" smtClean="0"/>
          </a:p>
          <a:p>
            <a:pPr marL="82296" indent="0">
              <a:buNone/>
            </a:pPr>
            <a:r>
              <a:rPr lang="sk-SK" sz="2000" dirty="0" smtClean="0"/>
              <a:t>Vašek</a:t>
            </a:r>
            <a:r>
              <a:rPr lang="sk-SK" sz="2000" dirty="0"/>
              <a:t>, Š. Základy špeciálnej pedagogiky</a:t>
            </a:r>
            <a:r>
              <a:rPr lang="sk-SK" sz="2000" dirty="0" smtClean="0"/>
              <a:t>.</a:t>
            </a:r>
            <a:endParaRPr lang="sk-SK" sz="2000" dirty="0"/>
          </a:p>
        </p:txBody>
      </p:sp>
    </p:spTree>
    <p:extLst>
      <p:ext uri="{BB962C8B-B14F-4D97-AF65-F5344CB8AC3E}">
        <p14:creationId xmlns:p14="http://schemas.microsoft.com/office/powerpoint/2010/main" val="488838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Oblasti narušenia/postihnutia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k-SK" b="1" dirty="0" smtClean="0"/>
              <a:t>Motorický vývin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Kognitívny vývin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Komunikačný vývin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Emocionálny a sociálny vývin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Vývin sebaobsluhy</a:t>
            </a:r>
          </a:p>
          <a:p>
            <a:pPr>
              <a:lnSpc>
                <a:spcPct val="150000"/>
              </a:lnSpc>
            </a:pPr>
            <a:r>
              <a:rPr lang="sk-SK" b="1" dirty="0" smtClean="0"/>
              <a:t>Vývin hry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23162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600" b="1" dirty="0" smtClean="0"/>
              <a:t>PODMIENKY KU SKÚŠKE</a:t>
            </a:r>
            <a:endParaRPr lang="sk-SK" sz="36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k-SK" dirty="0" smtClean="0"/>
              <a:t>Test</a:t>
            </a:r>
          </a:p>
          <a:p>
            <a:pPr>
              <a:lnSpc>
                <a:spcPct val="150000"/>
              </a:lnSpc>
            </a:pPr>
            <a:r>
              <a:rPr lang="sk-SK" dirty="0" smtClean="0"/>
              <a:t>2 otvorené otázky</a:t>
            </a:r>
          </a:p>
          <a:p>
            <a:endParaRPr lang="sk-SK" dirty="0" smtClean="0"/>
          </a:p>
          <a:p>
            <a:endParaRPr lang="sk-SK" dirty="0" smtClean="0"/>
          </a:p>
          <a:p>
            <a:pPr marL="0" indent="0" algn="ctr">
              <a:buNone/>
            </a:pPr>
            <a:r>
              <a:rPr lang="sk-SK" b="1" dirty="0" smtClean="0"/>
              <a:t>Aktivita na seminári a prednáškach je samozrejmá!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1922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Patopsychológia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 smtClean="0"/>
              <a:t>Patopsychológia</a:t>
            </a:r>
            <a:r>
              <a:rPr lang="sk-SK" sz="2800" dirty="0" smtClean="0"/>
              <a:t> alebo </a:t>
            </a:r>
            <a:r>
              <a:rPr lang="sk-SK" sz="2800" b="1" dirty="0" smtClean="0"/>
              <a:t>Psychológia osôb s postihnutím</a:t>
            </a:r>
            <a:r>
              <a:rPr lang="sk-SK" sz="2800" dirty="0" smtClean="0"/>
              <a:t>?</a:t>
            </a:r>
          </a:p>
          <a:p>
            <a:pPr marL="0" indent="0">
              <a:buNone/>
            </a:pPr>
            <a:endParaRPr lang="sk-SK" sz="28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k-SK" sz="2800" b="1" dirty="0" smtClean="0"/>
              <a:t>J. </a:t>
            </a:r>
            <a:r>
              <a:rPr lang="sk-SK" sz="2800" b="1" dirty="0" err="1" smtClean="0"/>
              <a:t>Košč</a:t>
            </a:r>
            <a:r>
              <a:rPr lang="sk-SK" sz="2800" b="1" dirty="0" smtClean="0"/>
              <a:t>, 1973-1975: </a:t>
            </a:r>
            <a:r>
              <a:rPr lang="sk-SK" sz="2800" i="1" dirty="0" smtClean="0"/>
              <a:t>„veda o psychických stavoch, vlastnostiach a procesoch osobnosti, vrátane sprievodných javov vyskytujúcich sa pri vzniku, v priebehu alebo dôsledkom akéhokoľvek životného nedostatku“</a:t>
            </a:r>
          </a:p>
          <a:p>
            <a:pPr marL="0" indent="0">
              <a:lnSpc>
                <a:spcPct val="150000"/>
              </a:lnSpc>
              <a:buNone/>
            </a:pPr>
            <a:endParaRPr lang="sk-SK" sz="2800" i="1" dirty="0"/>
          </a:p>
        </p:txBody>
      </p:sp>
    </p:spTree>
    <p:extLst>
      <p:ext uri="{BB962C8B-B14F-4D97-AF65-F5344CB8AC3E}">
        <p14:creationId xmlns:p14="http://schemas.microsoft.com/office/powerpoint/2010/main" val="1737078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800" b="1" dirty="0" smtClean="0"/>
              <a:t>Nepriaznivý životný nedostatok </a:t>
            </a:r>
            <a:r>
              <a:rPr lang="sk-SK" sz="2800" dirty="0" smtClean="0"/>
              <a:t>= telesné alebo duševné ochorenie, senzorické alebo somatické postihnutie, deprivácia, ohrozenie života, život v </a:t>
            </a:r>
            <a:r>
              <a:rPr lang="sk-SK" sz="2800" dirty="0" err="1" smtClean="0"/>
              <a:t>málopodnetnom</a:t>
            </a:r>
            <a:r>
              <a:rPr lang="sk-SK" sz="2800" dirty="0" smtClean="0"/>
              <a:t> prostredí a pod.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3440259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Patopsychológia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 smtClean="0"/>
              <a:t>Špeciálna psychológia </a:t>
            </a:r>
            <a:r>
              <a:rPr lang="sk-SK" sz="2400" dirty="0" smtClean="0"/>
              <a:t>– osobitosti vnemov, pocitov, pamäti, myslenia, emocionálno-vôľovej sféry, charakteru a osobnosti osôb s postihnutím (</a:t>
            </a:r>
            <a:r>
              <a:rPr lang="sk-SK" sz="2400" dirty="0" err="1" smtClean="0"/>
              <a:t>Rubinštejnová</a:t>
            </a:r>
            <a:r>
              <a:rPr lang="sk-SK" sz="2400" dirty="0" smtClean="0"/>
              <a:t>)</a:t>
            </a:r>
          </a:p>
          <a:p>
            <a:pPr marL="0" indent="0">
              <a:buNone/>
            </a:pPr>
            <a:r>
              <a:rPr lang="sk-SK" sz="2400" b="1" dirty="0" smtClean="0"/>
              <a:t>Špeciálnopedagogická psychológia </a:t>
            </a:r>
            <a:r>
              <a:rPr lang="sk-SK" sz="2400" dirty="0" smtClean="0"/>
              <a:t>– procesy poznávania, emotívnych procesov a vôľových vlastností osôb s postihnutím (</a:t>
            </a:r>
            <a:r>
              <a:rPr lang="sk-SK" sz="2400" dirty="0" err="1" smtClean="0"/>
              <a:t>Illyés</a:t>
            </a:r>
            <a:r>
              <a:rPr lang="sk-SK" sz="2400" dirty="0" smtClean="0"/>
              <a:t>)</a:t>
            </a:r>
          </a:p>
          <a:p>
            <a:pPr marL="0" indent="0">
              <a:buNone/>
            </a:pPr>
            <a:endParaRPr lang="sk-SK" sz="2400" b="1" dirty="0" smtClean="0"/>
          </a:p>
          <a:p>
            <a:pPr marL="0" indent="0">
              <a:buNone/>
            </a:pPr>
            <a:r>
              <a:rPr lang="sk-SK" sz="2400" b="1" dirty="0" smtClean="0"/>
              <a:t>Psychológia osôb s postihnutím</a:t>
            </a:r>
            <a:r>
              <a:rPr lang="sk-SK" sz="2400" dirty="0" smtClean="0"/>
              <a:t> – skúma zákonitosti špecifického priebehu psychických procesov, stavov, vlastností, štruktúry osobnosti osôb s postihnutím a zákonitosti psychickej regulácie ich správania (</a:t>
            </a:r>
            <a:r>
              <a:rPr lang="sk-SK" sz="2400" dirty="0" err="1" smtClean="0"/>
              <a:t>Jakabčic</a:t>
            </a:r>
            <a:r>
              <a:rPr lang="sk-SK" sz="2400" dirty="0" smtClean="0"/>
              <a:t>, </a:t>
            </a:r>
            <a:r>
              <a:rPr lang="sk-SK" sz="2400" dirty="0" err="1" smtClean="0"/>
              <a:t>Požár</a:t>
            </a:r>
            <a:r>
              <a:rPr lang="sk-SK" sz="2400" dirty="0" smtClean="0"/>
              <a:t>, </a:t>
            </a:r>
            <a:r>
              <a:rPr lang="sk-SK" sz="2400" dirty="0" err="1"/>
              <a:t>A</a:t>
            </a:r>
            <a:r>
              <a:rPr lang="sk-SK" sz="2400" dirty="0" err="1" smtClean="0"/>
              <a:t>ndreánsky</a:t>
            </a:r>
            <a:r>
              <a:rPr lang="sk-SK" sz="2400" dirty="0" smtClean="0"/>
              <a:t>)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7412043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Predmet skúmania patopsychológie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k-SK" sz="2800" b="1" dirty="0" smtClean="0"/>
              <a:t>Jedinec </a:t>
            </a:r>
            <a:r>
              <a:rPr lang="sk-SK" sz="4400" b="1" dirty="0" smtClean="0"/>
              <a:t>s</a:t>
            </a:r>
            <a:r>
              <a:rPr lang="sk-SK" sz="2800" b="1" dirty="0" smtClean="0"/>
              <a:t> postihnutím</a:t>
            </a:r>
          </a:p>
          <a:p>
            <a:pPr marL="0" indent="0">
              <a:buNone/>
            </a:pPr>
            <a:endParaRPr lang="sk-SK" sz="28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sk-SK" sz="2800" dirty="0" smtClean="0"/>
              <a:t>(defektný, anomálny, atypický, </a:t>
            </a:r>
            <a:r>
              <a:rPr lang="sk-SK" sz="2800" dirty="0" err="1" smtClean="0"/>
              <a:t>subnormný</a:t>
            </a:r>
            <a:r>
              <a:rPr lang="sk-SK" sz="2800" dirty="0" smtClean="0"/>
              <a:t>, znevýhodnený, výnimočný, </a:t>
            </a:r>
            <a:r>
              <a:rPr lang="sk-SK" sz="2800" dirty="0"/>
              <a:t>vyžadujúci osobitnú </a:t>
            </a:r>
            <a:r>
              <a:rPr lang="sk-SK" sz="2800" dirty="0" smtClean="0"/>
              <a:t>starostlivosť, invalidný, jedinec so špeciálnymi potrebami)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398212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/>
              <a:t>Predmet skúmania patopsychológie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k-SK" sz="2800" b="1" dirty="0" smtClean="0"/>
              <a:t>Jedinec s postihnutím </a:t>
            </a:r>
            <a:r>
              <a:rPr lang="sk-SK" sz="2800" dirty="0" smtClean="0"/>
              <a:t>= človek, u ktorého bol konštatovaný nedostatok alebo deficit niektorého orgánu alebo jeho funkcie, ktorý modifikuje procesy poznávania, nadobúdania a uplatňovania sociálnych spôsobilostí a prejavuje sa v genéze, štruktúre a dynamike osobnosti (</a:t>
            </a:r>
            <a:r>
              <a:rPr lang="sk-SK" sz="2800" dirty="0" err="1" smtClean="0"/>
              <a:t>Požár</a:t>
            </a:r>
            <a:r>
              <a:rPr lang="sk-SK" sz="2800" dirty="0" smtClean="0"/>
              <a:t>, 2007).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1197976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 smtClean="0"/>
              <a:t>Patopsychológia v systéme vied</a:t>
            </a: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r>
              <a:rPr lang="sk-SK" sz="2400" dirty="0" smtClean="0"/>
              <a:t>Psychológia (vývinová, klinická, sociálna, školská)</a:t>
            </a:r>
          </a:p>
          <a:p>
            <a:r>
              <a:rPr lang="sk-SK" sz="2400" dirty="0" smtClean="0"/>
              <a:t>Medicína (pediatria, genetika, neurológia, rehabilitácia a pod.)</a:t>
            </a:r>
          </a:p>
          <a:p>
            <a:r>
              <a:rPr lang="sk-SK" sz="2400" dirty="0" smtClean="0"/>
              <a:t>Pedagogika – špeciálna pedagogika</a:t>
            </a:r>
          </a:p>
          <a:p>
            <a:r>
              <a:rPr lang="sk-SK" sz="2400" dirty="0" err="1" smtClean="0"/>
              <a:t>Andragogika</a:t>
            </a:r>
            <a:endParaRPr lang="sk-SK" sz="2400" dirty="0" smtClean="0"/>
          </a:p>
          <a:p>
            <a:endParaRPr lang="sk-SK" sz="2400" dirty="0"/>
          </a:p>
          <a:p>
            <a:r>
              <a:rPr lang="sk-SK" sz="2400" dirty="0" smtClean="0"/>
              <a:t>Právo			</a:t>
            </a:r>
          </a:p>
          <a:p>
            <a:r>
              <a:rPr lang="sk-SK" sz="2400" dirty="0" smtClean="0"/>
              <a:t>Sociológia </a:t>
            </a:r>
          </a:p>
          <a:p>
            <a:r>
              <a:rPr lang="sk-SK" sz="2400" dirty="0" smtClean="0"/>
              <a:t>Sociálna práca</a:t>
            </a:r>
          </a:p>
          <a:p>
            <a:r>
              <a:rPr lang="sk-SK" sz="2400" dirty="0" smtClean="0"/>
              <a:t>Ekonomika</a:t>
            </a:r>
          </a:p>
          <a:p>
            <a:r>
              <a:rPr lang="sk-SK" sz="2400" dirty="0" smtClean="0"/>
              <a:t>Architektúra </a:t>
            </a:r>
          </a:p>
          <a:p>
            <a:r>
              <a:rPr lang="sk-SK" sz="2400" dirty="0" smtClean="0"/>
              <a:t>Antropológia</a:t>
            </a:r>
          </a:p>
          <a:p>
            <a:pPr marL="0" indent="0">
              <a:buNone/>
            </a:pP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4177531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3200" b="1" dirty="0">
                <a:latin typeface="Arial Black" panose="020B0A04020102020204" pitchFamily="34" charset="0"/>
              </a:rPr>
              <a:t>Základné termíny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b="1" dirty="0"/>
              <a:t>Postihnutie</a:t>
            </a:r>
            <a:r>
              <a:rPr lang="sk-SK" sz="2400" dirty="0"/>
              <a:t> </a:t>
            </a:r>
            <a:r>
              <a:rPr lang="sk-SK" sz="2400" dirty="0" smtClean="0"/>
              <a:t>– </a:t>
            </a:r>
            <a:r>
              <a:rPr lang="sk-SK" sz="2400" i="1" dirty="0" smtClean="0"/>
              <a:t>zjavný nedostatok </a:t>
            </a:r>
            <a:r>
              <a:rPr lang="sk-SK" sz="2400" i="1" dirty="0"/>
              <a:t>či deficit orgánu alebo jeho funkcie, ktorý modifikuje procesy poznávania, nadobúdania sociálnych spôsobilostí a ich uplatňovania, a ktorý vedie k špecifickým osobitostiam v genéze, štruktúre a dynamike </a:t>
            </a:r>
            <a:r>
              <a:rPr lang="sk-SK" sz="2400" i="1" dirty="0" smtClean="0"/>
              <a:t>osobnosti (mentálne, somatické alebo senzorické).</a:t>
            </a:r>
          </a:p>
          <a:p>
            <a:pPr marL="82296" indent="0">
              <a:buNone/>
            </a:pPr>
            <a:endParaRPr lang="sk-SK" sz="2400" i="1" dirty="0"/>
          </a:p>
          <a:p>
            <a:r>
              <a:rPr lang="sk-SK" sz="2400" b="1" dirty="0" smtClean="0"/>
              <a:t>Narušenie</a:t>
            </a:r>
            <a:r>
              <a:rPr lang="sk-SK" sz="2400" dirty="0" smtClean="0"/>
              <a:t> – </a:t>
            </a:r>
            <a:r>
              <a:rPr lang="sk-SK" sz="2400" i="1" dirty="0" smtClean="0"/>
              <a:t>miernejšia odchýlka od normy, </a:t>
            </a:r>
            <a:r>
              <a:rPr lang="sk-SK" sz="2400" i="1" dirty="0" err="1" smtClean="0"/>
              <a:t>reparabilná</a:t>
            </a:r>
            <a:r>
              <a:rPr lang="sk-SK" sz="2400" dirty="0" smtClean="0"/>
              <a:t>. </a:t>
            </a:r>
            <a:r>
              <a:rPr lang="sk-SK" sz="2400" i="1" dirty="0" smtClean="0"/>
              <a:t>Týka sa správania, komunikácie alebo učenia.</a:t>
            </a:r>
          </a:p>
          <a:p>
            <a:pPr marL="82296" indent="0">
              <a:buNone/>
            </a:pPr>
            <a:endParaRPr lang="sk-SK" sz="2400" dirty="0"/>
          </a:p>
          <a:p>
            <a:r>
              <a:rPr lang="sk-SK" sz="2400" b="1" dirty="0" smtClean="0"/>
              <a:t>Ohrozenie</a:t>
            </a:r>
            <a:r>
              <a:rPr lang="sk-SK" sz="2400" dirty="0" smtClean="0"/>
              <a:t> – </a:t>
            </a:r>
            <a:r>
              <a:rPr lang="sk-SK" sz="2400" i="1" dirty="0" smtClean="0"/>
              <a:t>biologické, sociálne alebo morálne.</a:t>
            </a:r>
            <a:endParaRPr lang="sk-SK" sz="2400" i="1" dirty="0"/>
          </a:p>
        </p:txBody>
      </p:sp>
    </p:spTree>
    <p:extLst>
      <p:ext uri="{BB962C8B-B14F-4D97-AF65-F5344CB8AC3E}">
        <p14:creationId xmlns:p14="http://schemas.microsoft.com/office/powerpoint/2010/main" val="314972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novrat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</TotalTime>
  <Words>435</Words>
  <Application>Microsoft Office PowerPoint</Application>
  <PresentationFormat>Prezentácia na obrazovke (4:3)</PresentationFormat>
  <Paragraphs>61</Paragraphs>
  <Slides>11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6" baseType="lpstr">
      <vt:lpstr>Arial Black</vt:lpstr>
      <vt:lpstr>Gill Sans MT</vt:lpstr>
      <vt:lpstr>Verdana</vt:lpstr>
      <vt:lpstr>Wingdings 2</vt:lpstr>
      <vt:lpstr>Slnovrat</vt:lpstr>
      <vt:lpstr>ÚVOD DO PATOPSYCHOLÓGIE</vt:lpstr>
      <vt:lpstr>PODMIENKY KU SKÚŠKE</vt:lpstr>
      <vt:lpstr>Patopsychológia</vt:lpstr>
      <vt:lpstr>Patopsychológia</vt:lpstr>
      <vt:lpstr>Patopsychológia</vt:lpstr>
      <vt:lpstr>Predmet skúmania patopsychológie</vt:lpstr>
      <vt:lpstr>Predmet skúmania patopsychológie</vt:lpstr>
      <vt:lpstr>Patopsychológia v systéme vied</vt:lpstr>
      <vt:lpstr>Základné termíny</vt:lpstr>
      <vt:lpstr>Vývinové anomálie (Kábele, 1986) </vt:lpstr>
      <vt:lpstr>Oblasti narušenia/postihnutia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ÚVOD DO PATOPSYCHOLÓGIE</dc:title>
  <dc:creator>Tana</dc:creator>
  <cp:lastModifiedBy>tatiana.dubayova</cp:lastModifiedBy>
  <cp:revision>13</cp:revision>
  <dcterms:created xsi:type="dcterms:W3CDTF">2014-02-09T13:16:26Z</dcterms:created>
  <dcterms:modified xsi:type="dcterms:W3CDTF">2018-09-17T10:11:46Z</dcterms:modified>
</cp:coreProperties>
</file>