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2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BDBAD1-2430-4F7D-BC13-CBC72691B5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/>
              <a:t>Špecifiká vyučovania výtvarnej výchovy v špeciálnych školách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BD74C82-3597-4744-9C37-E599A24E77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48987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CD1D1E-1F7A-4CB3-9399-56CFCC520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1E119A0-F1D3-44FE-B50E-DBE369AF5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Uždil</a:t>
            </a:r>
            <a:r>
              <a:rPr lang="sk-SK" dirty="0"/>
              <a:t> a </a:t>
            </a:r>
            <a:r>
              <a:rPr lang="sk-SK" dirty="0" err="1"/>
              <a:t>Zhoř</a:t>
            </a:r>
            <a:r>
              <a:rPr lang="sk-SK" dirty="0"/>
              <a:t> sa o umení vyjadrujú, že je: významným činiteľom duchovnej rovnováhy, citového rastu i toho, čo sa dosť nepresne dá nazvať aktívnou duševnou rekreáciou.“</a:t>
            </a:r>
          </a:p>
          <a:p>
            <a:r>
              <a:rPr lang="sk-SK" dirty="0"/>
              <a:t>Umelecký artefakt, túto subjektívnu výpoveď, svedectvo o živote, prežívaní, skúmaní, objavovaní a nachádzaní, ale i o tušení a nevedomí, možno označiť za výsledok kreatívneho procesu ľudského ducha. Umelecké dielo vyžaduje aktivizáciu psychických (duchovných) a fyzických síl, subjektu (umelca), ktorý disponuje relevantnými tvorivými schopnosťami- vysokým stupňom nadania pre určitý umelecký druh činnosti.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45242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73D7D8-CBFC-40EF-B88B-FC2475B3F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Vývoj kreslenia a výtvarnej výchovy ako vyučovacieho predmetu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475FEA9-FB7C-497F-8A95-5E2BA3529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92401"/>
          </a:xfrm>
        </p:spPr>
        <p:txBody>
          <a:bodyPr>
            <a:normAutofit fontScale="62500" lnSpcReduction="20000"/>
          </a:bodyPr>
          <a:lstStyle/>
          <a:p>
            <a:r>
              <a:rPr lang="sk-SK" sz="2600" dirty="0"/>
              <a:t>od </a:t>
            </a:r>
            <a:r>
              <a:rPr lang="sk-SK" sz="2600" dirty="0" err="1"/>
              <a:t>Sikiónskej</a:t>
            </a:r>
            <a:r>
              <a:rPr lang="sk-SK" sz="2600" dirty="0"/>
              <a:t> akadémie, cez školenie v kláštoroch a cechoch, renesančné akadémie, novodobé umelecké školy  </a:t>
            </a:r>
          </a:p>
          <a:p>
            <a:r>
              <a:rPr lang="sk-SK" sz="2600" dirty="0"/>
              <a:t>     (</a:t>
            </a:r>
            <a:r>
              <a:rPr lang="sk-SK" sz="2600" dirty="0" err="1"/>
              <a:t>Bauhaus</a:t>
            </a:r>
            <a:r>
              <a:rPr lang="sk-SK" sz="2600" dirty="0"/>
              <a:t>, ŠUR, vznik a rekonštrukcia VŠVU)</a:t>
            </a:r>
          </a:p>
          <a:p>
            <a:r>
              <a:rPr lang="sk-SK" sz="2600" dirty="0"/>
              <a:t>    • problémy </a:t>
            </a:r>
            <a:r>
              <a:rPr lang="sk-SK" sz="2600" dirty="0" err="1"/>
              <a:t>akademizmu</a:t>
            </a:r>
            <a:endParaRPr lang="sk-SK" sz="2600" dirty="0"/>
          </a:p>
          <a:p>
            <a:r>
              <a:rPr lang="sk-SK" sz="2600" dirty="0"/>
              <a:t>    • predmet kreslenie (antika, 18. storočie, transformácia na výtvarnú výchovu - </a:t>
            </a:r>
            <a:r>
              <a:rPr lang="sk-SK" sz="2600" dirty="0" err="1"/>
              <a:t>Cizek</a:t>
            </a:r>
            <a:r>
              <a:rPr lang="sk-SK" sz="2600" dirty="0"/>
              <a:t>, </a:t>
            </a:r>
            <a:r>
              <a:rPr lang="sk-SK" sz="2600" dirty="0" err="1"/>
              <a:t>Keyová</a:t>
            </a:r>
            <a:r>
              <a:rPr lang="sk-SK" sz="2600" dirty="0"/>
              <a:t>, nové školy...),</a:t>
            </a:r>
          </a:p>
          <a:p>
            <a:r>
              <a:rPr lang="sk-SK" sz="2600" dirty="0"/>
              <a:t>• historické uvedomovanie si kreativity (</a:t>
            </a:r>
            <a:r>
              <a:rPr lang="sk-SK" sz="2600" dirty="0" err="1"/>
              <a:t>Hesiodos</a:t>
            </a:r>
            <a:r>
              <a:rPr lang="sk-SK" sz="2600" dirty="0"/>
              <a:t>, biblia, Platón, T. Akvinský, M. </a:t>
            </a:r>
            <a:r>
              <a:rPr lang="sk-SK" sz="2600" dirty="0" err="1"/>
              <a:t>Ficinius</a:t>
            </a:r>
            <a:r>
              <a:rPr lang="sk-SK" sz="2600" dirty="0"/>
              <a:t>, </a:t>
            </a:r>
            <a:r>
              <a:rPr lang="sk-SK" sz="2600" dirty="0" err="1"/>
              <a:t>L´Ambrosso</a:t>
            </a:r>
            <a:r>
              <a:rPr lang="sk-SK" sz="2600" dirty="0"/>
              <a:t>, M. </a:t>
            </a:r>
            <a:r>
              <a:rPr lang="sk-SK" sz="2600" dirty="0" err="1"/>
              <a:t>Nordau</a:t>
            </a:r>
            <a:r>
              <a:rPr lang="sk-SK" sz="2600" dirty="0"/>
              <a:t>, </a:t>
            </a:r>
          </a:p>
          <a:p>
            <a:r>
              <a:rPr lang="sk-SK" sz="2600" dirty="0"/>
              <a:t>      H. </a:t>
            </a:r>
            <a:r>
              <a:rPr lang="sk-SK" sz="2600" dirty="0" err="1"/>
              <a:t>Bergson</a:t>
            </a:r>
            <a:r>
              <a:rPr lang="sk-SK" sz="2600" dirty="0"/>
              <a:t>, I. </a:t>
            </a:r>
            <a:r>
              <a:rPr lang="sk-SK" sz="2600" dirty="0" err="1"/>
              <a:t>Prigogine</a:t>
            </a:r>
            <a:r>
              <a:rPr lang="sk-SK" sz="2600" dirty="0"/>
              <a:t>, psychológia a sociológia 20. stor.), entropia - </a:t>
            </a:r>
            <a:r>
              <a:rPr lang="sk-SK" sz="2600" dirty="0" err="1"/>
              <a:t>negentropia</a:t>
            </a:r>
            <a:r>
              <a:rPr lang="sk-SK" sz="2600" dirty="0"/>
              <a:t>, inteligencia - tvorivosť, </a:t>
            </a:r>
          </a:p>
          <a:p>
            <a:r>
              <a:rPr lang="sk-SK" sz="2600" dirty="0"/>
              <a:t>      tvorivosť vo vyučovacom procese, tvorivosť v umení</a:t>
            </a:r>
          </a:p>
          <a:p>
            <a:pPr marL="0" indent="0">
              <a:buNone/>
            </a:pPr>
            <a:endParaRPr lang="sk-SK" sz="2300" dirty="0"/>
          </a:p>
        </p:txBody>
      </p:sp>
    </p:spTree>
    <p:extLst>
      <p:ext uri="{BB962C8B-B14F-4D97-AF65-F5344CB8AC3E}">
        <p14:creationId xmlns:p14="http://schemas.microsoft.com/office/powerpoint/2010/main" val="1364666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0559BC-C567-4FE2-A02D-56536AC3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E97941D-8F3D-4340-BC81-247764EB8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• sociálne a psychologické aspekty tvorivosti,</a:t>
            </a:r>
          </a:p>
          <a:p>
            <a:r>
              <a:rPr lang="sk-SK" dirty="0"/>
              <a:t>• vzťah psychického vývinu a výtvarného prejavu dieťaťa v predškolskom veku</a:t>
            </a:r>
          </a:p>
          <a:p>
            <a:r>
              <a:rPr lang="sk-SK" dirty="0"/>
              <a:t>    • adolescencia a transformácia výtvarného vyjadrovania</a:t>
            </a:r>
          </a:p>
          <a:p>
            <a:r>
              <a:rPr lang="sk-SK" dirty="0"/>
              <a:t>    • postihnuté dieťa a jeho výtvarný prejav, </a:t>
            </a:r>
            <a:r>
              <a:rPr lang="sk-SK" dirty="0" err="1"/>
              <a:t>haptický</a:t>
            </a:r>
            <a:r>
              <a:rPr lang="sk-SK" dirty="0"/>
              <a:t> a optický typ alebo vizuálny typ.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75575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252EE77-6EEB-41C4-BE01-C391F60E1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558800"/>
            <a:ext cx="9603275" cy="4907545"/>
          </a:xfrm>
        </p:spPr>
        <p:txBody>
          <a:bodyPr>
            <a:normAutofit fontScale="85000" lnSpcReduction="10000"/>
          </a:bodyPr>
          <a:lstStyle/>
          <a:p>
            <a:r>
              <a:rPr lang="sk-SK" dirty="0"/>
              <a:t>Alternatívne školy v 1. pol. 20. storočia a súčasné trendy.</a:t>
            </a:r>
          </a:p>
          <a:p>
            <a:r>
              <a:rPr lang="sk-SK" dirty="0"/>
              <a:t>     • </a:t>
            </a:r>
            <a:r>
              <a:rPr lang="sk-SK" dirty="0" err="1"/>
              <a:t>waldorfská</a:t>
            </a:r>
            <a:r>
              <a:rPr lang="sk-SK" dirty="0"/>
              <a:t> škola, </a:t>
            </a:r>
            <a:r>
              <a:rPr lang="sk-SK" dirty="0" err="1"/>
              <a:t>montesoriovská</a:t>
            </a:r>
            <a:r>
              <a:rPr lang="sk-SK" dirty="0"/>
              <a:t> škola, jenský plán, </a:t>
            </a:r>
            <a:r>
              <a:rPr lang="sk-SK" dirty="0" err="1"/>
              <a:t>freinetova</a:t>
            </a:r>
            <a:r>
              <a:rPr lang="sk-SK" dirty="0"/>
              <a:t> škola, </a:t>
            </a:r>
            <a:r>
              <a:rPr lang="sk-SK" dirty="0" err="1"/>
              <a:t>daltonský</a:t>
            </a:r>
            <a:r>
              <a:rPr lang="sk-SK" dirty="0"/>
              <a:t> plán, otvorená škola</a:t>
            </a:r>
          </a:p>
          <a:p>
            <a:r>
              <a:rPr lang="sk-SK" dirty="0"/>
              <a:t>     • prednosti a riziká alternatívnych škôl, porovnanie s tradičným systémom </a:t>
            </a:r>
          </a:p>
          <a:p>
            <a:r>
              <a:rPr lang="sk-SK" dirty="0"/>
              <a:t>     Pedagogická komunikácia.</a:t>
            </a:r>
          </a:p>
          <a:p>
            <a:r>
              <a:rPr lang="sk-SK" dirty="0"/>
              <a:t>    • slovný prejav a jeho zásady</a:t>
            </a:r>
          </a:p>
          <a:p>
            <a:r>
              <a:rPr lang="sk-SK" dirty="0"/>
              <a:t>    • </a:t>
            </a:r>
            <a:r>
              <a:rPr lang="sk-SK" dirty="0" err="1"/>
              <a:t>mimoslovná</a:t>
            </a:r>
            <a:r>
              <a:rPr lang="sk-SK" dirty="0"/>
              <a:t> komunikácia: </a:t>
            </a:r>
            <a:r>
              <a:rPr lang="sk-SK" dirty="0" err="1"/>
              <a:t>zdeľovanie</a:t>
            </a:r>
            <a:r>
              <a:rPr lang="sk-SK" dirty="0"/>
              <a:t> pohľadom, </a:t>
            </a:r>
            <a:r>
              <a:rPr lang="sk-SK" dirty="0" err="1"/>
              <a:t>zdeľovanie</a:t>
            </a:r>
            <a:r>
              <a:rPr lang="sk-SK" dirty="0"/>
              <a:t> výrazom tváre (mimika), </a:t>
            </a:r>
            <a:r>
              <a:rPr lang="sk-SK" dirty="0" err="1"/>
              <a:t>zdeľovanie</a:t>
            </a:r>
            <a:r>
              <a:rPr lang="sk-SK" dirty="0"/>
              <a:t> pohybmi           </a:t>
            </a:r>
          </a:p>
          <a:p>
            <a:r>
              <a:rPr lang="sk-SK" dirty="0"/>
              <a:t>     a gestami (</a:t>
            </a:r>
            <a:r>
              <a:rPr lang="sk-SK" dirty="0" err="1"/>
              <a:t>kinezika</a:t>
            </a:r>
            <a:r>
              <a:rPr lang="sk-SK" dirty="0"/>
              <a:t>), </a:t>
            </a:r>
            <a:r>
              <a:rPr lang="sk-SK" dirty="0" err="1"/>
              <a:t>zdeľovanie</a:t>
            </a:r>
            <a:r>
              <a:rPr lang="sk-SK" dirty="0"/>
              <a:t> postojmi (</a:t>
            </a:r>
            <a:r>
              <a:rPr lang="sk-SK" dirty="0" err="1"/>
              <a:t>posturológia</a:t>
            </a:r>
            <a:r>
              <a:rPr lang="sk-SK" dirty="0"/>
              <a:t>), </a:t>
            </a:r>
            <a:r>
              <a:rPr lang="sk-SK" dirty="0" err="1"/>
              <a:t>zdeľovanie</a:t>
            </a:r>
            <a:r>
              <a:rPr lang="sk-SK" dirty="0"/>
              <a:t> dotykmi, </a:t>
            </a:r>
            <a:r>
              <a:rPr lang="sk-SK" dirty="0" err="1"/>
              <a:t>zdeľovanie</a:t>
            </a:r>
            <a:r>
              <a:rPr lang="sk-SK" dirty="0"/>
              <a:t> priblížením a </a:t>
            </a:r>
          </a:p>
          <a:p>
            <a:r>
              <a:rPr lang="sk-SK" dirty="0"/>
              <a:t>     vzďaľovaním (</a:t>
            </a:r>
            <a:r>
              <a:rPr lang="sk-SK" dirty="0" err="1"/>
              <a:t>proxemika</a:t>
            </a:r>
            <a:r>
              <a:rPr lang="sk-SK" dirty="0"/>
              <a:t>), </a:t>
            </a:r>
            <a:r>
              <a:rPr lang="sk-SK" dirty="0" err="1"/>
              <a:t>zdeľovanie</a:t>
            </a:r>
            <a:r>
              <a:rPr lang="sk-SK" dirty="0"/>
              <a:t> úpravou zovňajšku</a:t>
            </a:r>
          </a:p>
          <a:p>
            <a:r>
              <a:rPr lang="sk-SK" dirty="0"/>
              <a:t>    • komunikácia postojmi a činmi</a:t>
            </a:r>
          </a:p>
          <a:p>
            <a:r>
              <a:rPr lang="sk-SK" dirty="0"/>
              <a:t>    • zásady presviedčania a argumentácie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6962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C2C16-139B-4AB5-A153-852DFAA83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Typológia detskej osobnosti podľa výtvarného prejavu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ACC74C2-64DC-4FF8-A368-84AE0C346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022113"/>
          </a:xfrm>
        </p:spPr>
        <p:txBody>
          <a:bodyPr>
            <a:normAutofit fontScale="47500" lnSpcReduction="20000"/>
          </a:bodyPr>
          <a:lstStyle/>
          <a:p>
            <a:r>
              <a:rPr lang="sk-SK" sz="2900" dirty="0"/>
              <a:t>Empirická typológia </a:t>
            </a:r>
            <a:r>
              <a:rPr lang="sk-SK" sz="2900" dirty="0" err="1"/>
              <a:t>Herberta</a:t>
            </a:r>
            <a:r>
              <a:rPr lang="sk-SK" sz="2900" dirty="0"/>
              <a:t> </a:t>
            </a:r>
            <a:r>
              <a:rPr lang="sk-SK" sz="2900" dirty="0" err="1"/>
              <a:t>Reada</a:t>
            </a:r>
            <a:r>
              <a:rPr lang="sk-SK" sz="2900" dirty="0"/>
              <a:t>:</a:t>
            </a:r>
          </a:p>
          <a:p>
            <a:r>
              <a:rPr lang="sk-SK" sz="2900" dirty="0"/>
              <a:t>1. Extrovertný typ – svojou psychikou zameraný na vnímanie objektívnej reality, ktorý dokáže zachytiť, a to nielen v podstatných znakoch, ale aj v detailoch</a:t>
            </a:r>
          </a:p>
          <a:p>
            <a:r>
              <a:rPr lang="sk-SK" sz="2900" dirty="0"/>
              <a:t>2. Introvertný typ – zameraný na svoje vnútro. Pracuje impulzívne, bez vopred jasných predstáv, k výtvarnému stvárneniu dospieva často spontánne, preto výtvarná práca je podmanivá, originálna</a:t>
            </a:r>
          </a:p>
          <a:p>
            <a:r>
              <a:rPr lang="sk-SK" sz="2900" dirty="0"/>
              <a:t>3. </a:t>
            </a:r>
            <a:r>
              <a:rPr lang="sk-SK" sz="2900" dirty="0" err="1"/>
              <a:t>Haptický</a:t>
            </a:r>
            <a:r>
              <a:rPr lang="sk-SK" sz="2900" dirty="0"/>
              <a:t> typ – jeho výtvarný prejav je regulovaný hmatovými a vnútornými pocitmi, prostredníctvom ktorých prehodnocuje realitu, dôležitá vnútorná citlivosť, telové a svalové pocity</a:t>
            </a:r>
          </a:p>
          <a:p>
            <a:r>
              <a:rPr lang="sk-SK" sz="2900" dirty="0"/>
              <a:t>4. Vizuálny typ – orientovaný na vonkajšiu realitu</a:t>
            </a:r>
          </a:p>
          <a:p>
            <a:r>
              <a:rPr lang="sk-SK" sz="2900" dirty="0"/>
              <a:t>Výtvarná typológia </a:t>
            </a:r>
            <a:r>
              <a:rPr lang="sk-SK" sz="2900" dirty="0" err="1"/>
              <a:t>Johannesa</a:t>
            </a:r>
            <a:r>
              <a:rPr lang="sk-SK" sz="2900" dirty="0"/>
              <a:t> </a:t>
            </a:r>
            <a:r>
              <a:rPr lang="sk-SK" sz="2900" dirty="0" err="1"/>
              <a:t>Ittena</a:t>
            </a:r>
            <a:r>
              <a:rPr lang="sk-SK" sz="2900" dirty="0"/>
              <a:t>:</a:t>
            </a:r>
          </a:p>
          <a:p>
            <a:r>
              <a:rPr lang="sk-SK" sz="2900" dirty="0"/>
              <a:t>1. Expresívny typ – výraz pre vnútorné stavy</a:t>
            </a:r>
          </a:p>
          <a:p>
            <a:r>
              <a:rPr lang="sk-SK" sz="2900" dirty="0"/>
              <a:t>2. </a:t>
            </a:r>
            <a:r>
              <a:rPr lang="sk-SK" sz="2900" dirty="0" err="1"/>
              <a:t>Impresívny</a:t>
            </a:r>
            <a:r>
              <a:rPr lang="sk-SK" sz="2900" dirty="0"/>
              <a:t> typ – opierajúci sa o zmyslové vnemy</a:t>
            </a:r>
          </a:p>
          <a:p>
            <a:r>
              <a:rPr lang="sk-SK" sz="2900" dirty="0"/>
              <a:t>3. Konštruktívny typ – </a:t>
            </a:r>
            <a:r>
              <a:rPr lang="sk-SK" sz="2900" dirty="0" err="1"/>
              <a:t>logizujúci</a:t>
            </a:r>
            <a:r>
              <a:rPr lang="sk-SK" sz="2900" dirty="0"/>
              <a:t> typ, blízky </a:t>
            </a:r>
            <a:r>
              <a:rPr lang="sk-SK" sz="2900" dirty="0" err="1"/>
              <a:t>Readovmu</a:t>
            </a:r>
            <a:r>
              <a:rPr lang="sk-SK" sz="2900" dirty="0"/>
              <a:t> extrovertnému typu.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0723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C9A36F-A207-47BB-AB3A-129AEA01A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ADDAE4E-378E-461D-BCEA-608D7BD74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err="1"/>
              <a:t>Uždilovo</a:t>
            </a:r>
            <a:r>
              <a:rPr lang="sk-SK" dirty="0"/>
              <a:t> stanovisko k typológii</a:t>
            </a:r>
          </a:p>
          <a:p>
            <a:r>
              <a:rPr lang="sk-SK" dirty="0"/>
              <a:t>1. Extrovertný typ – prejavuje sa úsilím o objektívne stvárnenie vnímanej skutočnosti, čo najvernejšie zachytiť videnú realitu, často chýba vnútorný vzťah k zobrazeniu</a:t>
            </a:r>
          </a:p>
          <a:p>
            <a:r>
              <a:rPr lang="sk-SK" dirty="0"/>
              <a:t>2. Introvertný typ – výtvarný prejav je zápasom o ucelenú predstavu, je podmienený zážitkom a kladným vzťahom k téme.</a:t>
            </a:r>
          </a:p>
          <a:p>
            <a:r>
              <a:rPr lang="sk-SK" dirty="0"/>
              <a:t>Hovorí aj o extrovertne vizuálnom – stále viac a viac hľadá podobnosť medzi obrazom a videným javovom a introvertne </a:t>
            </a:r>
            <a:r>
              <a:rPr lang="sk-SK" dirty="0" err="1"/>
              <a:t>haptickom</a:t>
            </a:r>
            <a:r>
              <a:rPr lang="sk-SK" dirty="0"/>
              <a:t> type - využíva znakové hodnoty farieb, uprednostňuje farby, dekorácie pôsobia sviežo, dekoratívnejšie.</a:t>
            </a:r>
          </a:p>
          <a:p>
            <a:r>
              <a:rPr lang="sk-SK" dirty="0"/>
              <a:t>Syntetizujúci typ – sú aj takí žiaci, ktorí jednotlivé veci nezobrazujú oddelene na ploche papiera, kreslia ich oddelenie na ploche papiera.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455300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E770AF-9DB3-421C-A31D-F8BE2950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Detský výtvarný prejav v </a:t>
            </a:r>
            <a:r>
              <a:rPr lang="sk-SK" dirty="0" err="1"/>
              <a:t>psychodiagnostike</a:t>
            </a:r>
            <a:r>
              <a:rPr lang="sk-SK" dirty="0"/>
              <a:t> a </a:t>
            </a:r>
            <a:r>
              <a:rPr lang="sk-SK" dirty="0" err="1"/>
              <a:t>arteterapii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B01D93A-76A1-4ACC-8330-2C903AED4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err="1"/>
              <a:t>Psychogiagnostika</a:t>
            </a:r>
            <a:r>
              <a:rPr lang="sk-SK" dirty="0"/>
              <a:t> - z detských výtvarných prác možno zistiť veľa informácií o individualite žiaka, či sa dieťa vyvíja normálne, učiteľ môže zistiť len základné odlišnosti, nemôže však určiť diagnózu, ale upozorní školského lekára. Učiteľ si všíma a hodnotí niektoré znaky detského prejavu:</a:t>
            </a:r>
          </a:p>
          <a:p>
            <a:r>
              <a:rPr lang="sk-SK" dirty="0"/>
              <a:t>- primeranosť výtvarného prejavu veku dieťaťa</a:t>
            </a:r>
          </a:p>
          <a:p>
            <a:r>
              <a:rPr lang="sk-SK" dirty="0"/>
              <a:t>- téma – námet výtvarnej práce – možno identifikovať záujmy, postoje, dieťaťa, emotívne vzťahy, napr. k rodičom, k učiteľovi, spolužiakom, k zvieratám...., agresívne deti zobrazujú rady konflikty, boje, vojny, katastrofy</a:t>
            </a:r>
          </a:p>
          <a:p>
            <a:r>
              <a:rPr lang="sk-SK" dirty="0"/>
              <a:t>- kvalita línie – duševné vlastnosti dieťaťa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32168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597E804-80B5-49C2-8EF0-FA369D96E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87867"/>
            <a:ext cx="9603275" cy="5178479"/>
          </a:xfrm>
        </p:spPr>
        <p:txBody>
          <a:bodyPr>
            <a:normAutofit/>
          </a:bodyPr>
          <a:lstStyle/>
          <a:p>
            <a:r>
              <a:rPr lang="sk-SK" dirty="0"/>
              <a:t>nadmerné opravovanie, gumovanie, zosilňovanie a tieňovanie – výrazom konfliktových momentov v osobnosti</a:t>
            </a:r>
          </a:p>
          <a:p>
            <a:r>
              <a:rPr lang="sk-SK" dirty="0"/>
              <a:t>- využitie plochy papiera – možno posudzovať povahové vlastnosti, napr. depresívne deti väčšinou nevyužívajú celú plochu papiera, umiestnia kresba v určitej, menšej časti</a:t>
            </a:r>
          </a:p>
          <a:p>
            <a:r>
              <a:rPr lang="sk-SK" dirty="0"/>
              <a:t>- statická alebo dynamická figurálna kompozícia – statická signalizuje neurotické a schizofrenické deti, dynamická – zdravé deti</a:t>
            </a:r>
          </a:p>
          <a:p>
            <a:r>
              <a:rPr lang="sk-SK" dirty="0"/>
              <a:t>- farebná kompozícia práce – duševné poruchy, neurotické deti používajú tmavé, studené farby, agresívne deti teplé farby – najmä červenú,...</a:t>
            </a:r>
          </a:p>
          <a:p>
            <a:r>
              <a:rPr lang="sk-SK" dirty="0"/>
              <a:t>- časové zvládnutie výtvarnej práce – rýchlo pracujú napr. deti </a:t>
            </a:r>
            <a:r>
              <a:rPr lang="sk-SK" dirty="0" err="1"/>
              <a:t>instabilné</a:t>
            </a:r>
            <a:r>
              <a:rPr lang="sk-SK" dirty="0"/>
              <a:t>, nestále, pomaly pracujú deti s pomalou reakciou a pomalými myšlienkovými pochodmi,...</a:t>
            </a:r>
          </a:p>
          <a:p>
            <a:r>
              <a:rPr lang="sk-SK" dirty="0"/>
              <a:t>- kvalita výtvarného prejavu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6117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28A1DE-6F22-4907-8BBD-E5933701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07DEA92-2C2B-41FA-8800-5ECA11D80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Dôležitým článkom diagnostickej interpretácie výtvarného prejavu má byť slovný rozhovor s dieťaťom.</a:t>
            </a:r>
          </a:p>
          <a:p>
            <a:r>
              <a:rPr lang="sk-SK" dirty="0" err="1"/>
              <a:t>Arteterapia</a:t>
            </a:r>
            <a:r>
              <a:rPr lang="sk-SK" dirty="0"/>
              <a:t> – výtvarná činnosť blahodarne pôsobí na duševnú stránku človeka a môže mať aj liečivé účinky. Na základe týchto poznatkov vznikol medicínsky odbor </a:t>
            </a:r>
            <a:r>
              <a:rPr lang="sk-SK" dirty="0" err="1"/>
              <a:t>arteterapia</a:t>
            </a:r>
            <a:r>
              <a:rPr lang="sk-SK" dirty="0"/>
              <a:t> – ako osobitná forma psychoterapie, liečenie pomocou výtvarných činností. Liečebný proces vedie </a:t>
            </a:r>
            <a:r>
              <a:rPr lang="sk-SK" dirty="0" err="1"/>
              <a:t>arteterapeut</a:t>
            </a:r>
            <a:r>
              <a:rPr lang="sk-SK" dirty="0"/>
              <a:t>, ktorá má špeciálne psychologicko-výtvarné vzdelanie. Je určená pre neurotické deti, deti s poruchami v oblasti </a:t>
            </a:r>
            <a:r>
              <a:rPr lang="sk-SK" dirty="0" err="1"/>
              <a:t>afektivity</a:t>
            </a:r>
            <a:r>
              <a:rPr lang="sk-SK" dirty="0"/>
              <a:t>, s emočnými problémami, s poruchami sociálnej adaptácie a pod.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564173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AA23550-F297-465A-8E87-E18A4DC05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508000"/>
            <a:ext cx="9603275" cy="4958346"/>
          </a:xfrm>
        </p:spPr>
        <p:txBody>
          <a:bodyPr>
            <a:normAutofit fontScale="92500" lnSpcReduction="10000"/>
          </a:bodyPr>
          <a:lstStyle/>
          <a:p>
            <a:r>
              <a:rPr lang="sk-SK" dirty="0" err="1"/>
              <a:t>Walfdorská</a:t>
            </a:r>
            <a:r>
              <a:rPr lang="sk-SK" dirty="0"/>
              <a:t> alternatívna škola:</a:t>
            </a:r>
          </a:p>
          <a:p>
            <a:r>
              <a:rPr lang="sk-SK" dirty="0"/>
              <a:t>- pracujú iba s 3 základnými farbami – na cvičenie farebnej kultivovanosti,</a:t>
            </a:r>
          </a:p>
          <a:p>
            <a:r>
              <a:rPr lang="sk-SK" dirty="0"/>
              <a:t>- nepoužívajú čierne, tmavé farby – tvrdia, že to zanecháva v deťoch pochmúrnosť</a:t>
            </a:r>
          </a:p>
          <a:p>
            <a:r>
              <a:rPr lang="sk-SK" dirty="0"/>
              <a:t>- veľa pracujú s písmom</a:t>
            </a:r>
          </a:p>
          <a:p>
            <a:r>
              <a:rPr lang="sk-SK" dirty="0"/>
              <a:t>- veľmi veľa modelujú</a:t>
            </a:r>
          </a:p>
          <a:p>
            <a:r>
              <a:rPr lang="sk-SK" dirty="0"/>
              <a:t>- pracujú s prírodnými materiálmi – vyrábajú bábiky – na vyplnenie používajú ovčiu vlnu</a:t>
            </a:r>
          </a:p>
          <a:p>
            <a:r>
              <a:rPr lang="sk-SK" dirty="0"/>
              <a:t>- vyrobia si stolček – strúhajú drevo (úcta k práci)</a:t>
            </a:r>
          </a:p>
          <a:p>
            <a:r>
              <a:rPr lang="sk-SK" dirty="0"/>
              <a:t>- upečú si sami chlieb (úcta k chlebu)</a:t>
            </a:r>
          </a:p>
          <a:p>
            <a:r>
              <a:rPr lang="sk-SK" dirty="0"/>
              <a:t>- silný predmet je Ručné práce – háčkovanie, pletenie – dotyk niečoho príjemného, mäkkého, teplého,</a:t>
            </a:r>
          </a:p>
          <a:p>
            <a:r>
              <a:rPr lang="sk-SK" dirty="0"/>
              <a:t>- dávajú zažiť pocit pracovať s prírodnými materiálmi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10382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6DED939-2A8C-41C7-8FC5-C4D4D58D6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V zmysle  platnej  legislatívy  je  žiak  so  špeciálnymi  výchovno-vzdelávacími  potrebami žiak,  ktorý  má  zariadením  výchovného  poradenstva  a prevencie  diagnostikované  špeciálne výchovno-vzdelávacie potreby. Špeciálnou výchovno-vzdelávacou potrebou je požiadavka na úpravu podmienok (obsahu, foriem, metód, prostredia a prístupov) vo výchove a vzdelávaní pre žiaka. Špeciálne výchovno-vzdelávacie potreby vyplývajú zo zdravotného znevýhodnenia alebo nadania alebo vývinu žiaka v sociálne znevýhodňujúcom prostredí, ktorých zohľadnenie mu zabezpečí rovnocenný prístup k vzdelávaniu, primeraný rozvoj schopností, osobnosti, ako aj dosiahnutie primeraného stupňa vzdelania a primeraného začlenenia do spoločnosti. (https://www.minedu.sk/data/att/7502.pdf).</a:t>
            </a:r>
          </a:p>
        </p:txBody>
      </p:sp>
    </p:spTree>
    <p:extLst>
      <p:ext uri="{BB962C8B-B14F-4D97-AF65-F5344CB8AC3E}">
        <p14:creationId xmlns:p14="http://schemas.microsoft.com/office/powerpoint/2010/main" val="27872273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7071CD0-1B68-47C0-8465-F28A6C818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558800"/>
            <a:ext cx="9603275" cy="4907545"/>
          </a:xfrm>
        </p:spPr>
        <p:txBody>
          <a:bodyPr>
            <a:normAutofit fontScale="85000" lnSpcReduction="20000"/>
          </a:bodyPr>
          <a:lstStyle/>
          <a:p>
            <a:r>
              <a:rPr lang="sk-SK" dirty="0"/>
              <a:t>Alternatívna škola C. </a:t>
            </a:r>
            <a:r>
              <a:rPr lang="sk-SK" dirty="0" err="1"/>
              <a:t>Freineta</a:t>
            </a:r>
            <a:r>
              <a:rPr lang="sk-SK" dirty="0"/>
              <a:t>:</a:t>
            </a:r>
          </a:p>
          <a:p>
            <a:r>
              <a:rPr lang="sk-SK" dirty="0"/>
              <a:t>- je to pracovná škola, práca je prostriedkom rozvoja a vyjadrenia dieťaťa</a:t>
            </a:r>
          </a:p>
          <a:p>
            <a:r>
              <a:rPr lang="sk-SK" dirty="0"/>
              <a:t>- trieda je pracovný priestor na získavanie skúsenosti (pracovné ateliéry)</a:t>
            </a:r>
          </a:p>
          <a:p>
            <a:r>
              <a:rPr lang="sk-SK" dirty="0"/>
              <a:t>- poobedňajšie vyučovanie presunuté do prírody</a:t>
            </a:r>
          </a:p>
          <a:p>
            <a:r>
              <a:rPr lang="sk-SK" dirty="0"/>
              <a:t>- jeho manželka kládla dôraz najmä na umeleckú výchovu, výchovu umením, tvorivosť detí,</a:t>
            </a:r>
          </a:p>
          <a:p>
            <a:r>
              <a:rPr lang="sk-SK" dirty="0"/>
              <a:t>- žiaci spolurozhodujú o cieľoch, plánoch, samosprávne riadia triedu,</a:t>
            </a:r>
          </a:p>
          <a:p>
            <a:r>
              <a:rPr lang="sk-SK" dirty="0"/>
              <a:t>- školská tlačiareň slúži na vybudovanie manuálnych a intelektových zručností a schopností,</a:t>
            </a:r>
          </a:p>
          <a:p>
            <a:r>
              <a:rPr lang="sk-SK" dirty="0"/>
              <a:t>- nástenka na zverejňovanie kritík, pochvál, želaní</a:t>
            </a:r>
          </a:p>
          <a:p>
            <a:r>
              <a:rPr lang="sk-SK" dirty="0"/>
              <a:t>- slovné hodnotenie – okrem čítania, písania, počítania sa hodnotí napr. aj usilovnosť, zmysel pre spoluprácu</a:t>
            </a:r>
          </a:p>
          <a:p>
            <a:r>
              <a:rPr lang="sk-SK" dirty="0"/>
              <a:t>- voľné texty na začiatku vyučovania – 10 minút kreslia</a:t>
            </a:r>
          </a:p>
          <a:p>
            <a:r>
              <a:rPr lang="sk-SK" dirty="0"/>
              <a:t>- popoludní maľovanie v </a:t>
            </a:r>
            <a:r>
              <a:rPr lang="sk-SK" dirty="0" err="1"/>
              <a:t>atelíéroch</a:t>
            </a:r>
            <a:r>
              <a:rPr lang="sk-SK" dirty="0"/>
              <a:t>, v dielňach</a:t>
            </a:r>
          </a:p>
          <a:p>
            <a:r>
              <a:rPr lang="sk-SK" dirty="0"/>
              <a:t>- nie je pevne stanovený rozvrh hodín, ale spoločný pracovný plán, spravidla týždenný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51324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02C32BB-6C17-4CF3-A1DE-011FB3C5E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52400"/>
            <a:ext cx="9603275" cy="5313946"/>
          </a:xfrm>
        </p:spPr>
        <p:txBody>
          <a:bodyPr>
            <a:normAutofit/>
          </a:bodyPr>
          <a:lstStyle/>
          <a:p>
            <a:r>
              <a:rPr lang="sk-SK" dirty="0"/>
              <a:t>Jenská škola:</a:t>
            </a:r>
          </a:p>
          <a:p>
            <a:r>
              <a:rPr lang="sk-SK" dirty="0"/>
              <a:t>- školu treba priblížiť životu – popri vyučovaní sa žiak učí styku s ľuďmi</a:t>
            </a:r>
          </a:p>
          <a:p>
            <a:r>
              <a:rPr lang="sk-SK" dirty="0"/>
              <a:t>- základom výchovy je činnosť, konanie, v ktorom si človek uvedomuje sám seba, svoje vzťahy k iným,</a:t>
            </a:r>
          </a:p>
          <a:p>
            <a:r>
              <a:rPr lang="sk-SK" dirty="0"/>
              <a:t>- obsah vyučovania – Boh, príroda a človek</a:t>
            </a:r>
          </a:p>
          <a:p>
            <a:r>
              <a:rPr lang="sk-SK" dirty="0"/>
              <a:t>- triedy nie sú klasické – sú skôr obytné miestnosti</a:t>
            </a:r>
          </a:p>
          <a:p>
            <a:r>
              <a:rPr lang="sk-SK" dirty="0"/>
              <a:t>- v skriniach sú pomôcky, materiály, ktoré sú kedykoľvek prístupné žiakom</a:t>
            </a:r>
          </a:p>
          <a:p>
            <a:r>
              <a:rPr lang="sk-SK" dirty="0"/>
              <a:t>- deti si vyzdobujú triedu, svoje miesto, môžu mať na stole kvety, osobné veci,</a:t>
            </a:r>
          </a:p>
          <a:p>
            <a:r>
              <a:rPr lang="sk-SK" dirty="0"/>
              <a:t>- počas vyučovania sa môžu voľne pohybovať</a:t>
            </a:r>
          </a:p>
          <a:p>
            <a:r>
              <a:rPr lang="sk-SK" dirty="0"/>
              <a:t>- poobede čas vyhradený na prácu v dielňach, hry, šport,... činnosti sú viazané na život detí, napr. doprava v meste, obchod, remeslá, život v lese, na poliach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73658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32F2AC-9454-4CCC-BB66-C109C5892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Empirická typológia </a:t>
            </a:r>
            <a:r>
              <a:rPr lang="sk-SK" dirty="0" err="1"/>
              <a:t>Herberta</a:t>
            </a:r>
            <a:r>
              <a:rPr lang="sk-SK" dirty="0"/>
              <a:t> </a:t>
            </a:r>
            <a:r>
              <a:rPr lang="sk-SK" dirty="0" err="1"/>
              <a:t>Reada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C511F4F-8680-49BE-BFF3-EBAE757115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6125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k-SK" dirty="0"/>
          </a:p>
          <a:p>
            <a:r>
              <a:rPr lang="sk-SK" dirty="0"/>
              <a:t>1. Extrovertný typ – svojou psychikou zameraný na vnímanie objektívnej reality, ktorý dokáže zachytiť, a to nielen v podstatných znakoch, ale aj v detailoch</a:t>
            </a:r>
          </a:p>
          <a:p>
            <a:r>
              <a:rPr lang="sk-SK" dirty="0"/>
              <a:t>2. Introvertný typ – zameraný na svoje vnútro. Pracuje impulzívne, bez vopred jasných predstáv, k výtvarnému stvárneniu dospieva často spontánne, preto výtvarná práca je podmanivá, originálna</a:t>
            </a:r>
          </a:p>
          <a:p>
            <a:r>
              <a:rPr lang="sk-SK" dirty="0"/>
              <a:t>3. </a:t>
            </a:r>
            <a:r>
              <a:rPr lang="sk-SK" dirty="0" err="1"/>
              <a:t>Haptický</a:t>
            </a:r>
            <a:r>
              <a:rPr lang="sk-SK" dirty="0"/>
              <a:t> typ – jeho výtvarný prejav je regulovaný hmatovými a vnútornými pocitmi, prostredníctvom ktorých prehodnocuje realitu, dôležitá vnútorná citlivosť, telové a svalové pocity</a:t>
            </a:r>
          </a:p>
          <a:p>
            <a:r>
              <a:rPr lang="sk-SK" dirty="0"/>
              <a:t>4. Vizuálny typ – orientovaný na vonkajšiu realitu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830832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52BCEF-1E6B-47EA-95BF-AD57B3B63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Uždilovo</a:t>
            </a:r>
            <a:r>
              <a:rPr lang="sk-SK" dirty="0"/>
              <a:t> stanovisko k typológii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5D87A91-12FE-405B-A491-5BF680508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/>
              <a:t>1. Extrovertný typ – prejavuje sa úsilím o objektívne stvárnenie vnímanej skutočnosti, čo najvernejšie zachytiť videnú realitu, často chýba vnútorný vzťah k zobrazeniu</a:t>
            </a:r>
          </a:p>
          <a:p>
            <a:r>
              <a:rPr lang="sk-SK" dirty="0"/>
              <a:t>2. Introvertný typ – výtvarný prejav je zápasom o ucelenú predstavu, je podmienený zážitkom a kladným vzťahom k téme.</a:t>
            </a:r>
          </a:p>
          <a:p>
            <a:r>
              <a:rPr lang="sk-SK" dirty="0"/>
              <a:t>Hovorí aj o extrovertne vizuálnom – stále viac a viac hľadá podobnosť medzi obrazom a videným javovom a introvertne </a:t>
            </a:r>
            <a:r>
              <a:rPr lang="sk-SK" dirty="0" err="1"/>
              <a:t>haptickom</a:t>
            </a:r>
            <a:r>
              <a:rPr lang="sk-SK" dirty="0"/>
              <a:t> type - využíva znakové hodnoty farieb, uprednostňuje farby, dekorácie pôsobia sviežo, dekoratívnejšie.</a:t>
            </a:r>
          </a:p>
          <a:p>
            <a:r>
              <a:rPr lang="sk-SK" dirty="0"/>
              <a:t>Syntetizujúci typ – sú aj takí žiaci, ktorí jednotlivé veci nezobrazujú oddelene na ploche papiera, kreslia ich oddelenie na ploche papiera.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680513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1EA7B0-E15F-4131-A783-407806476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Diagnostický význam detskej kresby.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1106AE-976E-4EAA-B7BB-1AB5286C78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k-SK" dirty="0"/>
              <a:t>Detskú kresbu skúmali psychológovia, ktorí sa snažili prostredníctvom nej pochopiť jej význam a diagnostické možnosti, pedagógovia, ktorí sa zaoberali otázkou, ako pomocou kresby podporiť rozvoj osobnosti, ale tiež umelci, pre ktorých bola detská kresba inšpiráciou.</a:t>
            </a:r>
          </a:p>
          <a:p>
            <a:r>
              <a:rPr lang="sk-SK" dirty="0"/>
              <a:t>Novú dimenziu dostala analýza kresby s poznaním, že podobne ako i ostatné správanie človeka podáva informácie o emocionálnom prežívaní, osobnosti a vzťahoch dieťaťa. V tejto súvislosti sa posledných šesťdesiat rokov v rámci psychologickej diagnostiky i psychoterapie (teda aj </a:t>
            </a:r>
            <a:r>
              <a:rPr lang="sk-SK" dirty="0" err="1"/>
              <a:t>arteterapie</a:t>
            </a:r>
            <a:r>
              <a:rPr lang="sk-SK" dirty="0"/>
              <a:t> ako súčasti expresívnych terapií využívanej v pestrej škále detskej klientely), rozvíja i diagnostika </a:t>
            </a:r>
            <a:r>
              <a:rPr lang="sk-SK" dirty="0" err="1"/>
              <a:t>projektívna</a:t>
            </a:r>
            <a:r>
              <a:rPr lang="sk-SK" dirty="0"/>
              <a:t> a jej neoddeliteľné súčasti - </a:t>
            </a:r>
            <a:r>
              <a:rPr lang="sk-SK" dirty="0" err="1"/>
              <a:t>projektívne</a:t>
            </a:r>
            <a:r>
              <a:rPr lang="sk-SK" dirty="0"/>
              <a:t> techniky.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502346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B240CD-B333-4961-A55A-D79DD26A6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DF44921-B0D4-4703-B37B-B93BFBDDD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 psychologickej literatúre sa termín projekcia udomácnil vďaka psychoanalýze. S. </a:t>
            </a:r>
            <a:r>
              <a:rPr lang="sk-SK" dirty="0" err="1"/>
              <a:t>Freud</a:t>
            </a:r>
            <a:r>
              <a:rPr lang="sk-SK" dirty="0"/>
              <a:t> ju popísal ako jeden z psychických obranných mechanizmov. Autorstvo termínu </a:t>
            </a:r>
            <a:r>
              <a:rPr lang="sk-SK" dirty="0" err="1"/>
              <a:t>projektívne</a:t>
            </a:r>
            <a:r>
              <a:rPr lang="sk-SK" dirty="0"/>
              <a:t> techniky je pripisované </a:t>
            </a:r>
            <a:r>
              <a:rPr lang="sk-SK" dirty="0" err="1"/>
              <a:t>Lawrencovi</a:t>
            </a:r>
            <a:r>
              <a:rPr lang="sk-SK" dirty="0"/>
              <a:t> K. Frankovi, ktorý verejne použil tento termín v roku 1939 a prirovnal ich k </a:t>
            </a:r>
            <a:r>
              <a:rPr lang="sk-SK" dirty="0" err="1"/>
              <a:t>rőntgenovým</a:t>
            </a:r>
            <a:r>
              <a:rPr lang="sk-SK" dirty="0"/>
              <a:t> lúčom.</a:t>
            </a:r>
          </a:p>
          <a:p>
            <a:r>
              <a:rPr lang="sk-SK" dirty="0" err="1"/>
              <a:t>Projektívne</a:t>
            </a:r>
            <a:r>
              <a:rPr lang="sk-SK" dirty="0"/>
              <a:t> techniky definujú </a:t>
            </a:r>
            <a:r>
              <a:rPr lang="sk-SK" dirty="0" err="1"/>
              <a:t>Hartl</a:t>
            </a:r>
            <a:r>
              <a:rPr lang="sk-SK" dirty="0"/>
              <a:t>, </a:t>
            </a:r>
            <a:r>
              <a:rPr lang="sk-SK" dirty="0" err="1"/>
              <a:t>Hartlová</a:t>
            </a:r>
            <a:r>
              <a:rPr lang="sk-SK" dirty="0"/>
              <a:t> (2010) ako metódy založené na skúmaní osobnosti pomocou neuvedomelých, </a:t>
            </a:r>
            <a:r>
              <a:rPr lang="sk-SK" dirty="0" err="1"/>
              <a:t>projektívnych</a:t>
            </a:r>
            <a:r>
              <a:rPr lang="sk-SK" dirty="0"/>
              <a:t> procesov odhaľujúcich emócie, priania, názory a povahové rysy vyšetrovanej osoby.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378026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DE07ED-83F1-43C1-98D9-E8A4F4C83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D8CE5BF-0788-4B39-9E4F-38866D5F6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Projektívne</a:t>
            </a:r>
            <a:r>
              <a:rPr lang="sk-SK" dirty="0"/>
              <a:t> metódy sú charakterizované nielen povahou </a:t>
            </a:r>
            <a:r>
              <a:rPr lang="sk-SK" dirty="0" err="1"/>
              <a:t>podnetového</a:t>
            </a:r>
            <a:r>
              <a:rPr lang="sk-SK" dirty="0"/>
              <a:t> materiálu, ale predovšetkým prístupom k interpretácii testových výsledkov. V </a:t>
            </a:r>
            <a:r>
              <a:rPr lang="sk-SK" dirty="0" err="1"/>
              <a:t>projektívnych</a:t>
            </a:r>
            <a:r>
              <a:rPr lang="sk-SK" dirty="0"/>
              <a:t> technikách ide o málo štruktúrovanú úlohu, ktorá umožňuje takmer neobmedzené množstvo odpovedí, globálny prístup k hodnoteniu osobnosti a zvyčajne účinnosť pri odhaľovaní skrytých, latentných alebo neuvedomovaných aspektov osobnosti.</a:t>
            </a:r>
          </a:p>
        </p:txBody>
      </p:sp>
    </p:spTree>
    <p:extLst>
      <p:ext uri="{BB962C8B-B14F-4D97-AF65-F5344CB8AC3E}">
        <p14:creationId xmlns:p14="http://schemas.microsoft.com/office/powerpoint/2010/main" val="8798283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DA9D7C-7EF9-44F7-BA46-38493D07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CDDAFE1-1C1B-4E0E-8C83-C115D4CAC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Nevýhodou </a:t>
            </a:r>
            <a:r>
              <a:rPr lang="sk-SK" dirty="0" err="1"/>
              <a:t>projektívnych</a:t>
            </a:r>
            <a:r>
              <a:rPr lang="sk-SK" dirty="0"/>
              <a:t> metód je problematická validita a interpretácia, ktorá je často ovplyvnená osobnosťou administrátora, ďalej prácnosť pri vyhodnocovaní s dôrazom na čas, obsiahla teoretická príprava administrátora a jeho veľké skúsenosti s používaním príslušnej </a:t>
            </a:r>
            <a:r>
              <a:rPr lang="sk-SK" dirty="0" err="1"/>
              <a:t>projektívnej</a:t>
            </a:r>
            <a:r>
              <a:rPr lang="sk-SK" dirty="0"/>
              <a:t> metódy.</a:t>
            </a:r>
          </a:p>
        </p:txBody>
      </p:sp>
    </p:spTree>
    <p:extLst>
      <p:ext uri="{BB962C8B-B14F-4D97-AF65-F5344CB8AC3E}">
        <p14:creationId xmlns:p14="http://schemas.microsoft.com/office/powerpoint/2010/main" val="25757933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4D32BF-0658-41D4-A25E-2B4B7856B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254B12-0ADD-46B7-ACD5-A10A1E030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Obrázok je vyjadrením myšlienok, citov a snáh, v ktorých sa odrážajú psychické a iné procesy, odráža sa v nich úroveň </a:t>
            </a:r>
            <a:r>
              <a:rPr lang="sk-SK" dirty="0" err="1"/>
              <a:t>senzomotoriky</a:t>
            </a:r>
            <a:r>
              <a:rPr lang="sk-SK" dirty="0"/>
              <a:t>, </a:t>
            </a:r>
            <a:r>
              <a:rPr lang="sk-SK" dirty="0" err="1"/>
              <a:t>vizomotorická</a:t>
            </a:r>
            <a:r>
              <a:rPr lang="sk-SK" dirty="0"/>
              <a:t> koordinácia, temperament, emočné prežívanie a postoje dieťaťa k sebe a k iným ľuďom.</a:t>
            </a:r>
          </a:p>
          <a:p>
            <a:endParaRPr lang="sk-SK" dirty="0"/>
          </a:p>
          <a:p>
            <a:r>
              <a:rPr lang="sk-SK" dirty="0"/>
              <a:t>V tejto súvislosti sa využívajú predovšetkým tematické kresby ako je kresba ľudskej postavy alebo rodiny. Tak v súvislosti s </a:t>
            </a:r>
            <a:r>
              <a:rPr lang="sk-SK" dirty="0" err="1"/>
              <a:t>projektívnymi</a:t>
            </a:r>
            <a:r>
              <a:rPr lang="sk-SK" dirty="0"/>
              <a:t> metódami hovoríme o grafických </a:t>
            </a:r>
            <a:r>
              <a:rPr lang="sk-SK" dirty="0" err="1"/>
              <a:t>projektívnych</a:t>
            </a:r>
            <a:r>
              <a:rPr lang="sk-SK" dirty="0"/>
              <a:t> metódach, kam zaraďujeme Test kresby ľudskej postavy, Test kresby rodiny, Test kresby začarovanej rodiny a iné.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153298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F6DDBF5-8C76-485F-B871-1D812F9AE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406400"/>
            <a:ext cx="9603275" cy="5059945"/>
          </a:xfrm>
        </p:spPr>
        <p:txBody>
          <a:bodyPr>
            <a:normAutofit lnSpcReduction="10000"/>
          </a:bodyPr>
          <a:lstStyle/>
          <a:p>
            <a:r>
              <a:rPr lang="sk-SK" dirty="0"/>
              <a:t>V roku 1926 F. </a:t>
            </a:r>
            <a:r>
              <a:rPr lang="sk-SK" dirty="0" err="1"/>
              <a:t>Goodenoughová</a:t>
            </a:r>
            <a:r>
              <a:rPr lang="sk-SK" dirty="0"/>
              <a:t> vytvorila Test kresby ľudskej postavy, pri ktorého koncipovaní vychádzala z predpokladu, že detská kresba sa zákonite vyvíja a jej vývoj sa prejavuje pribúdaním detailov, ale i vzrušujúcej správnosti a presnosti, a tak sa môže používať a dodnes sa používa ako metóda na orientačné hodnotenie rozumových schopností dieťaťa.</a:t>
            </a:r>
          </a:p>
          <a:p>
            <a:endParaRPr lang="sk-SK" dirty="0"/>
          </a:p>
          <a:p>
            <a:r>
              <a:rPr lang="sk-SK" dirty="0"/>
              <a:t>Test v roku 1968 rozšíril a revidoval D. B. </a:t>
            </a:r>
            <a:r>
              <a:rPr lang="sk-SK" dirty="0" err="1"/>
              <a:t>Harris</a:t>
            </a:r>
            <a:r>
              <a:rPr lang="sk-SK" dirty="0"/>
              <a:t>, v českej verzii je známy Test kresby postavy </a:t>
            </a:r>
            <a:r>
              <a:rPr lang="sk-SK" dirty="0" err="1"/>
              <a:t>Šturma</a:t>
            </a:r>
            <a:r>
              <a:rPr lang="sk-SK" dirty="0"/>
              <a:t>, </a:t>
            </a:r>
            <a:r>
              <a:rPr lang="sk-SK" dirty="0" err="1"/>
              <a:t>Vágnerová</a:t>
            </a:r>
            <a:r>
              <a:rPr lang="sk-SK" dirty="0"/>
              <a:t>. V tomto teste sa predpokladá, že dieťa sa identifikuje s nakreslenou postavou a prisudzuje jej také vlastnosti a znaky, aké má samo. Ale nakreslená postava môže reprezentovať aj prianie dieťaťa alebo osobu, ktorá mu je veľmi blízka. Preto je treba výsledky tejto metódy overiť následným rozhovorom s dieťaťom a použitím ďalších testových metód. Tento užitočný test sa využíva na spoznanie detskej osobnosti, keď máme podozrenie na rozumové, emočné či adaptačné deficity.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4959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A37434-ACA5-4667-92A6-8402A7867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Žiak so špeciálnymi výchovno-vzdelávacími potrebami je spravidla: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613E87E-48BA-4BB1-9216-C085B1687A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a) žiak so zdravotným znevýhodnením, </a:t>
            </a:r>
            <a:r>
              <a:rPr lang="sk-SK" dirty="0" err="1"/>
              <a:t>t.j</a:t>
            </a:r>
            <a:r>
              <a:rPr lang="sk-SK" dirty="0"/>
              <a:t>.</a:t>
            </a:r>
          </a:p>
          <a:p>
            <a:r>
              <a:rPr lang="sk-SK" dirty="0"/>
              <a:t>• žiak so zdravotným postihnutím (s mentálnym postihnutím, so sluchovým postihnutím, so zrakovým postihnutím, s telesným postihnutím, s narušenou komunikačnou schopnosťou, s autizmom alebo ďalšími </a:t>
            </a:r>
            <a:r>
              <a:rPr lang="sk-SK" dirty="0" err="1"/>
              <a:t>pervazívnymi</a:t>
            </a:r>
            <a:r>
              <a:rPr lang="sk-SK" dirty="0"/>
              <a:t> vývinovými poruchami, s viacnásobným postihnutím);</a:t>
            </a:r>
          </a:p>
          <a:p>
            <a:r>
              <a:rPr lang="sk-SK" dirty="0"/>
              <a:t>• žiak chorý alebo zdravotne oslabený, žiak s vývinovými poruchami (poruchou aktivity a pozornosti, s vývinovou poruchou učenia, žiak s poruchou správania);</a:t>
            </a:r>
          </a:p>
          <a:p>
            <a:r>
              <a:rPr lang="sk-SK" dirty="0"/>
              <a:t>b)žiak zo sociálne znevýhodneného (znevýhodňujúceho prostredia; Škola musí využiť všetky voliteľné (disponibilné) hodiny.</a:t>
            </a:r>
          </a:p>
          <a:p>
            <a:r>
              <a:rPr lang="sk-SK" dirty="0"/>
              <a:t>c) žiak s nadaním.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315579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CA09DC-F5A9-4C3C-8B36-5F6D1BC8F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234B4F0-0816-400F-8902-BFDA9A0AD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 kresbou rodiny ako </a:t>
            </a:r>
            <a:r>
              <a:rPr lang="sk-SK" dirty="0" err="1"/>
              <a:t>projektívnou</a:t>
            </a:r>
            <a:r>
              <a:rPr lang="sk-SK" dirty="0"/>
              <a:t> metódou sa v detskej psychologickej diagnostike stretávame výdatne od tridsiatych rokov dvadsiateho storočia. Kresbu rodiny a jej modifikáciu kresbu začarovanej rodiny zaviedli </a:t>
            </a:r>
            <a:r>
              <a:rPr lang="sk-SK" dirty="0" err="1"/>
              <a:t>Matějček</a:t>
            </a:r>
            <a:r>
              <a:rPr lang="sk-SK" dirty="0"/>
              <a:t> spolu so </a:t>
            </a:r>
            <a:r>
              <a:rPr lang="sk-SK" dirty="0" err="1"/>
              <a:t>Strobachovou</a:t>
            </a:r>
            <a:r>
              <a:rPr lang="sk-SK" dirty="0"/>
              <a:t> (1981).</a:t>
            </a:r>
          </a:p>
          <a:p>
            <a:endParaRPr lang="sk-SK" dirty="0"/>
          </a:p>
          <a:p>
            <a:r>
              <a:rPr lang="sk-SK" dirty="0"/>
              <a:t>Túto námetovú kresbu odporúčajú u detí od šesť do dvanásť rokov, výnimočne mimo toto vekové pásmo. Predškolské deti nie sú tak kresliarsky vyspelé, aby mohli uspokojivo zobraziť svoje predstavy o rodine a pubertálne deti bývajú k svojim výkonom kritické, čo je závažná zábrana v ich voľnom kresbovom vyjadrovaní.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90268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2915A9-2632-438C-B0F9-2AB3E35D9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B3E63B1-FE18-4EC7-A707-884482626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Kresbu rodiny je možné vnímať ako symbolické spracovanie konštelácie primárnej sociálnej skupiny - rodiny, tak ako ju dieťa vníma a prežíva a ako hodnotí jej jednotlivých členov. Spôsob zobrazenia vlastnej rodiny vyjadruje jeho názory, postoje, pocity. Dieťa zobrazí svoju rodinu tak, ako sa mu javí z jeho subjektívneho pohľadu. V tejto kresbe prejaví minulé skúsenosti, ktoré dieťa ovplyvnili, prianie ako by budúcnosť mohla vyzerať (anticipáciu budúcnosti), kresba môže byť spracovaná tak, aby obsahovala všetky žiaduce zmeny, ktoré v realite nie je možné očakávať.</a:t>
            </a:r>
          </a:p>
        </p:txBody>
      </p:sp>
    </p:spTree>
    <p:extLst>
      <p:ext uri="{BB962C8B-B14F-4D97-AF65-F5344CB8AC3E}">
        <p14:creationId xmlns:p14="http://schemas.microsoft.com/office/powerpoint/2010/main" val="2964039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466FF65-D88A-42A4-AF5D-831945563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541868"/>
            <a:ext cx="9603275" cy="4924478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Kresbu rodiny je dôležité použiť ako podnet na rozhovor s dieťaťom a táto kresba má podstatnú informačnú hodnotu.</a:t>
            </a:r>
          </a:p>
          <a:p>
            <a:endParaRPr lang="sk-SK" dirty="0"/>
          </a:p>
          <a:p>
            <a:r>
              <a:rPr lang="sk-SK" dirty="0"/>
              <a:t>Test kresby začarovanej rodiny vznikol viac-menej náhodne v päťdesiatych rokoch minulého storočia. Jeho publikovanie sa objavilo v roku 1957.</a:t>
            </a:r>
          </a:p>
          <a:p>
            <a:endParaRPr lang="sk-SK" dirty="0"/>
          </a:p>
          <a:p>
            <a:r>
              <a:rPr lang="sk-SK" dirty="0"/>
              <a:t>Test kresby začarovanej rodiny je veľmi užitočná </a:t>
            </a:r>
            <a:r>
              <a:rPr lang="sk-SK" dirty="0" err="1"/>
              <a:t>projektívna</a:t>
            </a:r>
            <a:r>
              <a:rPr lang="sk-SK" dirty="0"/>
              <a:t> metóda, ktorú začali používať </a:t>
            </a:r>
            <a:r>
              <a:rPr lang="sk-SK" dirty="0" err="1"/>
              <a:t>Matějček</a:t>
            </a:r>
            <a:r>
              <a:rPr lang="sk-SK" dirty="0"/>
              <a:t> a </a:t>
            </a:r>
            <a:r>
              <a:rPr lang="sk-SK" dirty="0" err="1"/>
              <a:t>Strohbachová</a:t>
            </a:r>
            <a:r>
              <a:rPr lang="sk-SK" dirty="0"/>
              <a:t> (1981). Autori volili symboliku zvierat, pretože sa im zdala byť prehľadnejšia a pochopiteľnejšia než symbolika rastlín a vecí (dnes sa využíva aj symbolika rastlín a vecí). Skúsenosť s týmto testom je aj v kombinácii s testom kresby rodiny hlavne u detí v školskom veku veľmi dobrá a jej význam je pri skúmaní rodiny nepopierateľný. Symbolické vyjadrenie jednotlivých postáv si dieťa nemusí uvedomiť, a tak je schopné vypovedať na papieri informácie, ktoré by ťažko verbalizovalo.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323463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1F4FF0-AA2E-44FF-9962-6E681D956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340D883-578E-4F8C-9D72-4017FF418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Význam začarovania členov rodiny do zvieraťa je v možnosti sledovať povahové vlastnosti jednotlivých členov rodiny, ktoré sa tu na základe voľných asociácií premietajú do všeobecných charakterov prisudzovaných jednotlivým zvieratám. Matka býva najčastejšie zobrazovaná v podobe vtáka, potom mačky. Otec je najčastejšie začarovaný na šelmu, potom na psa.</a:t>
            </a:r>
          </a:p>
          <a:p>
            <a:endParaRPr lang="sk-SK" dirty="0"/>
          </a:p>
          <a:p>
            <a:r>
              <a:rPr lang="sk-SK" dirty="0"/>
              <a:t>Kresba začarovanej rodiny doplní významne pohľad dieťaťa na vlastnú rodinu, predovšetkým pokiaľ ide o rozdelenie rolí, moci a statusov, ukáže na skryté konflikty, rivalitu, pocity menejcennosti (</a:t>
            </a:r>
            <a:r>
              <a:rPr lang="sk-SK" dirty="0" err="1"/>
              <a:t>Langmeier</a:t>
            </a:r>
            <a:r>
              <a:rPr lang="sk-SK" dirty="0"/>
              <a:t>, </a:t>
            </a:r>
            <a:r>
              <a:rPr lang="sk-SK" dirty="0" err="1"/>
              <a:t>Krejčířová</a:t>
            </a:r>
            <a:r>
              <a:rPr lang="sk-SK" dirty="0"/>
              <a:t>, 1998).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771167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B1A906-34F5-4B1A-A35A-C23E8F25C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3E902F8-2D31-44BB-B293-17C66F6C0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Pri posudzovaní emocionálnej percepcie v rodine je dôležité kombinovať kresbu rodiny s kresbou začarovanej rodiny, pretože kresba rodiny síce odokryje túto problematiku, ale symbolika zvierat lepšie na jednej strane zobrazí emocionálne vzťahy detí k rodičom a zároveň na druhej strane predstavuje hlbšie preniknutie k emocionálnej atmosfére v rodine, pretože umožňuje v po rozhovore klásť dieťaťu väčšie množstvo otázok.</a:t>
            </a:r>
          </a:p>
          <a:p>
            <a:endParaRPr lang="sk-SK" dirty="0"/>
          </a:p>
          <a:p>
            <a:r>
              <a:rPr lang="sk-SK" dirty="0"/>
              <a:t>Pri používaní </a:t>
            </a:r>
            <a:r>
              <a:rPr lang="sk-SK" dirty="0" err="1"/>
              <a:t>projektívnych</a:t>
            </a:r>
            <a:r>
              <a:rPr lang="sk-SK" dirty="0"/>
              <a:t> metód, resp. kresby ľudskej postavy, kresby rodiny a kresby začarovanej rodiny treba byť opatrný a je nutné používať ich výsledky ako orientačné. Obe testové metódy zlepšujú kontakt s detským klientom na uľahčenie </a:t>
            </a:r>
            <a:r>
              <a:rPr lang="sk-SK" dirty="0" err="1"/>
              <a:t>verbalizácie</a:t>
            </a:r>
            <a:r>
              <a:rPr lang="sk-SK" dirty="0"/>
              <a:t>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350417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50E4E7-8D1C-4F29-9F8B-62D9F9D0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9016A1B-5245-4FA3-B480-19B79D2141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Kresbové </a:t>
            </a:r>
            <a:r>
              <a:rPr lang="sk-SK" dirty="0" err="1"/>
              <a:t>projektívne</a:t>
            </a:r>
            <a:r>
              <a:rPr lang="sk-SK" dirty="0"/>
              <a:t> testy sa bežne používajú v klinickej praxi a je ich veľa. Nie je dôvod, prečo ponechať kresbové metódy na použitie výhradne pre psychológov. Naopak, je možné ich ozrejmiť i odborníkom v iných profesiách zaoberajúcimi sa citovými a sociálnymi väzbami detí, pretože empatický rozhovor s dieťaťom nie je len doménou psychológov, mal by ho byť schopný ktokoľvek, kto s dieťaťom prichádza do osobného kontaktu, hoci na krátky čas.</a:t>
            </a:r>
          </a:p>
          <a:p>
            <a:endParaRPr lang="sk-SK" dirty="0"/>
          </a:p>
          <a:p>
            <a:r>
              <a:rPr lang="sk-SK" dirty="0"/>
              <a:t>Kresbové metódy môže využiť sociálny pracovník ako prvotné zahĺbenie, aby sa mohol nad dieťaťom a jeho vzťahmi zamyslieť a konfrontovať ich s inými metódami a odborníkmi, aby mohol s dieťaťom nadviazať kontakt a otvoril komunikáciu s ním, vychádzajúc pritom z faktu, že obrázok napodobňuje skutočnosť tak, ako ju dieťa vníma, alebo by chcelo vnímať.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330255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D3753F5-9195-42D5-989E-EA667BD12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541867"/>
            <a:ext cx="9603275" cy="4924478"/>
          </a:xfrm>
        </p:spPr>
        <p:txBody>
          <a:bodyPr>
            <a:normAutofit fontScale="85000" lnSpcReduction="10000"/>
          </a:bodyPr>
          <a:lstStyle/>
          <a:p>
            <a:r>
              <a:rPr lang="sk-SK" dirty="0" err="1"/>
              <a:t>Arteterapia</a:t>
            </a:r>
            <a:r>
              <a:rPr lang="sk-SK" dirty="0"/>
              <a:t> (z lat. </a:t>
            </a:r>
            <a:r>
              <a:rPr lang="sk-SK" dirty="0" err="1"/>
              <a:t>ars</a:t>
            </a:r>
            <a:r>
              <a:rPr lang="sk-SK" dirty="0"/>
              <a:t> – umenie, </a:t>
            </a:r>
            <a:r>
              <a:rPr lang="sk-SK" dirty="0" err="1"/>
              <a:t>gr</a:t>
            </a:r>
            <a:r>
              <a:rPr lang="sk-SK" dirty="0"/>
              <a:t>. </a:t>
            </a:r>
            <a:r>
              <a:rPr lang="sk-SK" dirty="0" err="1"/>
              <a:t>therapeia</a:t>
            </a:r>
            <a:r>
              <a:rPr lang="sk-SK" dirty="0"/>
              <a:t> – liečenie, ošetrovanie) je liečba umením. Je to špeciálny druh psychoterapie, ktorý sa zameriava na rozvoj tvorivých schopností, citového vývinu a medziľudských vzťahov duševne, telesne alebo sociálne narušených jedincov. Termín v podobnom znení a význame (</a:t>
            </a:r>
            <a:r>
              <a:rPr lang="sk-SK" dirty="0" err="1"/>
              <a:t>art's</a:t>
            </a:r>
            <a:r>
              <a:rPr lang="sk-SK" dirty="0"/>
              <a:t> </a:t>
            </a:r>
            <a:r>
              <a:rPr lang="sk-SK" dirty="0" err="1"/>
              <a:t>therapy</a:t>
            </a:r>
            <a:r>
              <a:rPr lang="sk-SK" dirty="0"/>
              <a:t>) prvýkrát použil </a:t>
            </a:r>
            <a:r>
              <a:rPr lang="sk-SK" dirty="0" err="1"/>
              <a:t>J.M.Charcot</a:t>
            </a:r>
            <a:r>
              <a:rPr lang="sk-SK" dirty="0"/>
              <a:t> v 2. pol. 19 storočia (</a:t>
            </a:r>
            <a:r>
              <a:rPr lang="sk-SK" dirty="0" err="1"/>
              <a:t>Hartl</a:t>
            </a:r>
            <a:r>
              <a:rPr lang="sk-SK" dirty="0"/>
              <a:t>, P. – </a:t>
            </a:r>
            <a:r>
              <a:rPr lang="sk-SK" dirty="0" err="1"/>
              <a:t>Hartlová</a:t>
            </a:r>
            <a:r>
              <a:rPr lang="sk-SK" dirty="0"/>
              <a:t>, H. 2000).</a:t>
            </a:r>
          </a:p>
          <a:p>
            <a:endParaRPr lang="sk-SK" dirty="0"/>
          </a:p>
          <a:p>
            <a:r>
              <a:rPr lang="sk-SK" dirty="0" err="1"/>
              <a:t>Arteterapia</a:t>
            </a:r>
            <a:r>
              <a:rPr lang="sk-SK" dirty="0"/>
              <a:t>   je  liečebné  využívanie  rôznych  výtvarných  prostriedkov  a činností.  V širšom zmysle  sa  </a:t>
            </a:r>
            <a:r>
              <a:rPr lang="sk-SK" dirty="0" err="1"/>
              <a:t>arteterapia</a:t>
            </a:r>
            <a:r>
              <a:rPr lang="sk-SK" dirty="0"/>
              <a:t>  stotožňuje  s pojmom  kultúrna  terapia,  v ktorej  ide  o uplatňovanie  viacerých umeleckých  výrazových  prostriedkov  v liečbe  (hudby,  dramatizácie  a pod.).  V užšom  slova  zmysle v </a:t>
            </a:r>
            <a:r>
              <a:rPr lang="sk-SK" dirty="0" err="1"/>
              <a:t>arteterapii</a:t>
            </a:r>
            <a:r>
              <a:rPr lang="sk-SK" dirty="0"/>
              <a:t>   ide   o využívanie   špecifických   výtvarných   postupov,   metód   a techník,   známych   z psychoterapie. V našom  ponímaní  znamená  </a:t>
            </a:r>
            <a:r>
              <a:rPr lang="sk-SK" dirty="0" err="1"/>
              <a:t>arteterapia</a:t>
            </a:r>
            <a:r>
              <a:rPr lang="sk-SK" dirty="0"/>
              <a:t>  liečbu  výtvarným  umením.  Výsledný  artefakt  sa nehodnotí  z estetického  hľadiska,  dôležitý  je  skôr  proces  tvorby,  obsah  a výpovedná  hodnota.  Dôležitým  aspektom  je  podpora  tvorivých  síl  a vzájomný  rešpekt.  Výtvarná  tvorba  obohacuje tvorivosť,   posilňuje   sústredenie,   vnímavosť,   sebavyjadrenie,   sebareflexiu,   vizuálne   a verbálne usporiadanie zážitkov, uvoľnenie a nadhľad</a:t>
            </a:r>
          </a:p>
        </p:txBody>
      </p:sp>
    </p:spTree>
    <p:extLst>
      <p:ext uri="{BB962C8B-B14F-4D97-AF65-F5344CB8AC3E}">
        <p14:creationId xmlns:p14="http://schemas.microsoft.com/office/powerpoint/2010/main" val="42198929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AB1FBB-6086-4D42-81C8-DFE7CD259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616A9B4-EB4C-49D7-9545-9E2F9F751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Arteterapeutické</a:t>
            </a:r>
            <a:r>
              <a:rPr lang="sk-SK" dirty="0"/>
              <a:t>  metódy  môžeme  využívať  aj  vo  výchovnom  procese.  Zmysel  vidíme v kultivácii  emocionálnej  a hodnotovej  sféry  detského  vnútorného  sveta,  a tiež  ako  preventívnu výchovu.  Využívanie </a:t>
            </a:r>
            <a:r>
              <a:rPr lang="sk-SK" dirty="0" err="1"/>
              <a:t>arteterapeutických</a:t>
            </a:r>
            <a:r>
              <a:rPr lang="sk-SK" dirty="0"/>
              <a:t>  metód  má  veľký  význam  ako  relaxačná  </a:t>
            </a:r>
            <a:r>
              <a:rPr lang="sk-SK" dirty="0" err="1"/>
              <a:t>auvoľňujúca</a:t>
            </a:r>
            <a:r>
              <a:rPr lang="sk-SK" dirty="0"/>
              <a:t> činnosť.  Slúži  na  ventiláciu  hnevu,  depresie,  úzkosti  ale  aj  radosti.  Je  významným  prostriedkom k rozvoju     vnímania     a k prípadnému     seba     uzdravovaniu,     vedie     k celkovému     citovému,     intelektuálnemu a duchovnému rozvoju osobnosti. V tejto súvislosti uvádzame menej známy pojem </a:t>
            </a:r>
            <a:r>
              <a:rPr lang="sk-SK" dirty="0" err="1"/>
              <a:t>artefiletika</a:t>
            </a:r>
            <a:r>
              <a:rPr lang="sk-SK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39555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E8C70-9A5C-4BCB-AF9E-852332D5D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E56456C-9BBF-4852-9A59-9406843AD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Stiburek</a:t>
            </a:r>
            <a:r>
              <a:rPr lang="sk-SK" dirty="0"/>
              <a:t>  (2000,  s.36)  ju  popisuje  ako  „  pedagogickú  disciplínu,  ktorá  využíva  podobné postupy   ako   </a:t>
            </a:r>
            <a:r>
              <a:rPr lang="sk-SK" dirty="0" err="1"/>
              <a:t>arteterapia</a:t>
            </a:r>
            <a:r>
              <a:rPr lang="sk-SK" dirty="0"/>
              <a:t>   v oblasti   výchovy,   rozvoja   pozitívnych   rysov   osobnosti   a prevencie psychických   porúch   a sociálnej  patológie.  Podporuje  spontánnu  expresivitu, zameriava  sa  na zážitkovú  stránku  tvorby.  Rozvíja  citlivosť  a vnímavosť  voči  estetickým  kvalitám  života,  tvorivosť a citlivosť voči svetu a vzťahom. Využíva kultivujúci potenciál osobnej a skupinovej reflexie.“</a:t>
            </a:r>
          </a:p>
        </p:txBody>
      </p:sp>
    </p:spTree>
    <p:extLst>
      <p:ext uri="{BB962C8B-B14F-4D97-AF65-F5344CB8AC3E}">
        <p14:creationId xmlns:p14="http://schemas.microsoft.com/office/powerpoint/2010/main" val="40298325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0CE43A1-6231-447E-9C54-DB95721E5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745068"/>
            <a:ext cx="9603275" cy="4721278"/>
          </a:xfrm>
        </p:spPr>
        <p:txBody>
          <a:bodyPr>
            <a:normAutofit/>
          </a:bodyPr>
          <a:lstStyle/>
          <a:p>
            <a:r>
              <a:rPr lang="sk-SK" dirty="0"/>
              <a:t>Diagnostika  prostredníctvom  kresby  dáva  možnosť porozumieť  dieťaťu.  Existujú  </a:t>
            </a:r>
            <a:r>
              <a:rPr lang="sk-SK" dirty="0" err="1"/>
              <a:t>arteterapeutické</a:t>
            </a:r>
            <a:r>
              <a:rPr lang="sk-SK" dirty="0"/>
              <a:t>  metódy,  ktoré  pomáhajú  deťom  s poruchami  reči, sluchu, problémami v učení, ale aj zdravotnými ťažkosťami (napr. astma). Dokážu pomôcť týraným a zneužívaným  deťom,  závislým  dospievajúcim. Veľké  využitie  má  pri  práci  s  autistickými  deťmi, ktoré  sa  prejavujú  obmedzeným  používaním  reči,  prípadne  tým,  že  sa  reč  nevyvinie  vôbec.  Ďalšie vhodné  využitie  metód  </a:t>
            </a:r>
            <a:r>
              <a:rPr lang="sk-SK" dirty="0" err="1"/>
              <a:t>arteterapie</a:t>
            </a:r>
            <a:r>
              <a:rPr lang="sk-SK" dirty="0"/>
              <a:t>  a výtvarnej  tvorby  je  u detí  rozumovo  zaostalých,  výchovne  a sociálne zanedbaných, u všetkých druhoch mentálneho postihnutia, u detí plachých a úzkostných, telesne  postihnutých,  s motorickým  postihnutím  a poruchami  hybnosti,  u detí  s poruchami  učenia, s   ADHD,  u detí  agresívnych,   pri  celkovej  podpore  rozvoja  osobnosti  dieťaťa  (sebapoznávania, poznávania druhých a komunikácie), prevencii vzniku nežiaduceho správania, uvoľnenia napätia.</a:t>
            </a:r>
          </a:p>
        </p:txBody>
      </p:sp>
    </p:spTree>
    <p:extLst>
      <p:ext uri="{BB962C8B-B14F-4D97-AF65-F5344CB8AC3E}">
        <p14:creationId xmlns:p14="http://schemas.microsoft.com/office/powerpoint/2010/main" val="26703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43F8C1-2878-4D84-8C67-1F28F84EA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18159DF-2710-436C-88E7-98EAF551B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Sociálne znevýhodnené (znevýhodňujúce) prostredie (ďalej aj  „SZP“)  definujeme  ako „prostredie, ktoré vzhľadom na sociálne (jazykové, kultúrne) podmienky neposkytuje dostatok primeraných podnetov pre kognitívny rozvoj dieťaťa a nepodporuje jeho efektívnu socializáciu a osobnostný rozvoj“.</a:t>
            </a:r>
          </a:p>
          <a:p>
            <a:r>
              <a:rPr lang="sk-SK" dirty="0"/>
              <a:t>Cieľom  výchovy  a  vzdelávania  žiakov  zo  SZP  je  znížiť  alebo  odstrániť  potenciálne hendikepy, ktoré vyplývajú z tohto znevýhodnenia tak, aby sa vytvorili podmienky pre efektívne vzdelávanie a zabezpečil sa ich rovnaký prístup ku kvalitnému vzdelaniu.</a:t>
            </a:r>
          </a:p>
        </p:txBody>
      </p:sp>
    </p:spTree>
    <p:extLst>
      <p:ext uri="{BB962C8B-B14F-4D97-AF65-F5344CB8AC3E}">
        <p14:creationId xmlns:p14="http://schemas.microsoft.com/office/powerpoint/2010/main" val="18352039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0B6193-F055-42D8-9E13-716820C4F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6DB96A6-C1BE-48F0-9E36-CCAA40C53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Pôvodne sa </a:t>
            </a:r>
            <a:r>
              <a:rPr lang="sk-SK" dirty="0" err="1"/>
              <a:t>arteterapia</a:t>
            </a:r>
            <a:r>
              <a:rPr lang="sk-SK" dirty="0"/>
              <a:t> využívala v klinickej praxi. Začiatky možno hľadať v psychopatológii schizofrénie, keďže prvé monografie vyšli práve o expresívnych tvorivých prejavoch schizofrenikov. Neskôr sa začal výtvarným prejavom zaoberať </a:t>
            </a:r>
            <a:r>
              <a:rPr lang="sk-SK" dirty="0" err="1"/>
              <a:t>Freud</a:t>
            </a:r>
            <a:r>
              <a:rPr lang="sk-SK" dirty="0"/>
              <a:t>, ktorý tvrdil, že ho možno tak isto </a:t>
            </a:r>
            <a:r>
              <a:rPr lang="sk-SK" dirty="0" err="1"/>
              <a:t>psychoanaliticky</a:t>
            </a:r>
            <a:r>
              <a:rPr lang="sk-SK" dirty="0"/>
              <a:t> skúmať ako sny. A až humanistické psychoterapeutické smery uvoľnili komunikáciu, ktorá sprevádza výtvarný prejav. Úloha výtvarného prejavu vzrástla a začal sa chápať ako "účinný podnet k rozvíjaniu tvorivosti, príležitosti k </a:t>
            </a:r>
            <a:r>
              <a:rPr lang="sk-SK" dirty="0" err="1"/>
              <a:t>sebauplatneniu</a:t>
            </a:r>
            <a:r>
              <a:rPr lang="sk-SK" dirty="0"/>
              <a:t> a ako nástroj </a:t>
            </a:r>
            <a:r>
              <a:rPr lang="sk-SK" dirty="0" err="1"/>
              <a:t>enkulturácie</a:t>
            </a:r>
            <a:r>
              <a:rPr lang="sk-SK" dirty="0"/>
              <a:t>" (</a:t>
            </a:r>
            <a:r>
              <a:rPr lang="sk-SK" dirty="0" err="1"/>
              <a:t>Hanel</a:t>
            </a:r>
            <a:r>
              <a:rPr lang="sk-SK" dirty="0"/>
              <a:t> in </a:t>
            </a:r>
            <a:r>
              <a:rPr lang="sk-SK" dirty="0" err="1"/>
              <a:t>Slavík</a:t>
            </a:r>
            <a:r>
              <a:rPr lang="sk-SK" dirty="0"/>
              <a:t>, 1999).</a:t>
            </a:r>
          </a:p>
        </p:txBody>
      </p:sp>
    </p:spTree>
    <p:extLst>
      <p:ext uri="{BB962C8B-B14F-4D97-AF65-F5344CB8AC3E}">
        <p14:creationId xmlns:p14="http://schemas.microsoft.com/office/powerpoint/2010/main" val="3074169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7652D4-9208-476A-90CE-81F3A5DF6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980C27D-4FA0-48A3-8D13-430F486AC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Arteterapia</a:t>
            </a:r>
            <a:r>
              <a:rPr lang="sk-SK" dirty="0"/>
              <a:t> sa využíva aj pri emočne labilných klientoch, pre ktorých je možnosťou k spracovaniu a uvedomeniu si svojich emócií. </a:t>
            </a:r>
            <a:r>
              <a:rPr lang="sk-SK" dirty="0" err="1"/>
              <a:t>Arteterapia</a:t>
            </a:r>
            <a:r>
              <a:rPr lang="sk-SK" dirty="0"/>
              <a:t> napomáha zmierniť pocity úzkosti, k úľave pri depresii a k celkovej kognitívnej a psychickej stimulácii. </a:t>
            </a:r>
            <a:r>
              <a:rPr lang="sk-SK" dirty="0" err="1"/>
              <a:t>Arteterapia</a:t>
            </a:r>
            <a:r>
              <a:rPr lang="sk-SK" dirty="0"/>
              <a:t> je vhodná ako doplnková terapia pre akýkoľvek typ psychoterapie a okrem toho, že sa pri nej objavuje nových psychoterapeutický materiál, klient objavuje aj svoje tvorivé sily a vďaka tomu si môže významne posilniť sebavedomie. (</a:t>
            </a:r>
            <a:r>
              <a:rPr lang="sk-SK" dirty="0" err="1"/>
              <a:t>Kennett</a:t>
            </a:r>
            <a:r>
              <a:rPr lang="sk-SK" dirty="0"/>
              <a:t>, 2000; </a:t>
            </a:r>
            <a:r>
              <a:rPr lang="sk-SK" dirty="0" err="1"/>
              <a:t>Perry</a:t>
            </a:r>
            <a:r>
              <a:rPr lang="sk-SK" dirty="0"/>
              <a:t>, 2000; </a:t>
            </a:r>
            <a:r>
              <a:rPr lang="sk-SK" dirty="0" err="1"/>
              <a:t>Matoušek</a:t>
            </a:r>
            <a:r>
              <a:rPr lang="sk-SK" dirty="0"/>
              <a:t>, 1999)</a:t>
            </a:r>
          </a:p>
        </p:txBody>
      </p:sp>
    </p:spTree>
    <p:extLst>
      <p:ext uri="{BB962C8B-B14F-4D97-AF65-F5344CB8AC3E}">
        <p14:creationId xmlns:p14="http://schemas.microsoft.com/office/powerpoint/2010/main" val="21453869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A6AE44-14A1-4171-B6A2-C72C1D854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B5104F-2209-4697-91C5-AFBC85478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Arteterapia</a:t>
            </a:r>
            <a:r>
              <a:rPr lang="sk-SK" dirty="0"/>
              <a:t> si našla svoje miesto aj v </a:t>
            </a:r>
            <a:r>
              <a:rPr lang="sk-SK" dirty="0" err="1"/>
              <a:t>neuropsychológii</a:t>
            </a:r>
            <a:r>
              <a:rPr lang="sk-SK" dirty="0"/>
              <a:t>. </a:t>
            </a:r>
            <a:r>
              <a:rPr lang="sk-SK" dirty="0" err="1"/>
              <a:t>Neuropsychologickou</a:t>
            </a:r>
            <a:r>
              <a:rPr lang="sk-SK" dirty="0"/>
              <a:t> </a:t>
            </a:r>
            <a:r>
              <a:rPr lang="sk-SK" dirty="0" err="1"/>
              <a:t>arteterapiou</a:t>
            </a:r>
            <a:r>
              <a:rPr lang="sk-SK" dirty="0"/>
              <a:t> sa nazýva </a:t>
            </a:r>
            <a:r>
              <a:rPr lang="sk-SK" dirty="0" err="1"/>
              <a:t>arteterapia</a:t>
            </a:r>
            <a:r>
              <a:rPr lang="sk-SK" dirty="0"/>
              <a:t>, ktorá sa využíva u ľudí s traumatickým poranením mozgu. Jej princíp je založený na tom, že ak sa na kresbe založené testy môžu využívať na určenie lokácie a charakteru poranenia, môže sa využívať kresba aj na rehabilitáciu. Preto je </a:t>
            </a:r>
            <a:r>
              <a:rPr lang="sk-SK" dirty="0" err="1"/>
              <a:t>arteterapia</a:t>
            </a:r>
            <a:r>
              <a:rPr lang="sk-SK" dirty="0"/>
              <a:t> užitočná pri nácviku a udržovaní motorických, senzorických a </a:t>
            </a:r>
            <a:r>
              <a:rPr lang="sk-SK" dirty="0" err="1"/>
              <a:t>spatických</a:t>
            </a:r>
            <a:r>
              <a:rPr lang="sk-SK" dirty="0"/>
              <a:t> funkcií. </a:t>
            </a:r>
            <a:r>
              <a:rPr lang="sk-SK" dirty="0" err="1"/>
              <a:t>Arteterapeutické</a:t>
            </a:r>
            <a:r>
              <a:rPr lang="sk-SK" dirty="0"/>
              <a:t> intervencie sa využívajú napríklad u ľudí po mozgovej príhode na nácvik jemnej a hrubej motoriky, obnovenie pamäťových funkcií ako aj na udržanie emocionálnej stability. Napriek tomu, že pozitívny vplyv </a:t>
            </a:r>
            <a:r>
              <a:rPr lang="sk-SK" dirty="0" err="1"/>
              <a:t>arteterapie</a:t>
            </a:r>
            <a:r>
              <a:rPr lang="sk-SK" dirty="0"/>
              <a:t> v oblasti </a:t>
            </a:r>
            <a:r>
              <a:rPr lang="sk-SK" dirty="0" err="1"/>
              <a:t>neuropsychológie</a:t>
            </a:r>
            <a:r>
              <a:rPr lang="sk-SK" dirty="0"/>
              <a:t> je známy, ešte stále je potrebný ďalší výskum. (</a:t>
            </a:r>
            <a:r>
              <a:rPr lang="sk-SK" dirty="0" err="1"/>
              <a:t>Garner</a:t>
            </a:r>
            <a:r>
              <a:rPr lang="sk-SK" dirty="0"/>
              <a:t>, 1996)</a:t>
            </a:r>
          </a:p>
        </p:txBody>
      </p:sp>
    </p:spTree>
    <p:extLst>
      <p:ext uri="{BB962C8B-B14F-4D97-AF65-F5344CB8AC3E}">
        <p14:creationId xmlns:p14="http://schemas.microsoft.com/office/powerpoint/2010/main" val="34095284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6555DF0-8132-447B-8207-1C0A73102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338668"/>
            <a:ext cx="9603275" cy="5127678"/>
          </a:xfrm>
        </p:spPr>
        <p:txBody>
          <a:bodyPr>
            <a:normAutofit/>
          </a:bodyPr>
          <a:lstStyle/>
          <a:p>
            <a:r>
              <a:rPr lang="sk-SK" dirty="0"/>
              <a:t>Niektorí autori (</a:t>
            </a:r>
            <a:r>
              <a:rPr lang="sk-SK" dirty="0" err="1"/>
              <a:t>Dostálová</a:t>
            </a:r>
            <a:r>
              <a:rPr lang="sk-SK" dirty="0"/>
              <a:t>, 2001; </a:t>
            </a:r>
            <a:r>
              <a:rPr lang="sk-SK" dirty="0" err="1"/>
              <a:t>Slavík</a:t>
            </a:r>
            <a:r>
              <a:rPr lang="sk-SK" dirty="0"/>
              <a:t>, 1997) odporúčajú využívať </a:t>
            </a:r>
            <a:r>
              <a:rPr lang="sk-SK" dirty="0" err="1"/>
              <a:t>arteterapeutické</a:t>
            </a:r>
            <a:r>
              <a:rPr lang="sk-SK" dirty="0"/>
              <a:t> metódy v školskej praxi ako preventívnu výchovu. Zmysel vstupu </a:t>
            </a:r>
            <a:r>
              <a:rPr lang="sk-SK" dirty="0" err="1"/>
              <a:t>atreterapie</a:t>
            </a:r>
            <a:r>
              <a:rPr lang="sk-SK" dirty="0"/>
              <a:t> do výchovy vidia v kultivácii emocionálnej a hodnotovej sféry detského vnútorného sveta. </a:t>
            </a:r>
            <a:r>
              <a:rPr lang="sk-SK" dirty="0" err="1"/>
              <a:t>Arteterapia</a:t>
            </a:r>
            <a:r>
              <a:rPr lang="sk-SK" dirty="0"/>
              <a:t> by mala sprostredkovať východiská pre životné záťažové situácie. Pozitívna prevencia by mala byť účinná hlavne v nestabilných a málo láskavých rodinách, pretože v takej situácii môže </a:t>
            </a:r>
            <a:r>
              <a:rPr lang="sk-SK" dirty="0" err="1"/>
              <a:t>arteterapeut</a:t>
            </a:r>
            <a:r>
              <a:rPr lang="sk-SK" dirty="0"/>
              <a:t> predstavovať veľmi dôležitú osobu v sociálnom okolí dieťaťa a pomáha mu integrovať jeho vnútorný svet a podporovať jeho zdravý emocionálny vývoj. Podľa </a:t>
            </a:r>
            <a:r>
              <a:rPr lang="sk-SK" dirty="0" err="1"/>
              <a:t>Dalleyho</a:t>
            </a:r>
            <a:r>
              <a:rPr lang="sk-SK" dirty="0"/>
              <a:t> (in </a:t>
            </a:r>
            <a:r>
              <a:rPr lang="sk-SK" dirty="0" err="1"/>
              <a:t>Slavík</a:t>
            </a:r>
            <a:r>
              <a:rPr lang="sk-SK" dirty="0"/>
              <a:t>, 1997, s.181) v takýchto prípadoch </a:t>
            </a:r>
            <a:r>
              <a:rPr lang="sk-SK" dirty="0" err="1"/>
              <a:t>arteterapeutický</a:t>
            </a:r>
            <a:r>
              <a:rPr lang="sk-SK" dirty="0"/>
              <a:t> vplyv skvalitňuje aj procesy učenia. </a:t>
            </a:r>
            <a:r>
              <a:rPr lang="sk-SK" dirty="0" err="1"/>
              <a:t>Slavík</a:t>
            </a:r>
            <a:r>
              <a:rPr lang="sk-SK" dirty="0"/>
              <a:t> dokonca navrhuje, že v budúcnosti by mala mať </a:t>
            </a:r>
            <a:r>
              <a:rPr lang="sk-SK" dirty="0" err="1"/>
              <a:t>arteterapia</a:t>
            </a:r>
            <a:r>
              <a:rPr lang="sk-SK" dirty="0"/>
              <a:t> v škole taký štatút, akým je súčasná pozícia pracovníkov pedagogicko-psychologickej poradne alebo školských psychológov.</a:t>
            </a:r>
          </a:p>
        </p:txBody>
      </p:sp>
    </p:spTree>
    <p:extLst>
      <p:ext uri="{BB962C8B-B14F-4D97-AF65-F5344CB8AC3E}">
        <p14:creationId xmlns:p14="http://schemas.microsoft.com/office/powerpoint/2010/main" val="15904217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20C59C-4851-4D94-B9DA-FB46C1E75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7E2A33-DFD5-4C76-9B2A-3973B473F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Podobné možnosti ponúka </a:t>
            </a:r>
            <a:r>
              <a:rPr lang="sk-SK" dirty="0" err="1"/>
              <a:t>arteterapia</a:t>
            </a:r>
            <a:r>
              <a:rPr lang="sk-SK" dirty="0"/>
              <a:t> vo forme tzv. </a:t>
            </a:r>
            <a:r>
              <a:rPr lang="sk-SK" dirty="0" err="1"/>
              <a:t>kitchen</a:t>
            </a:r>
            <a:r>
              <a:rPr lang="sk-SK" dirty="0"/>
              <a:t> art. Ide o malé skupiny detí a dospelých, ktorí sa stretávajú za účelom spoločného záujmu vo voľnej výtvarnej tvorbe. </a:t>
            </a:r>
            <a:r>
              <a:rPr lang="sk-SK" dirty="0" err="1"/>
              <a:t>Arteterapia</a:t>
            </a:r>
            <a:r>
              <a:rPr lang="sk-SK" dirty="0"/>
              <a:t> v tejto forme poskytuje maximálnu slobodu v rámci </a:t>
            </a:r>
            <a:r>
              <a:rPr lang="sk-SK" dirty="0" err="1"/>
              <a:t>kohezívnej</a:t>
            </a:r>
            <a:r>
              <a:rPr lang="sk-SK" dirty="0"/>
              <a:t> skupiny. Takéto jednoduché stretávanie jednotlivcov pri tvorivej činnosti má pozitívny vplyv na duševné zdravie. Uvoľňuje napätie, stres a uspokojuje potrebu zmysluplnej činnosti. (</a:t>
            </a:r>
            <a:r>
              <a:rPr lang="sk-SK" dirty="0" err="1"/>
              <a:t>Simon</a:t>
            </a:r>
            <a:r>
              <a:rPr lang="sk-SK" dirty="0"/>
              <a:t>, 1997).</a:t>
            </a:r>
          </a:p>
        </p:txBody>
      </p:sp>
    </p:spTree>
    <p:extLst>
      <p:ext uri="{BB962C8B-B14F-4D97-AF65-F5344CB8AC3E}">
        <p14:creationId xmlns:p14="http://schemas.microsoft.com/office/powerpoint/2010/main" val="37471796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4DDC72-D63C-4865-BBB7-974A22127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0EEF9A5-804B-48CC-BC0B-EE6A0423A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L. </a:t>
            </a:r>
            <a:r>
              <a:rPr lang="sk-SK" dirty="0" err="1"/>
              <a:t>Joanidis</a:t>
            </a:r>
            <a:r>
              <a:rPr lang="sk-SK" dirty="0"/>
              <a:t> (1973) rozdeľuje </a:t>
            </a:r>
            <a:r>
              <a:rPr lang="sk-SK" dirty="0" err="1"/>
              <a:t>arteterapiu</a:t>
            </a:r>
            <a:r>
              <a:rPr lang="sk-SK" dirty="0"/>
              <a:t> na kreatívnu, </a:t>
            </a:r>
            <a:r>
              <a:rPr lang="sk-SK" dirty="0" err="1"/>
              <a:t>integratívnu</a:t>
            </a:r>
            <a:r>
              <a:rPr lang="sk-SK" dirty="0"/>
              <a:t>, činnostnú, </a:t>
            </a:r>
            <a:r>
              <a:rPr lang="sk-SK" dirty="0" err="1"/>
              <a:t>projektívnu</a:t>
            </a:r>
            <a:r>
              <a:rPr lang="sk-SK" dirty="0"/>
              <a:t> a sublimačnú. Z hľadiska cieľov použitia jednotlivých techník možno potom hovoriť o </a:t>
            </a:r>
            <a:r>
              <a:rPr lang="sk-SK" dirty="0" err="1"/>
              <a:t>abreaktívnych</a:t>
            </a:r>
            <a:r>
              <a:rPr lang="sk-SK" dirty="0"/>
              <a:t>, stimulačných, interakčných, komunikatívnych, imaginatívnych, tematických </a:t>
            </a:r>
            <a:r>
              <a:rPr lang="sk-SK" dirty="0" err="1"/>
              <a:t>arteterapeutických</a:t>
            </a:r>
            <a:r>
              <a:rPr lang="sk-SK" dirty="0"/>
              <a:t> technikách.</a:t>
            </a:r>
          </a:p>
        </p:txBody>
      </p:sp>
    </p:spTree>
    <p:extLst>
      <p:ext uri="{BB962C8B-B14F-4D97-AF65-F5344CB8AC3E}">
        <p14:creationId xmlns:p14="http://schemas.microsoft.com/office/powerpoint/2010/main" val="13071720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10356E1-98BF-41DB-8388-DB37AD588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575734"/>
            <a:ext cx="9603275" cy="4890612"/>
          </a:xfrm>
        </p:spPr>
        <p:txBody>
          <a:bodyPr>
            <a:normAutofit lnSpcReduction="10000"/>
          </a:bodyPr>
          <a:lstStyle/>
          <a:p>
            <a:r>
              <a:rPr lang="sk-SK" dirty="0"/>
              <a:t>Psychológ </a:t>
            </a:r>
            <a:r>
              <a:rPr lang="sk-SK" dirty="0" err="1"/>
              <a:t>Alfred</a:t>
            </a:r>
            <a:r>
              <a:rPr lang="sk-SK" dirty="0"/>
              <a:t> Adler inšpiroval vznik </a:t>
            </a:r>
            <a:r>
              <a:rPr lang="sk-SK" dirty="0" err="1"/>
              <a:t>arteterapie</a:t>
            </a:r>
            <a:r>
              <a:rPr lang="sk-SK" dirty="0"/>
              <a:t> na báze individuálnej psychológie.</a:t>
            </a:r>
          </a:p>
          <a:p>
            <a:endParaRPr lang="sk-SK" dirty="0"/>
          </a:p>
          <a:p>
            <a:r>
              <a:rPr lang="sk-SK" dirty="0"/>
              <a:t>I keď väčšina teoretických východísk súčasných </a:t>
            </a:r>
            <a:r>
              <a:rPr lang="sk-SK" dirty="0" err="1"/>
              <a:t>arteterapeutov</a:t>
            </a:r>
            <a:r>
              <a:rPr lang="sk-SK" dirty="0"/>
              <a:t> súvisí s modelmi jednotlivých psychoterapeutických škôl, že </a:t>
            </a:r>
            <a:r>
              <a:rPr lang="sk-SK" dirty="0" err="1"/>
              <a:t>arteterapia</a:t>
            </a:r>
            <a:r>
              <a:rPr lang="sk-SK" dirty="0"/>
              <a:t> nie je len jednou z foriem psychoterapie. V súčasnosti sa o autonómnom postavení </a:t>
            </a:r>
            <a:r>
              <a:rPr lang="sk-SK" dirty="0" err="1"/>
              <a:t>arteterapie</a:t>
            </a:r>
            <a:r>
              <a:rPr lang="sk-SK" dirty="0"/>
              <a:t> diskutuje. </a:t>
            </a:r>
            <a:r>
              <a:rPr lang="sk-SK" dirty="0" err="1"/>
              <a:t>Arteterapia</a:t>
            </a:r>
            <a:r>
              <a:rPr lang="sk-SK" dirty="0"/>
              <a:t> bola ovplyvňovaná všetkými známymi psychoterapeutickými smermi, ktoré v umení našli prostriedok vhodne dopĺňajúci terapiu.</a:t>
            </a:r>
          </a:p>
          <a:p>
            <a:endParaRPr lang="sk-SK" dirty="0"/>
          </a:p>
          <a:p>
            <a:r>
              <a:rPr lang="sk-SK" dirty="0"/>
              <a:t>Cieľom </a:t>
            </a:r>
            <a:r>
              <a:rPr lang="sk-SK" dirty="0" err="1"/>
              <a:t>arteterapie</a:t>
            </a:r>
            <a:r>
              <a:rPr lang="sk-SK" dirty="0"/>
              <a:t> nie je vytvoriť umelecké dielo, ale rozvíjať tvorivosť a spontánny prejav, komunikovať neverbálnymi cestami. Každý človek, bez ohľadu na nadanie a predchádzajúce skúsenosti, získané vzdelanie v oblasti výtvarníctva, je schopný vytvárať zmysluplné výtvarné diela.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524130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40125B-1BFA-4848-92A4-AF8B14E48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ARTETERAPIU ROZDEĽUJEME:</a:t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11E9338-2EA6-4C47-AB1E-9F79F2470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  <a:p>
            <a:r>
              <a:rPr lang="sk-SK" dirty="0"/>
              <a:t>    kreatívnu</a:t>
            </a:r>
          </a:p>
          <a:p>
            <a:r>
              <a:rPr lang="sk-SK" dirty="0"/>
              <a:t>    </a:t>
            </a:r>
            <a:r>
              <a:rPr lang="sk-SK" dirty="0" err="1"/>
              <a:t>integratívnu</a:t>
            </a:r>
            <a:endParaRPr lang="sk-SK" dirty="0"/>
          </a:p>
          <a:p>
            <a:r>
              <a:rPr lang="sk-SK" dirty="0"/>
              <a:t>    činnostnú</a:t>
            </a:r>
          </a:p>
          <a:p>
            <a:r>
              <a:rPr lang="sk-SK" dirty="0"/>
              <a:t>    </a:t>
            </a:r>
            <a:r>
              <a:rPr lang="sk-SK" dirty="0" err="1"/>
              <a:t>projektívnu</a:t>
            </a:r>
            <a:endParaRPr lang="sk-SK" dirty="0"/>
          </a:p>
          <a:p>
            <a:r>
              <a:rPr lang="sk-SK" dirty="0"/>
              <a:t>    sublimačnú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430272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DA5591-248C-46B0-A9CE-D629E56DB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DBBF200-A9FB-4551-BA86-5EE736DB0B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968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BF1761-8A0D-473B-BAF1-91F4D335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6AD7F55-1572-420F-B4B4-469A208B8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Výtvarná  výchova  je predmet, na ktorom  žiaci  prostredníctvom  výtvarných  činností  spoznávajú  vyjadrovacie  prostriedky  vizuálnych umení  (kresby,  maľby,  plastiky,  fotografie,  dizajnu,  architektúry,  videa  a  filmu).  Všetky  ostatné didaktické formy ako  používanie  učebnice, edukačných materiálov, premietanie filmov a podobne sú len doplnkovými aktivitami (v rámci motivácie alebo následných ukážok, diskusií). Ťažiskom je práca žiakov s výtvarnými materiálmi, technikami a nástrojmi (od ceruzky až po fotoaparát a počítač). Zahŕňa tvorbu  od vymyslenia  nápadu  (čo  chcú  žiaci vytvoriť), cez  nachádzanie  formy (ako  to  vyjadriť),  až  po  realizáciu  (schopnosť  previesť  nápad  a formu v materiáli prostredníctvom  výtvarnej  techniky). </a:t>
            </a:r>
          </a:p>
        </p:txBody>
      </p:sp>
    </p:spTree>
    <p:extLst>
      <p:ext uri="{BB962C8B-B14F-4D97-AF65-F5344CB8AC3E}">
        <p14:creationId xmlns:p14="http://schemas.microsoft.com/office/powerpoint/2010/main" val="3749928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63C1A8-EAB9-47A6-9196-868C1DD75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28A1AE5-D6E3-4F37-A9B9-F42D8F26F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Prostredníctvom  tohto  procesu  sa  jednak  zvyšuje  gramotnosť  žiakov – schopnosť rozumieť vizuálnym znakom na základe vlastnej skúsenosti, jednak sú uvádzaní do znalosti rôznych foriem súčasnej vizuálnej kultúry i kultúrnej tradície. Žiaci touto formou získavajú dôležité kompetencie porozumenia reklame, filmu a videu, dizajnu, architektúre; fotografiám obrazom a objektom, ktoré ich obklopujú a vytvárajú ich „obraz sveta“.</a:t>
            </a:r>
          </a:p>
        </p:txBody>
      </p:sp>
    </p:spTree>
    <p:extLst>
      <p:ext uri="{BB962C8B-B14F-4D97-AF65-F5344CB8AC3E}">
        <p14:creationId xmlns:p14="http://schemas.microsoft.com/office/powerpoint/2010/main" val="452317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C9D5C4-1531-444D-AF21-4A2ED2AAB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69917B3-6990-497E-87B7-3A7DD3B89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Cieľom výtvarnej výchovy v 1. - 4. ročníku základnej školy je estetické osvojovanie prírody, sveta vecí a sveta človeka prostredníctvom výtvarných prác a výtvarného umenia.</a:t>
            </a:r>
          </a:p>
          <a:p>
            <a:r>
              <a:rPr lang="sk-SK" dirty="0"/>
              <a:t>Obsahom výtvarnej výchovy sú rozličné tvorivé, výtvarné činnosti a tvorivé vnímanie, estetické hodnotenie umenia a </a:t>
            </a:r>
            <a:r>
              <a:rPr lang="sk-SK" dirty="0" err="1"/>
              <a:t>mimoumeleckej</a:t>
            </a:r>
            <a:r>
              <a:rPr lang="sk-SK" dirty="0"/>
              <a:t> skutočnosti, ktoré žiaka kultivujú.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81544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CE244545-9642-4C58-BB81-0D16DCFB64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626533"/>
            <a:ext cx="9603275" cy="4839813"/>
          </a:xfrm>
        </p:spPr>
        <p:txBody>
          <a:bodyPr>
            <a:normAutofit/>
          </a:bodyPr>
          <a:lstStyle/>
          <a:p>
            <a:r>
              <a:rPr lang="sk-SK" dirty="0"/>
              <a:t>Umenie je v spoločnosti vnímané rôzne. V podstate možno odlíšiť dva primárne postoje k umeniu. Nájdu sa hlasy, ktoré umenie </a:t>
            </a:r>
            <a:r>
              <a:rPr lang="sk-SK" dirty="0" err="1"/>
              <a:t>marginalizujú</a:t>
            </a:r>
            <a:r>
              <a:rPr lang="sk-SK" dirty="0"/>
              <a:t>, tým že ho vymedzia do úzkeho rámca špecifickej činnosti, ktorá vzniká na základe ľubovôle a jej výsledkom je `nejaká` výlučne subjektívna forma. Nepripisujú mu žiadnu významnú funkciu, umenie je pre nich len istá voľno časová, rekreačná činnosť. Niekde na pomedzí stojí skupina názorov preferujúca len jeho estetické formy a možnosti ich využitia, pričom variabilitu umeleckých foriem, prejavov, koncepcií a  komunikačných stratégií nereflektuje. Na druhej starne stoja názory, že umenie je všetkým a je prítomné vo všetkom, čo ľudská spoločnosť produkuje, pretože je primárnym prejavom ľudského ducha a kreativity, ktorú ľudia využívajú vo všetkých procesoch. </a:t>
            </a:r>
          </a:p>
        </p:txBody>
      </p:sp>
    </p:spTree>
    <p:extLst>
      <p:ext uri="{BB962C8B-B14F-4D97-AF65-F5344CB8AC3E}">
        <p14:creationId xmlns:p14="http://schemas.microsoft.com/office/powerpoint/2010/main" val="1081439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11199CC-EA0A-4895-BE90-DCDA0E00A1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728134"/>
            <a:ext cx="9603275" cy="4738212"/>
          </a:xfrm>
        </p:spPr>
        <p:txBody>
          <a:bodyPr/>
          <a:lstStyle/>
          <a:p>
            <a:r>
              <a:rPr lang="sk-SK" dirty="0"/>
              <a:t>Existuje veľké množstvo názorov a filozofických štúdií na tému umenia, niektoré z nich sú značne špecifické. V snahe o vystihnutie umenia filozofi, často spájajú umenie s niektorým z významných fenoménov, ktorými sa manifestuje. Takže sa stretávame s názormi: - umenie je v podstate zážitkom a slúži ako forma zábavy (D. </a:t>
            </a:r>
            <a:r>
              <a:rPr lang="sk-SK" dirty="0" err="1"/>
              <a:t>Hume</a:t>
            </a:r>
            <a:r>
              <a:rPr lang="sk-SK" dirty="0"/>
              <a:t>, utilitarizmus- J.S. </a:t>
            </a:r>
            <a:r>
              <a:rPr lang="sk-SK" dirty="0" err="1"/>
              <a:t>Mill</a:t>
            </a:r>
            <a:r>
              <a:rPr lang="sk-SK" dirty="0"/>
              <a:t>) - umenie je zdrojom krásy- </a:t>
            </a:r>
            <a:r>
              <a:rPr lang="sk-SK" dirty="0" err="1"/>
              <a:t>esteticizmus</a:t>
            </a:r>
            <a:r>
              <a:rPr lang="sk-SK" dirty="0"/>
              <a:t> ( I. Kant) - podstatou umenia je vyjadrovanie citov- </a:t>
            </a:r>
            <a:r>
              <a:rPr lang="sk-SK" dirty="0" err="1"/>
              <a:t>expresivizmus</a:t>
            </a:r>
            <a:r>
              <a:rPr lang="sk-SK" dirty="0"/>
              <a:t> (schopnosť nechať sa inšpirovať hlbokým citom, ktorý umelec prenesie do svojho diela). L.N. Tolstoj  Špecifický typ </a:t>
            </a:r>
            <a:r>
              <a:rPr lang="sk-SK" dirty="0" err="1"/>
              <a:t>expresivizmu</a:t>
            </a:r>
            <a:r>
              <a:rPr lang="sk-SK" dirty="0"/>
              <a:t> vidíme v podobe „Umenie ako mágia“- vyvolávanie emócií pre praktické účely  (R.G. </a:t>
            </a:r>
            <a:r>
              <a:rPr lang="sk-SK" dirty="0" err="1"/>
              <a:t>Colligwood</a:t>
            </a:r>
            <a:r>
              <a:rPr lang="sk-SK" dirty="0"/>
              <a:t>) - umenie ako zdroj poznania a porozumenia- </a:t>
            </a:r>
            <a:r>
              <a:rPr lang="sk-SK" dirty="0" err="1"/>
              <a:t>kognitivizmus</a:t>
            </a:r>
            <a:r>
              <a:rPr lang="sk-SK" dirty="0"/>
              <a:t> (N. </a:t>
            </a:r>
            <a:r>
              <a:rPr lang="sk-SK" dirty="0" err="1"/>
              <a:t>Goodman</a:t>
            </a:r>
            <a:r>
              <a:rPr lang="sk-SK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11471697"/>
      </p:ext>
    </p:extLst>
  </p:cSld>
  <p:clrMapOvr>
    <a:masterClrMapping/>
  </p:clrMapOvr>
</p:sld>
</file>

<file path=ppt/theme/theme1.xml><?xml version="1.0" encoding="utf-8"?>
<a:theme xmlns:a="http://schemas.openxmlformats.org/drawingml/2006/main" name="Galé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31</TotalTime>
  <Words>4715</Words>
  <Application>Microsoft Office PowerPoint</Application>
  <PresentationFormat>Širokouhlá</PresentationFormat>
  <Paragraphs>165</Paragraphs>
  <Slides>48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48</vt:i4>
      </vt:variant>
    </vt:vector>
  </HeadingPairs>
  <TitlesOfParts>
    <vt:vector size="51" baseType="lpstr">
      <vt:lpstr>Arial</vt:lpstr>
      <vt:lpstr>Gill Sans MT</vt:lpstr>
      <vt:lpstr>Galéria</vt:lpstr>
      <vt:lpstr>Špecifiká vyučovania výtvarnej výchovy v špeciálnych školách</vt:lpstr>
      <vt:lpstr>Prezentácia programu PowerPoint</vt:lpstr>
      <vt:lpstr>Žiak so špeciálnymi výchovno-vzdelávacími potrebami je spravidla: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Vývoj kreslenia a výtvarnej výchovy ako vyučovacieho predmetu</vt:lpstr>
      <vt:lpstr>Prezentácia programu PowerPoint</vt:lpstr>
      <vt:lpstr>Prezentácia programu PowerPoint</vt:lpstr>
      <vt:lpstr>Typológia detskej osobnosti podľa výtvarného prejavu</vt:lpstr>
      <vt:lpstr>Prezentácia programu PowerPoint</vt:lpstr>
      <vt:lpstr>Detský výtvarný prejav v psychodiagnostike a arteterapii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Empirická typológia Herberta Reada</vt:lpstr>
      <vt:lpstr>Uždilovo stanovisko k typológii </vt:lpstr>
      <vt:lpstr>Diagnostický význam detskej kresby. 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ARTETERAPIU ROZDEĽUJEME: 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Špecifiká vyučovania výtvarnej výchovy v špeciálnych školách</dc:title>
  <dc:creator>Sedláková Alena</dc:creator>
  <cp:lastModifiedBy>Sedláková Alena</cp:lastModifiedBy>
  <cp:revision>2</cp:revision>
  <dcterms:created xsi:type="dcterms:W3CDTF">2021-11-10T09:55:51Z</dcterms:created>
  <dcterms:modified xsi:type="dcterms:W3CDTF">2021-11-10T10:27:18Z</dcterms:modified>
</cp:coreProperties>
</file>