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81" r:id="rId3"/>
    <p:sldId id="266" r:id="rId4"/>
    <p:sldId id="267" r:id="rId5"/>
    <p:sldId id="269" r:id="rId6"/>
    <p:sldId id="268" r:id="rId7"/>
    <p:sldId id="280" r:id="rId8"/>
    <p:sldId id="270" r:id="rId9"/>
    <p:sldId id="271" r:id="rId10"/>
    <p:sldId id="272" r:id="rId11"/>
    <p:sldId id="273" r:id="rId12"/>
    <p:sldId id="278" r:id="rId13"/>
    <p:sldId id="279" r:id="rId14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28" name="Zástupný symbol dátumu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5C8AE7A-7D2E-4E1E-9A9F-2E773DD2B5A3}" type="datetimeFigureOut">
              <a:rPr lang="sk-SK" smtClean="0"/>
              <a:pPr/>
              <a:t>15. 11. 2013</a:t>
            </a:fld>
            <a:endParaRPr lang="sk-SK"/>
          </a:p>
        </p:txBody>
      </p:sp>
      <p:sp>
        <p:nvSpPr>
          <p:cNvPr id="17" name="Zástupný symbol päty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sk-SK"/>
          </a:p>
        </p:txBody>
      </p:sp>
      <p:sp>
        <p:nvSpPr>
          <p:cNvPr id="10" name="Obdĺžni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ĺžni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ĺžni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ĺžni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ovná spojnic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Rovná spojnic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ovná spojnic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ovná spojnic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Rovná spojnic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ĺžni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čísla snímky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D18E4AD-39E0-4B2A-9A3A-FDD4C4FFC858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8AE7A-7D2E-4E1E-9A9F-2E773DD2B5A3}" type="datetimeFigureOut">
              <a:rPr lang="sk-SK" smtClean="0"/>
              <a:pPr/>
              <a:t>15. 11. 2013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E4AD-39E0-4B2A-9A3A-FDD4C4FFC858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8AE7A-7D2E-4E1E-9A9F-2E773DD2B5A3}" type="datetimeFigureOut">
              <a:rPr lang="sk-SK" smtClean="0"/>
              <a:pPr/>
              <a:t>15. 11. 2013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E4AD-39E0-4B2A-9A3A-FDD4C4FFC858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8" name="Zástupný symbol obsah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5C8AE7A-7D2E-4E1E-9A9F-2E773DD2B5A3}" type="datetimeFigureOut">
              <a:rPr lang="sk-SK" smtClean="0"/>
              <a:pPr/>
              <a:t>15. 11. 2013</a:t>
            </a:fld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18E4AD-39E0-4B2A-9A3A-FDD4C4FFC858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0" name="Zástupný symbol päty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5C8AE7A-7D2E-4E1E-9A9F-2E773DD2B5A3}" type="datetimeFigureOut">
              <a:rPr lang="sk-SK" smtClean="0"/>
              <a:pPr/>
              <a:t>15. 11. 2013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sk-SK"/>
          </a:p>
        </p:txBody>
      </p:sp>
      <p:sp>
        <p:nvSpPr>
          <p:cNvPr id="9" name="Obdĺžni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ĺžni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ĺžni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ĺžni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ovná spojnic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ovná spojnic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ovná spojnic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ovná spojnic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Rovná spojnic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ĺžni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ovná spojnic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D18E4AD-39E0-4B2A-9A3A-FDD4C4FFC858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8AE7A-7D2E-4E1E-9A9F-2E773DD2B5A3}" type="datetimeFigureOut">
              <a:rPr lang="sk-SK" smtClean="0"/>
              <a:pPr/>
              <a:t>15. 11. 2013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E4AD-39E0-4B2A-9A3A-FDD4C4FFC858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9" name="Zástupný symbol obsah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8AE7A-7D2E-4E1E-9A9F-2E773DD2B5A3}" type="datetimeFigureOut">
              <a:rPr lang="sk-SK" smtClean="0"/>
              <a:pPr/>
              <a:t>15. 11. 2013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E4AD-39E0-4B2A-9A3A-FDD4C4FFC858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11" name="Zástupný symbol obsah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3" name="Zástupný symbol obsah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2" name="Zástupný symbol textu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14" name="Zástupný symbol textu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6" name="Zástupný symbol dátumu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5C8AE7A-7D2E-4E1E-9A9F-2E773DD2B5A3}" type="datetimeFigureOut">
              <a:rPr lang="sk-SK" smtClean="0"/>
              <a:pPr/>
              <a:t>15. 11. 2013</a:t>
            </a:fld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18E4AD-39E0-4B2A-9A3A-FDD4C4FFC858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8AE7A-7D2E-4E1E-9A9F-2E773DD2B5A3}" type="datetimeFigureOut">
              <a:rPr lang="sk-SK" smtClean="0"/>
              <a:pPr/>
              <a:t>15. 11. 2013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8E4AD-39E0-4B2A-9A3A-FDD4C4FFC858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vná spojnic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8" name="Rovná spojnic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ĺžni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ovná spojnic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obsah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1" name="Zástupný symbol dátumu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5C8AE7A-7D2E-4E1E-9A9F-2E773DD2B5A3}" type="datetimeFigureOut">
              <a:rPr lang="sk-SK" smtClean="0"/>
              <a:pPr/>
              <a:t>15. 11. 2013</a:t>
            </a:fld>
            <a:endParaRPr lang="sk-SK"/>
          </a:p>
        </p:txBody>
      </p:sp>
      <p:sp>
        <p:nvSpPr>
          <p:cNvPr id="22" name="Zástupný symbol čísla snímky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D18E4AD-39E0-4B2A-9A3A-FDD4C4FFC858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3" name="Zástupný symbol päty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10" name="Rovná spojnic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ĺžni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ovná spojnic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Rovná spojnic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ovná spojnic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dátumu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5C8AE7A-7D2E-4E1E-9A9F-2E773DD2B5A3}" type="datetimeFigureOut">
              <a:rPr lang="sk-SK" smtClean="0"/>
              <a:pPr/>
              <a:t>15. 11. 2013</a:t>
            </a:fld>
            <a:endParaRPr lang="sk-SK"/>
          </a:p>
        </p:txBody>
      </p:sp>
      <p:sp>
        <p:nvSpPr>
          <p:cNvPr id="18" name="Zástupný symbol čísla snímky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18E4AD-39E0-4B2A-9A3A-FDD4C4FFC858}" type="slidenum">
              <a:rPr lang="sk-SK" smtClean="0"/>
              <a:pPr/>
              <a:t>‹#›</a:t>
            </a:fld>
            <a:endParaRPr lang="sk-SK"/>
          </a:p>
        </p:txBody>
      </p:sp>
      <p:sp>
        <p:nvSpPr>
          <p:cNvPr id="21" name="Zástupný symbol päty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vná spojnic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nadpis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3" name="Zástupný symbol text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4" name="Zástupný symbol dátumu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5C8AE7A-7D2E-4E1E-9A9F-2E773DD2B5A3}" type="datetimeFigureOut">
              <a:rPr lang="sk-SK" smtClean="0"/>
              <a:pPr/>
              <a:t>15. 11. 2013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k-SK"/>
          </a:p>
        </p:txBody>
      </p:sp>
      <p:sp>
        <p:nvSpPr>
          <p:cNvPr id="7" name="Rovná spojnic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ĺžni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čísla snímky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D18E4AD-39E0-4B2A-9A3A-FDD4C4FFC858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konference.osu.cz/cestina/6_konference-sekce-2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xfrm>
            <a:off x="1187624" y="2060848"/>
            <a:ext cx="7270576" cy="1152128"/>
          </a:xfrm>
        </p:spPr>
        <p:txBody>
          <a:bodyPr/>
          <a:lstStyle/>
          <a:p>
            <a:r>
              <a:rPr lang="sk-SK" dirty="0" smtClean="0"/>
              <a:t>INTERAKCIA MYSLENIA A REČI</a:t>
            </a:r>
            <a:endParaRPr lang="sk-SK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>
          <a:xfrm>
            <a:off x="2195736" y="3429000"/>
            <a:ext cx="6172200" cy="1371600"/>
          </a:xfrm>
        </p:spPr>
        <p:txBody>
          <a:bodyPr>
            <a:normAutofit/>
          </a:bodyPr>
          <a:lstStyle/>
          <a:p>
            <a:r>
              <a:rPr lang="sk-SK" sz="2400" dirty="0" smtClean="0"/>
              <a:t>KOGNITÍVNY A REČOVÝ VÝVIN DIEŤAŤA PREDŠKOLSKÉHO A MLADŠIEHO ŠKOLSKÉHO VEKU</a:t>
            </a:r>
            <a:endParaRPr lang="sk-SK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1520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sk-SK" b="1" dirty="0" smtClean="0"/>
              <a:t>Vzťah </a:t>
            </a:r>
            <a:r>
              <a:rPr lang="sk-SK" b="1" dirty="0" err="1" smtClean="0"/>
              <a:t>kognície</a:t>
            </a:r>
            <a:r>
              <a:rPr lang="sk-SK" b="1" dirty="0" smtClean="0"/>
              <a:t> a jazyka podľa S. </a:t>
            </a:r>
            <a:r>
              <a:rPr lang="sk-SK" b="1" dirty="0" err="1" smtClean="0"/>
              <a:t>Pinkera</a:t>
            </a:r>
            <a:r>
              <a:rPr lang="sk-SK" b="1" dirty="0" smtClean="0"/>
              <a:t/>
            </a:r>
            <a:br>
              <a:rPr lang="sk-SK" b="1" dirty="0" smtClean="0"/>
            </a:br>
            <a:r>
              <a:rPr lang="sk-SK" sz="2200" b="1" dirty="0" smtClean="0"/>
              <a:t>na pozadí slovotvorby v slovenčine</a:t>
            </a:r>
            <a:endParaRPr lang="sk-SK" sz="2200" b="1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268760"/>
            <a:ext cx="6579184" cy="54726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727664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k-SK" b="1" dirty="0" smtClean="0"/>
              <a:t>Vrodené kognitívne pravidlá, uplatňujúce sa pri osvojovaní jazyka</a:t>
            </a:r>
            <a:endParaRPr lang="sk-SK" b="1" dirty="0"/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2"/>
          </p:nvPr>
        </p:nvSpPr>
        <p:spPr>
          <a:xfrm>
            <a:off x="251520" y="2362200"/>
            <a:ext cx="4104456" cy="20749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k-SK" i="1" dirty="0" smtClean="0"/>
              <a:t>podkolienky – </a:t>
            </a:r>
            <a:r>
              <a:rPr lang="sk-SK" i="1" dirty="0" err="1" smtClean="0"/>
              <a:t>nadkolienky</a:t>
            </a:r>
            <a:endParaRPr lang="sk-SK" i="1" dirty="0" smtClean="0"/>
          </a:p>
          <a:p>
            <a:pPr>
              <a:buNone/>
            </a:pPr>
            <a:r>
              <a:rPr lang="sk-SK" i="1" dirty="0" smtClean="0"/>
              <a:t>dinosaurus – </a:t>
            </a:r>
            <a:r>
              <a:rPr lang="sk-SK" i="1" dirty="0" err="1" smtClean="0"/>
              <a:t>tatkosaurus</a:t>
            </a:r>
            <a:r>
              <a:rPr lang="sk-SK" i="1" dirty="0" smtClean="0"/>
              <a:t>;</a:t>
            </a:r>
            <a:endParaRPr lang="sk-SK" dirty="0" smtClean="0"/>
          </a:p>
          <a:p>
            <a:pPr marL="1889125" indent="-1889125">
              <a:buNone/>
            </a:pPr>
            <a:endParaRPr lang="sk-SK" i="1" dirty="0" smtClean="0"/>
          </a:p>
          <a:p>
            <a:pPr marL="1889125" indent="-1889125">
              <a:buNone/>
            </a:pPr>
            <a:endParaRPr lang="sk-SK" i="1" dirty="0" smtClean="0"/>
          </a:p>
          <a:p>
            <a:pPr marL="1889125" indent="-1889125">
              <a:buNone/>
            </a:pPr>
            <a:endParaRPr lang="sk-SK" i="1" dirty="0" smtClean="0"/>
          </a:p>
          <a:p>
            <a:pPr marL="1889125" indent="-1889125">
              <a:buNone/>
            </a:pPr>
            <a:endParaRPr lang="sk-SK" dirty="0"/>
          </a:p>
        </p:txBody>
      </p:sp>
      <p:sp>
        <p:nvSpPr>
          <p:cNvPr id="8" name="Zástupný symbol obsahu 7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1786880"/>
          </a:xfrm>
        </p:spPr>
        <p:txBody>
          <a:bodyPr/>
          <a:lstStyle/>
          <a:p>
            <a:pPr>
              <a:buNone/>
            </a:pPr>
            <a:r>
              <a:rPr lang="sk-SK" i="1" dirty="0" smtClean="0"/>
              <a:t>Kde je </a:t>
            </a:r>
            <a:r>
              <a:rPr lang="sk-SK" i="1" dirty="0" err="1" smtClean="0"/>
              <a:t>krva</a:t>
            </a:r>
            <a:r>
              <a:rPr lang="sk-SK" i="1" dirty="0" smtClean="0"/>
              <a:t>? </a:t>
            </a:r>
          </a:p>
          <a:p>
            <a:pPr>
              <a:buNone/>
            </a:pPr>
            <a:r>
              <a:rPr lang="sk-SK" i="1" dirty="0" smtClean="0"/>
              <a:t>Prečo je zatvorený lekáreň?</a:t>
            </a:r>
          </a:p>
          <a:p>
            <a:endParaRPr lang="sk-SK" dirty="0"/>
          </a:p>
        </p:txBody>
      </p:sp>
      <p:sp>
        <p:nvSpPr>
          <p:cNvPr id="6" name="Zástupný symbol textu 5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algn="ctr"/>
            <a:r>
              <a:rPr lang="sk-SK" sz="3600" dirty="0" smtClean="0"/>
              <a:t>analógia</a:t>
            </a:r>
            <a:endParaRPr lang="sk-SK" sz="3600" dirty="0"/>
          </a:p>
        </p:txBody>
      </p:sp>
      <p:sp>
        <p:nvSpPr>
          <p:cNvPr id="7" name="Zástupný symbol textu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sk-SK" sz="3600" dirty="0" smtClean="0"/>
              <a:t>implikácia</a:t>
            </a:r>
            <a:endParaRPr lang="sk-SK" sz="3600" dirty="0"/>
          </a:p>
        </p:txBody>
      </p:sp>
      <p:sp>
        <p:nvSpPr>
          <p:cNvPr id="11" name="Obdĺžnik 10"/>
          <p:cNvSpPr/>
          <p:nvPr/>
        </p:nvSpPr>
        <p:spPr>
          <a:xfrm>
            <a:off x="1115616" y="3789041"/>
            <a:ext cx="5976664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89125" lvl="0" indent="-1889125" algn="ctr">
              <a:spcBef>
                <a:spcPts val="600"/>
              </a:spcBef>
              <a:buClr>
                <a:srgbClr val="F07F09"/>
              </a:buClr>
              <a:buSzPct val="70000"/>
            </a:pPr>
            <a:endParaRPr lang="sk-SK" sz="3200" b="1" dirty="0" smtClean="0">
              <a:solidFill>
                <a:prstClr val="black"/>
              </a:solidFill>
            </a:endParaRPr>
          </a:p>
          <a:p>
            <a:pPr marL="1889125" lvl="0" indent="-1889125" algn="ctr">
              <a:spcBef>
                <a:spcPts val="600"/>
              </a:spcBef>
              <a:buClr>
                <a:srgbClr val="F07F09"/>
              </a:buClr>
              <a:buSzPct val="70000"/>
            </a:pPr>
            <a:endParaRPr lang="sk-SK" sz="3200" b="1" dirty="0" smtClean="0">
              <a:solidFill>
                <a:prstClr val="black"/>
              </a:solidFill>
            </a:endParaRPr>
          </a:p>
          <a:p>
            <a:pPr marL="1889125" lvl="0" indent="-1889125" algn="ctr">
              <a:spcBef>
                <a:spcPts val="600"/>
              </a:spcBef>
              <a:buClr>
                <a:srgbClr val="F07F09"/>
              </a:buClr>
              <a:buSzPct val="70000"/>
            </a:pPr>
            <a:r>
              <a:rPr lang="sk-SK" sz="3200" b="1" dirty="0" err="1" smtClean="0">
                <a:solidFill>
                  <a:prstClr val="black"/>
                </a:solidFill>
              </a:rPr>
              <a:t>hypergeneralizácia</a:t>
            </a:r>
            <a:endParaRPr lang="sk-SK" sz="3200" b="1" dirty="0" smtClean="0">
              <a:solidFill>
                <a:prstClr val="black"/>
              </a:solidFill>
            </a:endParaRPr>
          </a:p>
          <a:p>
            <a:pPr marL="182563" lvl="0" indent="-182563" algn="ctr">
              <a:spcBef>
                <a:spcPts val="600"/>
              </a:spcBef>
              <a:buClr>
                <a:srgbClr val="F07F09"/>
              </a:buClr>
              <a:buSzPct val="70000"/>
            </a:pPr>
            <a:r>
              <a:rPr lang="sk-SK" sz="2000" b="1" dirty="0" smtClean="0">
                <a:solidFill>
                  <a:prstClr val="black"/>
                </a:solidFill>
              </a:rPr>
              <a:t>(Termín sa používa v zahraničnej literatúre na označenie zovšeobecňovania gramatických tvarov a pravidiel jazyka.)</a:t>
            </a:r>
            <a:endParaRPr lang="sk-SK" sz="2000" b="1" dirty="0">
              <a:solidFill>
                <a:prstClr val="black"/>
              </a:solidFill>
            </a:endParaRPr>
          </a:p>
        </p:txBody>
      </p:sp>
      <p:cxnSp>
        <p:nvCxnSpPr>
          <p:cNvPr id="13" name="Rovná spojovacia šípka 12"/>
          <p:cNvCxnSpPr/>
          <p:nvPr/>
        </p:nvCxnSpPr>
        <p:spPr>
          <a:xfrm>
            <a:off x="2339752" y="3717032"/>
            <a:ext cx="1584176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ovná spojovacia šípka 14"/>
          <p:cNvCxnSpPr/>
          <p:nvPr/>
        </p:nvCxnSpPr>
        <p:spPr>
          <a:xfrm flipH="1">
            <a:off x="4067944" y="3789040"/>
            <a:ext cx="1584176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14902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VYSKÚŠAJTE SI:</a:t>
            </a:r>
            <a:endParaRPr lang="sk-SK" dirty="0"/>
          </a:p>
        </p:txBody>
      </p:sp>
      <p:sp>
        <p:nvSpPr>
          <p:cNvPr id="8" name="Zástupný symbol obsahu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1. V ktorom štádiu pojmov podľa </a:t>
            </a:r>
            <a:r>
              <a:rPr lang="sk-SK" dirty="0" err="1" smtClean="0"/>
              <a:t>Vygotského</a:t>
            </a:r>
            <a:r>
              <a:rPr lang="sk-SK" dirty="0" smtClean="0"/>
              <a:t> sa nachádza dieťa, </a:t>
            </a:r>
          </a:p>
          <a:p>
            <a:pPr>
              <a:buNone/>
            </a:pPr>
            <a:r>
              <a:rPr lang="sk-SK" dirty="0" smtClean="0"/>
              <a:t>    a</a:t>
            </a:r>
            <a:r>
              <a:rPr lang="sk-SK" dirty="0"/>
              <a:t>) pre </a:t>
            </a:r>
            <a:r>
              <a:rPr lang="sk-SK" dirty="0" smtClean="0"/>
              <a:t>ktoré je „lopta“ </a:t>
            </a:r>
            <a:r>
              <a:rPr lang="sk-SK" i="1" dirty="0" smtClean="0"/>
              <a:t>všetko guľaté</a:t>
            </a:r>
            <a:r>
              <a:rPr lang="sk-SK" dirty="0" smtClean="0"/>
              <a:t>,</a:t>
            </a:r>
          </a:p>
          <a:p>
            <a:pPr>
              <a:buNone/>
            </a:pPr>
            <a:r>
              <a:rPr lang="sk-SK" dirty="0"/>
              <a:t> </a:t>
            </a:r>
            <a:r>
              <a:rPr lang="sk-SK" dirty="0" smtClean="0"/>
              <a:t>   b) ktoré slovo „kniha“  vysvetľuje nasledovne: </a:t>
            </a:r>
            <a:r>
              <a:rPr lang="sk-SK" i="1" dirty="0" smtClean="0"/>
              <a:t>Kniha je na čítanie. Tam sú pekné obrázky. Aj na pozeranie je.</a:t>
            </a:r>
            <a:endParaRPr lang="sk-SK" dirty="0" smtClean="0"/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dirty="0" smtClean="0"/>
              <a:t>2. Vysvetlite na základe </a:t>
            </a:r>
            <a:r>
              <a:rPr lang="sk-SK" dirty="0" err="1" smtClean="0"/>
              <a:t>Piagetových</a:t>
            </a:r>
            <a:r>
              <a:rPr lang="sk-SK" dirty="0" smtClean="0"/>
              <a:t> štádií kognitívneho vývinu a </a:t>
            </a:r>
            <a:r>
              <a:rPr lang="sk-SK" dirty="0" err="1" smtClean="0"/>
              <a:t>Pinkerovej</a:t>
            </a:r>
            <a:r>
              <a:rPr lang="sk-SK" dirty="0" smtClean="0"/>
              <a:t> teórie o dvoch kognitívnych systémoch, prečo dieťa použije </a:t>
            </a:r>
            <a:r>
              <a:rPr lang="sk-SK" dirty="0" err="1" smtClean="0"/>
              <a:t>okazionalizmus</a:t>
            </a:r>
            <a:r>
              <a:rPr lang="sk-SK" dirty="0" smtClean="0"/>
              <a:t> </a:t>
            </a:r>
            <a:r>
              <a:rPr lang="sk-SK" i="1" dirty="0" err="1" smtClean="0"/>
              <a:t>ľadovať</a:t>
            </a:r>
            <a:r>
              <a:rPr lang="sk-SK" i="1" dirty="0" smtClean="0"/>
              <a:t> sa </a:t>
            </a:r>
            <a:r>
              <a:rPr lang="sk-SK" dirty="0" smtClean="0"/>
              <a:t>namiesto spojenia „šmýkať sa po ľade“.</a:t>
            </a:r>
            <a:endParaRPr lang="sk-SK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Literatúra:</a:t>
            </a:r>
            <a:endParaRPr lang="sk-SK" dirty="0"/>
          </a:p>
        </p:txBody>
      </p:sp>
      <p:sp>
        <p:nvSpPr>
          <p:cNvPr id="5" name="Zástupný symbol obsahu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 smtClean="0"/>
              <a:t>FONTANA, D. 1997: </a:t>
            </a:r>
            <a:r>
              <a:rPr lang="sk-SK" dirty="0" err="1" smtClean="0"/>
              <a:t>Psychologie</a:t>
            </a:r>
            <a:r>
              <a:rPr lang="sk-SK" dirty="0" smtClean="0"/>
              <a:t> </a:t>
            </a:r>
            <a:r>
              <a:rPr lang="sk-SK" dirty="0" err="1" smtClean="0"/>
              <a:t>ve</a:t>
            </a:r>
            <a:r>
              <a:rPr lang="sk-SK" dirty="0" smtClean="0"/>
              <a:t> školní praxi. Praha: Portál, 1997, s. 65 – 82.</a:t>
            </a:r>
          </a:p>
          <a:p>
            <a:r>
              <a:rPr lang="sk-SK" dirty="0" smtClean="0"/>
              <a:t>VYGOTSKIJ, L. S.: </a:t>
            </a:r>
            <a:r>
              <a:rPr lang="sk-SK" dirty="0" err="1" smtClean="0"/>
              <a:t>Psychologie</a:t>
            </a:r>
            <a:r>
              <a:rPr lang="sk-SK" dirty="0" smtClean="0"/>
              <a:t> </a:t>
            </a:r>
            <a:r>
              <a:rPr lang="sk-SK" dirty="0" err="1" smtClean="0"/>
              <a:t>myšlení</a:t>
            </a:r>
            <a:r>
              <a:rPr lang="sk-SK" dirty="0" smtClean="0"/>
              <a:t> a </a:t>
            </a:r>
            <a:r>
              <a:rPr lang="sk-SK" dirty="0" err="1" smtClean="0"/>
              <a:t>řeči</a:t>
            </a:r>
            <a:r>
              <a:rPr lang="sk-SK" dirty="0" smtClean="0"/>
              <a:t>. Praha: Portál, s. r. o., 2004.</a:t>
            </a:r>
          </a:p>
          <a:p>
            <a:r>
              <a:rPr lang="sk-SK" dirty="0" smtClean="0"/>
              <a:t>LIPTÁKOVÁ, Ľ. – VUŽŇÁKOVÁ, K. 2009: Dieťa a slovotvorba. Prešov: PF PU, 2009, s. 103 – 104.</a:t>
            </a:r>
          </a:p>
          <a:p>
            <a:r>
              <a:rPr lang="cs-CZ" dirty="0" smtClean="0"/>
              <a:t>VUŽŇÁKOVÁ, K.: </a:t>
            </a:r>
            <a:r>
              <a:rPr lang="cs-CZ" dirty="0" err="1" smtClean="0"/>
              <a:t>Výskum</a:t>
            </a:r>
            <a:r>
              <a:rPr lang="cs-CZ" dirty="0" smtClean="0"/>
              <a:t> </a:t>
            </a:r>
            <a:r>
              <a:rPr lang="cs-CZ" dirty="0" err="1" smtClean="0"/>
              <a:t>kompozít</a:t>
            </a:r>
            <a:r>
              <a:rPr lang="cs-CZ" dirty="0" smtClean="0"/>
              <a:t> v </a:t>
            </a:r>
            <a:r>
              <a:rPr lang="cs-CZ" dirty="0" err="1" smtClean="0"/>
              <a:t>slovenčine</a:t>
            </a:r>
            <a:r>
              <a:rPr lang="cs-CZ" dirty="0" smtClean="0"/>
              <a:t> a </a:t>
            </a:r>
            <a:r>
              <a:rPr lang="cs-CZ" dirty="0" err="1" smtClean="0"/>
              <a:t>češtine</a:t>
            </a:r>
            <a:r>
              <a:rPr lang="cs-CZ" dirty="0" smtClean="0"/>
              <a:t> </a:t>
            </a:r>
            <a:r>
              <a:rPr lang="cs-CZ" dirty="0" err="1" smtClean="0"/>
              <a:t>ako</a:t>
            </a:r>
            <a:r>
              <a:rPr lang="cs-CZ" dirty="0" smtClean="0"/>
              <a:t> východisko </a:t>
            </a:r>
            <a:r>
              <a:rPr lang="cs-CZ" dirty="0" err="1" smtClean="0"/>
              <a:t>kognitívneho</a:t>
            </a:r>
            <a:r>
              <a:rPr lang="cs-CZ" dirty="0" smtClean="0"/>
              <a:t> </a:t>
            </a:r>
            <a:r>
              <a:rPr lang="cs-CZ" dirty="0" err="1" smtClean="0"/>
              <a:t>prístupu</a:t>
            </a:r>
            <a:r>
              <a:rPr lang="cs-CZ" dirty="0" smtClean="0"/>
              <a:t> k </a:t>
            </a:r>
            <a:r>
              <a:rPr lang="cs-CZ" dirty="0" err="1" smtClean="0"/>
              <a:t>vyučovaniu</a:t>
            </a:r>
            <a:r>
              <a:rPr lang="cs-CZ" dirty="0" smtClean="0"/>
              <a:t> slovotvorby. In: Sborník příspěvků z konference s mezinárodní účastí. Čeština – Jazyk slovanský 4. </a:t>
            </a:r>
            <a:r>
              <a:rPr lang="cs-CZ" dirty="0" err="1" smtClean="0"/>
              <a:t>Ed</a:t>
            </a:r>
            <a:r>
              <a:rPr lang="cs-CZ" dirty="0" smtClean="0"/>
              <a:t>. R. </a:t>
            </a:r>
            <a:r>
              <a:rPr lang="cs-CZ" dirty="0" err="1" smtClean="0"/>
              <a:t>Šink</a:t>
            </a:r>
            <a:r>
              <a:rPr lang="cs-CZ" dirty="0" smtClean="0"/>
              <a:t>. Ostrava: Pedagogická fakulta </a:t>
            </a:r>
            <a:r>
              <a:rPr lang="cs-CZ" dirty="0" err="1" smtClean="0"/>
              <a:t>Ostravskej</a:t>
            </a:r>
            <a:r>
              <a:rPr lang="cs-CZ" dirty="0" smtClean="0"/>
              <a:t> univerzity v </a:t>
            </a:r>
            <a:r>
              <a:rPr lang="cs-CZ" dirty="0" err="1" smtClean="0"/>
              <a:t>Ostrave</a:t>
            </a:r>
            <a:r>
              <a:rPr lang="cs-CZ" dirty="0" smtClean="0"/>
              <a:t>, 2010, s. 208 – 219. Dostupné aj na WWW &lt;</a:t>
            </a:r>
            <a:r>
              <a:rPr lang="cs-CZ" dirty="0" smtClean="0">
                <a:hlinkClick r:id="rId2"/>
              </a:rPr>
              <a:t>http://konference.osu.cz/</a:t>
            </a:r>
            <a:r>
              <a:rPr lang="cs-CZ" dirty="0" err="1" smtClean="0">
                <a:hlinkClick r:id="rId2"/>
              </a:rPr>
              <a:t>cestina</a:t>
            </a:r>
            <a:r>
              <a:rPr lang="cs-CZ" dirty="0" smtClean="0">
                <a:hlinkClick r:id="rId2"/>
              </a:rPr>
              <a:t>/6_konference-sekce-2.html</a:t>
            </a:r>
            <a:r>
              <a:rPr lang="cs-CZ" dirty="0" smtClean="0"/>
              <a:t>&gt;. </a:t>
            </a:r>
            <a:endParaRPr lang="sk-SK" dirty="0" smtClean="0"/>
          </a:p>
          <a:p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Prečo je dôležité pri stimulovaní reči dieťaťa poznať jeho kognitívny vývin?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sk-SK" dirty="0"/>
              <a:t>Možno aj vy ste si niekedy pri rozhovore s dieťaťom kládli podobné otázky: </a:t>
            </a:r>
            <a:r>
              <a:rPr lang="sk-SK" dirty="0" smtClean="0"/>
              <a:t>Prečo </a:t>
            </a:r>
            <a:r>
              <a:rPr lang="sk-SK" dirty="0"/>
              <a:t>nepovie obchod, ale stále opakuje </a:t>
            </a:r>
            <a:r>
              <a:rPr lang="sk-SK" i="1" dirty="0"/>
              <a:t>Idem do odchodu? </a:t>
            </a:r>
            <a:r>
              <a:rPr lang="sk-SK" dirty="0"/>
              <a:t>Prečo topánku volá </a:t>
            </a:r>
            <a:r>
              <a:rPr lang="sk-SK" i="1" dirty="0" err="1"/>
              <a:t>žaža</a:t>
            </a:r>
            <a:r>
              <a:rPr lang="sk-SK" dirty="0"/>
              <a:t>? Prečo ma žiada </a:t>
            </a:r>
            <a:r>
              <a:rPr lang="sk-SK" i="1" dirty="0" err="1"/>
              <a:t>Nakres</a:t>
            </a:r>
            <a:r>
              <a:rPr lang="sk-SK" i="1" dirty="0"/>
              <a:t> snehuliaka!</a:t>
            </a:r>
            <a:r>
              <a:rPr lang="sk-SK" dirty="0"/>
              <a:t> a nie nakresli? Prečo nepovie „normálne“, že ten kabát treba zvesiť, ale </a:t>
            </a:r>
            <a:r>
              <a:rPr lang="sk-SK" i="1" dirty="0" err="1"/>
              <a:t>odvesiť</a:t>
            </a:r>
            <a:r>
              <a:rPr lang="sk-SK" dirty="0"/>
              <a:t>? Prečo mi hovorí, že sa mi to </a:t>
            </a:r>
            <a:r>
              <a:rPr lang="sk-SK" i="1" dirty="0" err="1"/>
              <a:t>nehyblo</a:t>
            </a:r>
            <a:r>
              <a:rPr lang="sk-SK" dirty="0"/>
              <a:t>, keď správne je nepohlo, a taký tvar nikde nemohlo počuť? Možno </a:t>
            </a:r>
            <a:r>
              <a:rPr lang="sk-SK" dirty="0" smtClean="0"/>
              <a:t>vám </a:t>
            </a:r>
            <a:r>
              <a:rPr lang="sk-SK" dirty="0"/>
              <a:t>to pripadalo smiešne a možno ste sa dokonca snažili dieťaťu vysvetliť, že to, čo povedalo a ako to povedalo, nie je správne. Napriek tomu ste neuspeli a dieťa trvalo na svojom. </a:t>
            </a:r>
            <a:r>
              <a:rPr lang="sk-SK" dirty="0" smtClean="0"/>
              <a:t>S veľkou pravdepodobnosťou dieťa </a:t>
            </a:r>
            <a:r>
              <a:rPr lang="sk-SK" dirty="0"/>
              <a:t>nemohlo pochopiť, čo od neho chcete. Jeho myslenie </a:t>
            </a:r>
            <a:r>
              <a:rPr lang="sk-SK" dirty="0" smtClean="0"/>
              <a:t>totiž neprešlo </a:t>
            </a:r>
            <a:r>
              <a:rPr lang="sk-SK" dirty="0"/>
              <a:t>všetkými vývinovými štádiami, ktorými ste prešli vy. </a:t>
            </a:r>
          </a:p>
        </p:txBody>
      </p:sp>
    </p:spTree>
    <p:extLst>
      <p:ext uri="{BB962C8B-B14F-4D97-AF65-F5344CB8AC3E}">
        <p14:creationId xmlns:p14="http://schemas.microsoft.com/office/powerpoint/2010/main" val="2798938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b="1" dirty="0" smtClean="0"/>
              <a:t>Čo je </a:t>
            </a:r>
            <a:r>
              <a:rPr lang="sk-SK" b="1" dirty="0" err="1" smtClean="0"/>
              <a:t>kognícia</a:t>
            </a:r>
            <a:r>
              <a:rPr lang="sk-SK" b="1" dirty="0" smtClean="0"/>
              <a:t>?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1889125" indent="-1889125">
              <a:buNone/>
            </a:pPr>
            <a:r>
              <a:rPr lang="sk-SK" b="1" dirty="0" smtClean="0"/>
              <a:t> </a:t>
            </a:r>
          </a:p>
          <a:p>
            <a:pPr marL="0" indent="0">
              <a:buFont typeface="Wingdings" pitchFamily="2" charset="2"/>
              <a:buChar char="q"/>
            </a:pPr>
            <a:r>
              <a:rPr lang="sk-SK" dirty="0" smtClean="0"/>
              <a:t> súhrn všetkých štruktúr a procesov ľudskej mysle (myslenie, reč, vnímanie), </a:t>
            </a:r>
          </a:p>
          <a:p>
            <a:pPr marL="0" indent="0">
              <a:buNone/>
            </a:pPr>
            <a:endParaRPr lang="sk-SK" dirty="0" smtClean="0"/>
          </a:p>
          <a:p>
            <a:pPr marL="0" indent="0">
              <a:buFont typeface="Wingdings" pitchFamily="2" charset="2"/>
              <a:buChar char="q"/>
            </a:pPr>
            <a:r>
              <a:rPr lang="sk-SK" dirty="0" smtClean="0"/>
              <a:t> ľudská </a:t>
            </a:r>
            <a:r>
              <a:rPr lang="sk-SK" dirty="0" err="1" smtClean="0"/>
              <a:t>kognícia</a:t>
            </a:r>
            <a:r>
              <a:rPr lang="sk-SK" dirty="0" smtClean="0"/>
              <a:t> je neoddeliteľne prepojená s prirodzeným jazykom, t. j. </a:t>
            </a:r>
            <a:r>
              <a:rPr lang="sk-SK" b="1" dirty="0" smtClean="0"/>
              <a:t>jazyk je súčasťou </a:t>
            </a:r>
            <a:r>
              <a:rPr lang="sk-SK" b="1" dirty="0" err="1" smtClean="0"/>
              <a:t>kognície</a:t>
            </a:r>
            <a:r>
              <a:rPr lang="sk-SK" dirty="0" smtClean="0"/>
              <a:t> </a:t>
            </a:r>
            <a:r>
              <a:rPr lang="sk-SK" dirty="0"/>
              <a:t>– </a:t>
            </a:r>
            <a:r>
              <a:rPr lang="sk-SK" dirty="0" smtClean="0"/>
              <a:t>predstavuje špecificky ľudskú mentálnu schopnosť.</a:t>
            </a:r>
            <a:endParaRPr lang="sk-SK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288" cy="1143000"/>
          </a:xfrm>
        </p:spPr>
        <p:txBody>
          <a:bodyPr>
            <a:normAutofit fontScale="90000"/>
          </a:bodyPr>
          <a:lstStyle/>
          <a:p>
            <a:r>
              <a:rPr lang="sk-SK" b="1" dirty="0" smtClean="0"/>
              <a:t>Štúdium kognitívneho vývinu </a:t>
            </a:r>
            <a:r>
              <a:rPr lang="sk-SK" b="1" dirty="0" smtClean="0"/>
              <a:t/>
            </a:r>
            <a:br>
              <a:rPr lang="sk-SK" b="1" dirty="0" smtClean="0"/>
            </a:br>
            <a:r>
              <a:rPr lang="sk-SK" b="1" dirty="0" smtClean="0"/>
              <a:t>a </a:t>
            </a:r>
            <a:r>
              <a:rPr lang="sk-SK" b="1" dirty="0" smtClean="0"/>
              <a:t>skúmanie vzťahu </a:t>
            </a:r>
            <a:r>
              <a:rPr lang="sk-SK" b="1" dirty="0" err="1" smtClean="0"/>
              <a:t>kognície</a:t>
            </a:r>
            <a:r>
              <a:rPr lang="sk-SK" b="1" dirty="0" smtClean="0"/>
              <a:t>, jazyka a reči</a:t>
            </a:r>
            <a:endParaRPr lang="sk-SK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>
          <a:xfrm>
            <a:off x="457200" y="1844824"/>
            <a:ext cx="7467600" cy="4629128"/>
          </a:xfrm>
        </p:spPr>
        <p:txBody>
          <a:bodyPr/>
          <a:lstStyle/>
          <a:p>
            <a:r>
              <a:rPr lang="sk-SK" dirty="0" err="1" smtClean="0"/>
              <a:t>Jean</a:t>
            </a:r>
            <a:r>
              <a:rPr lang="sk-SK" dirty="0" smtClean="0"/>
              <a:t> </a:t>
            </a:r>
            <a:r>
              <a:rPr lang="sk-SK" dirty="0" err="1" smtClean="0"/>
              <a:t>Piaget</a:t>
            </a:r>
            <a:r>
              <a:rPr lang="sk-SK" dirty="0" smtClean="0"/>
              <a:t> (švajčiarsky biológ</a:t>
            </a:r>
            <a:r>
              <a:rPr lang="sk-SK" dirty="0" smtClean="0"/>
              <a:t>)</a:t>
            </a:r>
            <a:endParaRPr lang="sk-SK" dirty="0" smtClean="0"/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endParaRPr lang="sk-SK" dirty="0"/>
          </a:p>
          <a:p>
            <a:pPr>
              <a:buNone/>
            </a:pPr>
            <a:endParaRPr lang="sk-SK" dirty="0" smtClean="0"/>
          </a:p>
          <a:p>
            <a:r>
              <a:rPr lang="sk-SK" dirty="0" smtClean="0"/>
              <a:t>Lev </a:t>
            </a:r>
            <a:r>
              <a:rPr lang="sk-SK" dirty="0" err="1" smtClean="0"/>
              <a:t>Semionovič</a:t>
            </a:r>
            <a:r>
              <a:rPr lang="sk-SK" dirty="0" smtClean="0"/>
              <a:t> </a:t>
            </a:r>
            <a:r>
              <a:rPr lang="sk-SK" dirty="0" err="1" smtClean="0"/>
              <a:t>Vygotskij</a:t>
            </a:r>
            <a:r>
              <a:rPr lang="sk-SK" dirty="0" smtClean="0"/>
              <a:t> (ruský psychológ</a:t>
            </a:r>
            <a:r>
              <a:rPr lang="sk-SK" dirty="0" smtClean="0"/>
              <a:t>) </a:t>
            </a:r>
            <a:endParaRPr lang="sk-SK" dirty="0" smtClean="0"/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endParaRPr lang="sk-SK" dirty="0"/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endParaRPr lang="sk-SK" dirty="0" smtClean="0"/>
          </a:p>
          <a:p>
            <a:r>
              <a:rPr lang="sk-SK" dirty="0" err="1" smtClean="0"/>
              <a:t>Steven</a:t>
            </a:r>
            <a:r>
              <a:rPr lang="sk-SK" dirty="0" smtClean="0"/>
              <a:t> </a:t>
            </a:r>
            <a:r>
              <a:rPr lang="sk-SK" dirty="0" err="1" smtClean="0"/>
              <a:t>Pinker</a:t>
            </a:r>
            <a:r>
              <a:rPr lang="sk-SK" dirty="0" smtClean="0"/>
              <a:t> (americký psychológ)</a:t>
            </a:r>
            <a:endParaRPr lang="sk-SK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340768"/>
            <a:ext cx="2232248" cy="1777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996953"/>
            <a:ext cx="1944216" cy="1956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1456" y="4293096"/>
            <a:ext cx="1982912" cy="2204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smtClean="0"/>
              <a:t>Kognitívny vývin </a:t>
            </a:r>
            <a:endParaRPr lang="sk-SK" dirty="0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2650976"/>
          </a:xfrm>
        </p:spPr>
        <p:txBody>
          <a:bodyPr>
            <a:normAutofit fontScale="92500" lnSpcReduction="20000"/>
          </a:bodyPr>
          <a:lstStyle/>
          <a:p>
            <a:r>
              <a:rPr lang="sk-SK" dirty="0" smtClean="0"/>
              <a:t>kognitívny vývin je závislý predovšetkým na biologických faktoroch – procesoch dozrievania;</a:t>
            </a:r>
          </a:p>
          <a:p>
            <a:pPr marL="0" indent="0">
              <a:buNone/>
            </a:pPr>
            <a:endParaRPr lang="sk-SK" dirty="0" smtClean="0"/>
          </a:p>
          <a:p>
            <a:r>
              <a:rPr lang="sk-SK" dirty="0" smtClean="0"/>
              <a:t>vymedzil štádiá a štruktúry kognitívneho vývinu.</a:t>
            </a:r>
          </a:p>
          <a:p>
            <a:pPr>
              <a:buNone/>
            </a:pPr>
            <a:endParaRPr lang="sk-SK" dirty="0" smtClean="0"/>
          </a:p>
          <a:p>
            <a:endParaRPr lang="sk-SK" dirty="0"/>
          </a:p>
        </p:txBody>
      </p:sp>
      <p:sp>
        <p:nvSpPr>
          <p:cNvPr id="8" name="Zástupný symbol obsahu 7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2722984"/>
          </a:xfrm>
        </p:spPr>
        <p:txBody>
          <a:bodyPr>
            <a:normAutofit fontScale="92500" lnSpcReduction="20000"/>
          </a:bodyPr>
          <a:lstStyle/>
          <a:p>
            <a:r>
              <a:rPr lang="sk-SK" dirty="0" smtClean="0"/>
              <a:t>kognitívny vývin je podmienený sociálnymi faktormi – učením</a:t>
            </a:r>
          </a:p>
          <a:p>
            <a:pPr marL="0" indent="0">
              <a:buNone/>
            </a:pPr>
            <a:endParaRPr lang="sk-SK" dirty="0" smtClean="0"/>
          </a:p>
          <a:p>
            <a:r>
              <a:rPr lang="sk-SK" dirty="0" smtClean="0"/>
              <a:t>vymedzil vývin pojmov v 3 štádiách;</a:t>
            </a:r>
          </a:p>
          <a:p>
            <a:r>
              <a:rPr lang="sk-SK" dirty="0" smtClean="0"/>
              <a:t>prišiel s teóriou o zóne najbližšieho vývinu.</a:t>
            </a:r>
            <a:endParaRPr lang="sk-SK" dirty="0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pPr algn="ctr"/>
            <a:r>
              <a:rPr lang="sk-SK" dirty="0" smtClean="0"/>
              <a:t>J. PIAGET</a:t>
            </a:r>
            <a:endParaRPr lang="sk-SK" dirty="0"/>
          </a:p>
        </p:txBody>
      </p:sp>
      <p:sp>
        <p:nvSpPr>
          <p:cNvPr id="7" name="Zástupný symbol textu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sk-SK" dirty="0" smtClean="0"/>
              <a:t>L. S. VYGOTSKIJ</a:t>
            </a:r>
            <a:endParaRPr lang="sk-SK" dirty="0"/>
          </a:p>
        </p:txBody>
      </p:sp>
      <p:sp>
        <p:nvSpPr>
          <p:cNvPr id="9" name="Obdĺžnik 8"/>
          <p:cNvSpPr/>
          <p:nvPr/>
        </p:nvSpPr>
        <p:spPr>
          <a:xfrm>
            <a:off x="971600" y="5301208"/>
            <a:ext cx="726459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>
              <a:spcBef>
                <a:spcPts val="600"/>
              </a:spcBef>
              <a:buClr>
                <a:srgbClr val="F07F09"/>
              </a:buClr>
              <a:buSzPct val="70000"/>
            </a:pPr>
            <a:r>
              <a:rPr lang="sk-SK" sz="2400" dirty="0" smtClean="0">
                <a:solidFill>
                  <a:prstClr val="black"/>
                </a:solidFill>
              </a:rPr>
              <a:t>   V súčasnosti sa zohľadňuje dôležitosť a interakcia vrodeného a získaného pri vývine </a:t>
            </a:r>
            <a:r>
              <a:rPr lang="sk-SK" sz="2400" dirty="0" err="1" smtClean="0">
                <a:solidFill>
                  <a:prstClr val="black"/>
                </a:solidFill>
              </a:rPr>
              <a:t>kognície</a:t>
            </a:r>
            <a:r>
              <a:rPr lang="sk-SK" sz="2400" dirty="0" smtClean="0">
                <a:solidFill>
                  <a:prstClr val="black"/>
                </a:solidFill>
              </a:rPr>
              <a:t> i osvojovaní jazyka.</a:t>
            </a:r>
          </a:p>
        </p:txBody>
      </p:sp>
    </p:spTree>
    <p:extLst>
      <p:ext uri="{BB962C8B-B14F-4D97-AF65-F5344CB8AC3E}">
        <p14:creationId xmlns:p14="http://schemas.microsoft.com/office/powerpoint/2010/main" val="26938064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159274" y="3412976"/>
            <a:ext cx="6323032" cy="45719"/>
          </a:xfrm>
        </p:spPr>
        <p:txBody>
          <a:bodyPr>
            <a:normAutofit fontScale="90000"/>
          </a:bodyPr>
          <a:lstStyle/>
          <a:p>
            <a:r>
              <a:rPr lang="sk-SK" dirty="0" smtClean="0"/>
              <a:t> vr</a:t>
            </a:r>
            <a:endParaRPr lang="sk-SK" dirty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idx="2"/>
          </p:nvPr>
        </p:nvSpPr>
        <p:spPr>
          <a:xfrm>
            <a:off x="6300192" y="274320"/>
            <a:ext cx="2736304" cy="5890984"/>
          </a:xfrm>
        </p:spPr>
        <p:txBody>
          <a:bodyPr>
            <a:normAutofit/>
          </a:bodyPr>
          <a:lstStyle/>
          <a:p>
            <a:pPr algn="ctr"/>
            <a:r>
              <a:rPr lang="sk-SK" sz="2000" b="1" dirty="0" smtClean="0"/>
              <a:t>každé štádium sa vyznačuje istou kognitívnou štruktúrou</a:t>
            </a:r>
          </a:p>
          <a:p>
            <a:r>
              <a:rPr lang="sk-SK" sz="2000" dirty="0" smtClean="0"/>
              <a:t>                </a:t>
            </a:r>
            <a:r>
              <a:rPr lang="sk-SK" sz="2000" b="1" dirty="0" smtClean="0"/>
              <a:t>↓</a:t>
            </a:r>
          </a:p>
          <a:p>
            <a:pPr algn="ctr"/>
            <a:r>
              <a:rPr lang="sk-SK" sz="2000" b="1" dirty="0" smtClean="0"/>
              <a:t>tá vzniká na základe vzťahu: kognitívna schopnosť a prostredie prostredníctvom vrodených kognitívnych procesov</a:t>
            </a:r>
          </a:p>
          <a:p>
            <a:r>
              <a:rPr lang="sk-SK" sz="2000" b="1" dirty="0" smtClean="0"/>
              <a:t>               </a:t>
            </a:r>
          </a:p>
          <a:p>
            <a:pPr algn="ctr"/>
            <a:endParaRPr lang="sk-SK" sz="20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b="1" cap="small" dirty="0" smtClean="0"/>
              <a:t>Kognitívny vývin podľa </a:t>
            </a:r>
            <a:r>
              <a:rPr lang="sk-SK" b="1" cap="small" dirty="0" err="1" smtClean="0"/>
              <a:t>Piageta</a:t>
            </a:r>
            <a:endParaRPr lang="sk-SK" b="1" cap="small" dirty="0" smtClean="0"/>
          </a:p>
          <a:p>
            <a:pPr marL="0" indent="0">
              <a:buNone/>
            </a:pPr>
            <a:endParaRPr lang="sk-SK" b="1" dirty="0"/>
          </a:p>
          <a:p>
            <a:r>
              <a:rPr lang="sk-SK" b="1" dirty="0" err="1" smtClean="0"/>
              <a:t>Senzomotorické</a:t>
            </a:r>
            <a:r>
              <a:rPr lang="sk-SK" b="1" dirty="0" smtClean="0"/>
              <a:t> štádium</a:t>
            </a:r>
            <a:r>
              <a:rPr lang="sk-SK" dirty="0" smtClean="0"/>
              <a:t> </a:t>
            </a:r>
            <a:r>
              <a:rPr lang="sk-SK" dirty="0"/>
              <a:t>(0 – 2</a:t>
            </a:r>
            <a:r>
              <a:rPr lang="sk-SK" dirty="0" smtClean="0"/>
              <a:t>); </a:t>
            </a:r>
          </a:p>
          <a:p>
            <a:pPr marL="0" indent="0">
              <a:buNone/>
            </a:pPr>
            <a:endParaRPr lang="sk-SK" dirty="0" smtClean="0"/>
          </a:p>
          <a:p>
            <a:r>
              <a:rPr lang="sk-SK" b="1" dirty="0" smtClean="0"/>
              <a:t>Predoperačné štádium</a:t>
            </a:r>
            <a:r>
              <a:rPr lang="sk-SK" dirty="0" smtClean="0"/>
              <a:t>:</a:t>
            </a:r>
          </a:p>
          <a:p>
            <a:pPr marL="0" indent="0">
              <a:buNone/>
            </a:pPr>
            <a:r>
              <a:rPr lang="sk-SK" dirty="0"/>
              <a:t> </a:t>
            </a:r>
            <a:r>
              <a:rPr lang="sk-SK" dirty="0" smtClean="0"/>
              <a:t>   2 </a:t>
            </a:r>
            <a:r>
              <a:rPr lang="sk-SK" dirty="0"/>
              <a:t>– 4 </a:t>
            </a:r>
            <a:r>
              <a:rPr lang="sk-SK" dirty="0" err="1"/>
              <a:t>predpojmové</a:t>
            </a:r>
            <a:r>
              <a:rPr lang="sk-SK" dirty="0"/>
              <a:t> </a:t>
            </a:r>
            <a:r>
              <a:rPr lang="sk-SK" dirty="0" err="1"/>
              <a:t>subštádium</a:t>
            </a:r>
            <a:r>
              <a:rPr lang="sk-SK" dirty="0"/>
              <a:t>, </a:t>
            </a:r>
            <a:endParaRPr lang="sk-SK" dirty="0" smtClean="0"/>
          </a:p>
          <a:p>
            <a:pPr marL="0" indent="0">
              <a:buNone/>
            </a:pPr>
            <a:r>
              <a:rPr lang="sk-SK" dirty="0"/>
              <a:t> </a:t>
            </a:r>
            <a:r>
              <a:rPr lang="sk-SK" dirty="0" smtClean="0"/>
              <a:t>   4 </a:t>
            </a:r>
            <a:r>
              <a:rPr lang="sk-SK" dirty="0"/>
              <a:t>– 7 intuitívne </a:t>
            </a:r>
            <a:r>
              <a:rPr lang="sk-SK" dirty="0" err="1" smtClean="0"/>
              <a:t>subštádium</a:t>
            </a:r>
            <a:r>
              <a:rPr lang="sk-SK" dirty="0" smtClean="0"/>
              <a:t>; </a:t>
            </a:r>
            <a:endParaRPr lang="sk-SK" b="1" dirty="0" smtClean="0"/>
          </a:p>
          <a:p>
            <a:endParaRPr lang="sk-SK" b="1" dirty="0"/>
          </a:p>
          <a:p>
            <a:r>
              <a:rPr lang="sk-SK" b="1" dirty="0" smtClean="0"/>
              <a:t>Štádium </a:t>
            </a:r>
            <a:r>
              <a:rPr lang="sk-SK" b="1" dirty="0"/>
              <a:t>konkrétnych operácií</a:t>
            </a:r>
            <a:r>
              <a:rPr lang="sk-SK" dirty="0"/>
              <a:t> (7 – </a:t>
            </a:r>
            <a:r>
              <a:rPr lang="sk-SK" dirty="0" smtClean="0"/>
              <a:t>11 </a:t>
            </a:r>
            <a:r>
              <a:rPr lang="sk-SK" dirty="0"/>
              <a:t>rokov</a:t>
            </a:r>
            <a:r>
              <a:rPr lang="sk-SK" dirty="0" smtClean="0"/>
              <a:t>);</a:t>
            </a:r>
          </a:p>
          <a:p>
            <a:endParaRPr lang="sk-SK" dirty="0"/>
          </a:p>
          <a:p>
            <a:r>
              <a:rPr lang="sk-SK" b="1" dirty="0" smtClean="0"/>
              <a:t>Štádium </a:t>
            </a:r>
            <a:r>
              <a:rPr lang="sk-SK" b="1" dirty="0"/>
              <a:t>formálnych operácií </a:t>
            </a:r>
            <a:r>
              <a:rPr lang="sk-SK" dirty="0"/>
              <a:t>(12 </a:t>
            </a:r>
            <a:r>
              <a:rPr lang="sk-SK" dirty="0" smtClean="0"/>
              <a:t>a vyššie).</a:t>
            </a:r>
          </a:p>
          <a:p>
            <a:pPr marL="0" indent="0">
              <a:buNone/>
            </a:pPr>
            <a:endParaRPr lang="sk-SK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Vrodené kognitívne pochody</a:t>
            </a:r>
            <a:endParaRPr lang="sk-SK" dirty="0"/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sk-SK" b="1" dirty="0" smtClean="0"/>
              <a:t>Asimilácia</a:t>
            </a:r>
            <a:r>
              <a:rPr lang="sk-SK" dirty="0" smtClean="0"/>
              <a:t> – predmety a ich vlastnosti (aj jazyk) sú prijímané do existujúcich kognitívnych štruktúr jednotlivca a sú týmito štruktúrami modifikované – jedinec si prispôsobí prostredie pre seba (napr. 2 – 3 ročné dieťa nemá vytvorenú pamäť, nepozná celý systém skloňovania v jazyku, preto najfrekventovanejšie prípony zovšeobecňuje a prenáša na nové situácie – </a:t>
            </a:r>
            <a:r>
              <a:rPr lang="sk-SK" i="1" dirty="0" smtClean="0"/>
              <a:t>Papám chlebík s masl</a:t>
            </a:r>
            <a:r>
              <a:rPr lang="sk-SK" i="1" u="sng" dirty="0" smtClean="0"/>
              <a:t>om</a:t>
            </a:r>
            <a:r>
              <a:rPr lang="sk-SK" i="1" dirty="0" smtClean="0"/>
              <a:t> a </a:t>
            </a:r>
            <a:r>
              <a:rPr lang="sk-SK" i="1" dirty="0" err="1" smtClean="0"/>
              <a:t>pomazánk</a:t>
            </a:r>
            <a:r>
              <a:rPr lang="sk-SK" i="1" u="sng" dirty="0" err="1" smtClean="0"/>
              <a:t>om</a:t>
            </a:r>
            <a:r>
              <a:rPr lang="sk-SK" i="1" dirty="0" smtClean="0"/>
              <a:t>. Teta ide s </a:t>
            </a:r>
            <a:r>
              <a:rPr lang="sk-SK" i="1" dirty="0" err="1" smtClean="0"/>
              <a:t>tašk</a:t>
            </a:r>
            <a:r>
              <a:rPr lang="sk-SK" i="1" u="sng" dirty="0" err="1" smtClean="0"/>
              <a:t>om</a:t>
            </a:r>
            <a:r>
              <a:rPr lang="sk-SK" i="1" dirty="0" smtClean="0"/>
              <a:t>.)</a:t>
            </a:r>
            <a:endParaRPr lang="sk-SK" dirty="0" smtClean="0"/>
          </a:p>
          <a:p>
            <a:pPr algn="just"/>
            <a:r>
              <a:rPr lang="sk-SK" b="1" dirty="0" smtClean="0"/>
              <a:t>Akomodácia</a:t>
            </a:r>
            <a:r>
              <a:rPr lang="sk-SK" dirty="0" smtClean="0"/>
              <a:t> – prispôsobenie vlastného správania veciam – prostrediu (rečovému) – jedinec sa prispôsobí prostrediu (napr. s vybudovaním pamäti a osvojením si </a:t>
            </a:r>
            <a:r>
              <a:rPr lang="sk-SK" dirty="0" err="1" smtClean="0"/>
              <a:t>skloňovacieho</a:t>
            </a:r>
            <a:r>
              <a:rPr lang="sk-SK" dirty="0" smtClean="0"/>
              <a:t> systému jazyka dieťa prispôsobí používanie tvarov slov tomu, ako ich používajú dospelí).</a:t>
            </a:r>
          </a:p>
          <a:p>
            <a:pPr algn="just"/>
            <a:endParaRPr lang="sk-SK" dirty="0" smtClean="0"/>
          </a:p>
          <a:p>
            <a:pPr marL="0" indent="0" algn="just">
              <a:buNone/>
            </a:pPr>
            <a:r>
              <a:rPr lang="sk-SK" dirty="0" smtClean="0"/>
              <a:t>Akomodácia a asimilácia prebiehajú vždy súbežne. Asimilovať môžeme z prostredia len to, voči čomu sme schopní sa akomodovať.</a:t>
            </a:r>
          </a:p>
          <a:p>
            <a:pPr>
              <a:buNone/>
            </a:pPr>
            <a:endParaRPr lang="sk-SK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 flipV="1">
            <a:off x="457200" y="227331"/>
            <a:ext cx="7543800" cy="45719"/>
          </a:xfrm>
        </p:spPr>
        <p:txBody>
          <a:bodyPr>
            <a:normAutofit fontScale="90000"/>
          </a:bodyPr>
          <a:lstStyle/>
          <a:p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quarter" idx="2"/>
          </p:nvPr>
        </p:nvSpPr>
        <p:spPr>
          <a:xfrm>
            <a:off x="457200" y="1556792"/>
            <a:ext cx="3657600" cy="4691608"/>
          </a:xfrm>
        </p:spPr>
        <p:txBody>
          <a:bodyPr>
            <a:normAutofit fontScale="70000" lnSpcReduction="20000"/>
          </a:bodyPr>
          <a:lstStyle/>
          <a:p>
            <a:r>
              <a:rPr lang="sk-SK" b="1" i="1" dirty="0"/>
              <a:t>E</a:t>
            </a:r>
            <a:r>
              <a:rPr lang="sk-SK" b="1" i="1" dirty="0" smtClean="0"/>
              <a:t>gocentrizmus</a:t>
            </a:r>
            <a:r>
              <a:rPr lang="sk-SK" i="1" dirty="0" smtClean="0"/>
              <a:t> </a:t>
            </a:r>
            <a:r>
              <a:rPr lang="sk-SK" dirty="0"/>
              <a:t>– neschopnosť dieťaťa vidieť svet ináč než zo svojho subjektívneho hľadiska, dieťa nedokáže byť kritické, logické či realistické. </a:t>
            </a:r>
            <a:endParaRPr lang="sk-SK" dirty="0" smtClean="0"/>
          </a:p>
          <a:p>
            <a:r>
              <a:rPr lang="sk-SK" b="1" i="1" dirty="0" err="1"/>
              <a:t>N</a:t>
            </a:r>
            <a:r>
              <a:rPr lang="sk-SK" b="1" i="1" dirty="0" err="1" smtClean="0"/>
              <a:t>onkonzervácia</a:t>
            </a:r>
            <a:r>
              <a:rPr lang="sk-SK" b="1" i="1" dirty="0" smtClean="0"/>
              <a:t> </a:t>
            </a:r>
            <a:r>
              <a:rPr lang="sk-SK" dirty="0"/>
              <a:t>– v dôsledku centrovania dieťa nedokáže uplatniť zachovanie (konzerváciu) identity objektov, napr. veľkosti, množstva, objemu. </a:t>
            </a:r>
            <a:endParaRPr lang="sk-SK" dirty="0" smtClean="0"/>
          </a:p>
          <a:p>
            <a:r>
              <a:rPr lang="sk-SK" b="1" i="1" dirty="0"/>
              <a:t>I</a:t>
            </a:r>
            <a:r>
              <a:rPr lang="sk-SK" b="1" i="1" dirty="0" smtClean="0"/>
              <a:t>reverzibilita </a:t>
            </a:r>
            <a:r>
              <a:rPr lang="sk-SK" dirty="0"/>
              <a:t>– dieťa nevie postupovať spätne k východiskovému bodu. </a:t>
            </a:r>
            <a:endParaRPr lang="sk-SK" dirty="0" smtClean="0"/>
          </a:p>
          <a:p>
            <a:r>
              <a:rPr lang="sk-SK" b="1" i="1" dirty="0" err="1"/>
              <a:t>C</a:t>
            </a:r>
            <a:r>
              <a:rPr lang="sk-SK" b="1" i="1" dirty="0" err="1" smtClean="0"/>
              <a:t>entrácia</a:t>
            </a:r>
            <a:r>
              <a:rPr lang="sk-SK" b="1" i="1" dirty="0" smtClean="0"/>
              <a:t> </a:t>
            </a:r>
            <a:r>
              <a:rPr lang="sk-SK" dirty="0"/>
              <a:t>– sústredenie pozornosti iba na jeden znak situácie a zanedbávanie ostatných, akokoľvek sú dôležité. </a:t>
            </a:r>
          </a:p>
          <a:p>
            <a:endParaRPr lang="sk-SK" dirty="0"/>
          </a:p>
        </p:txBody>
      </p:sp>
      <p:sp>
        <p:nvSpPr>
          <p:cNvPr id="7" name="Zástupný symbol obsahu 6"/>
          <p:cNvSpPr>
            <a:spLocks noGrp="1"/>
          </p:cNvSpPr>
          <p:nvPr>
            <p:ph sz="quarter" idx="4"/>
          </p:nvPr>
        </p:nvSpPr>
        <p:spPr>
          <a:xfrm>
            <a:off x="4371975" y="1556792"/>
            <a:ext cx="3657600" cy="4691608"/>
          </a:xfrm>
        </p:spPr>
        <p:txBody>
          <a:bodyPr>
            <a:normAutofit fontScale="70000" lnSpcReduction="20000"/>
          </a:bodyPr>
          <a:lstStyle/>
          <a:p>
            <a:r>
              <a:rPr lang="sk-SK" b="1" dirty="0"/>
              <a:t>U</a:t>
            </a:r>
            <a:r>
              <a:rPr lang="sk-SK" b="1" dirty="0" smtClean="0"/>
              <a:t>búdanie </a:t>
            </a:r>
            <a:r>
              <a:rPr lang="sk-SK" b="1" dirty="0"/>
              <a:t>egocentrizmu</a:t>
            </a:r>
            <a:r>
              <a:rPr lang="sk-SK" dirty="0"/>
              <a:t> znamená, že rastie realistickosť, logickosť a kritickosť detského uvažovania</a:t>
            </a:r>
            <a:r>
              <a:rPr lang="sk-SK" dirty="0" smtClean="0"/>
              <a:t>.</a:t>
            </a:r>
          </a:p>
          <a:p>
            <a:r>
              <a:rPr lang="sk-SK" dirty="0" err="1"/>
              <a:t>N</a:t>
            </a:r>
            <a:r>
              <a:rPr lang="sk-SK" dirty="0" err="1" smtClean="0"/>
              <a:t>onkonzervácia</a:t>
            </a:r>
            <a:r>
              <a:rPr lang="sk-SK" dirty="0" smtClean="0"/>
              <a:t> </a:t>
            </a:r>
            <a:r>
              <a:rPr lang="sk-SK" dirty="0"/>
              <a:t>sa mení sa </a:t>
            </a:r>
            <a:r>
              <a:rPr lang="sk-SK" b="1" dirty="0"/>
              <a:t>konzerváciu</a:t>
            </a:r>
            <a:r>
              <a:rPr lang="sk-SK" dirty="0"/>
              <a:t>, teda deti chápu zachovanie niektorých vlastností objektu pri zmene jeho vzhľadu. </a:t>
            </a:r>
            <a:endParaRPr lang="sk-SK" dirty="0" smtClean="0"/>
          </a:p>
          <a:p>
            <a:r>
              <a:rPr lang="sk-SK" dirty="0"/>
              <a:t>Ireverzibilita sa mení sa </a:t>
            </a:r>
            <a:r>
              <a:rPr lang="sk-SK" b="1" dirty="0" err="1"/>
              <a:t>reverzibilitu</a:t>
            </a:r>
            <a:r>
              <a:rPr lang="sk-SK" dirty="0"/>
              <a:t>, teda deti začínajú chápať zvratnosť, návratnosť postupu</a:t>
            </a:r>
            <a:r>
              <a:rPr lang="sk-SK" dirty="0" smtClean="0"/>
              <a:t>.</a:t>
            </a:r>
          </a:p>
          <a:p>
            <a:r>
              <a:rPr lang="sk-SK" dirty="0"/>
              <a:t>Hlavnou kognitívnou štruktúrou dieťaťa mladšieho školského veku je </a:t>
            </a:r>
            <a:r>
              <a:rPr lang="sk-SK" b="1" dirty="0"/>
              <a:t>grupovanie</a:t>
            </a:r>
            <a:r>
              <a:rPr lang="sk-SK" dirty="0"/>
              <a:t>, t. j., zoskupovanie vecí a javov do súborov podľa spoločných definičných znakov. 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1"/>
          </p:nvPr>
        </p:nvSpPr>
        <p:spPr>
          <a:xfrm>
            <a:off x="457200" y="548680"/>
            <a:ext cx="3657600" cy="864096"/>
          </a:xfrm>
        </p:spPr>
        <p:txBody>
          <a:bodyPr/>
          <a:lstStyle/>
          <a:p>
            <a:pPr algn="ctr"/>
            <a:r>
              <a:rPr lang="sk-SK" dirty="0" smtClean="0"/>
              <a:t>Predoperačné štádium</a:t>
            </a:r>
          </a:p>
          <a:p>
            <a:pPr algn="ctr"/>
            <a:r>
              <a:rPr lang="sk-SK" dirty="0" smtClean="0"/>
              <a:t>(predškolský vek)</a:t>
            </a:r>
            <a:endParaRPr lang="sk-SK" dirty="0"/>
          </a:p>
        </p:txBody>
      </p:sp>
      <p:sp>
        <p:nvSpPr>
          <p:cNvPr id="6" name="Zástupný symbol textu 5"/>
          <p:cNvSpPr>
            <a:spLocks noGrp="1"/>
          </p:cNvSpPr>
          <p:nvPr>
            <p:ph type="body" sz="quarter" idx="3"/>
          </p:nvPr>
        </p:nvSpPr>
        <p:spPr>
          <a:xfrm>
            <a:off x="4343400" y="548680"/>
            <a:ext cx="3657600" cy="864096"/>
          </a:xfrm>
        </p:spPr>
        <p:txBody>
          <a:bodyPr/>
          <a:lstStyle/>
          <a:p>
            <a:pPr algn="ctr"/>
            <a:r>
              <a:rPr lang="sk-SK" dirty="0" smtClean="0"/>
              <a:t>Štádium konkrétnych operácií</a:t>
            </a:r>
          </a:p>
          <a:p>
            <a:pPr algn="ctr"/>
            <a:r>
              <a:rPr lang="sk-SK" dirty="0" smtClean="0"/>
              <a:t>(mladší školský vek)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028878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>
          <a:xfrm rot="5400000">
            <a:off x="3166110" y="3406140"/>
            <a:ext cx="6309360" cy="45719"/>
          </a:xfrm>
        </p:spPr>
        <p:txBody>
          <a:bodyPr>
            <a:normAutofit fontScale="90000"/>
          </a:bodyPr>
          <a:lstStyle/>
          <a:p>
            <a:endParaRPr lang="sk-SK" dirty="0"/>
          </a:p>
        </p:txBody>
      </p:sp>
      <p:sp>
        <p:nvSpPr>
          <p:cNvPr id="2" name="Zástupný symbol textu 1"/>
          <p:cNvSpPr>
            <a:spLocks noGrp="1"/>
          </p:cNvSpPr>
          <p:nvPr>
            <p:ph type="body" idx="2"/>
          </p:nvPr>
        </p:nvSpPr>
        <p:spPr>
          <a:xfrm>
            <a:off x="6372200" y="274320"/>
            <a:ext cx="1967128" cy="6395040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sk-SK" sz="1800" b="1" dirty="0" smtClean="0"/>
              <a:t>Teória o zóne najbližšieho vývinu (ZNV)</a:t>
            </a:r>
          </a:p>
          <a:p>
            <a:pPr algn="ctr"/>
            <a:r>
              <a:rPr lang="sk-SK" sz="1800" b="1" dirty="0" smtClean="0">
                <a:sym typeface="Symbol"/>
              </a:rPr>
              <a:t></a:t>
            </a:r>
          </a:p>
          <a:p>
            <a:pPr algn="ctr"/>
            <a:r>
              <a:rPr lang="sk-SK" sz="1800" dirty="0"/>
              <a:t>vzdialenosť medzi aktuálnou úrovňou výkonu žiaka a jeho potenciálnou vývinovou </a:t>
            </a:r>
            <a:r>
              <a:rPr lang="sk-SK" sz="1800" dirty="0" smtClean="0"/>
              <a:t>úrovňou </a:t>
            </a:r>
          </a:p>
          <a:p>
            <a:pPr algn="ctr"/>
            <a:r>
              <a:rPr lang="sk-SK" sz="1800" b="1" dirty="0" smtClean="0">
                <a:sym typeface="Symbol"/>
              </a:rPr>
              <a:t></a:t>
            </a:r>
          </a:p>
          <a:p>
            <a:pPr algn="ctr"/>
            <a:r>
              <a:rPr lang="sk-SK" sz="1800" dirty="0"/>
              <a:t>efektívne stimulovať kognitívne a učebné schopnosti </a:t>
            </a:r>
            <a:r>
              <a:rPr lang="sk-SK" sz="1800" dirty="0" smtClean="0"/>
              <a:t>žiaka znamená odhaľovať jeho latentnú kapacitu </a:t>
            </a:r>
          </a:p>
          <a:p>
            <a:pPr algn="ctr"/>
            <a:r>
              <a:rPr lang="sk-SK" sz="1800" b="1" dirty="0" smtClean="0"/>
              <a:t>(napr. keď má dieťa rozvinuté synteticko-analytické myslenie, môžeme ho začať učiť písať a čítať)</a:t>
            </a:r>
          </a:p>
        </p:txBody>
      </p:sp>
      <p:sp>
        <p:nvSpPr>
          <p:cNvPr id="8" name="Zástupný symbol obsahu 7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sk-SK" b="1" cap="small" dirty="0" err="1" smtClean="0"/>
              <a:t>Vygotského</a:t>
            </a:r>
            <a:r>
              <a:rPr lang="sk-SK" b="1" cap="small" dirty="0" smtClean="0"/>
              <a:t> 3 štádiá vo vývine pojmov</a:t>
            </a:r>
          </a:p>
          <a:p>
            <a:pPr marL="0" indent="0">
              <a:buNone/>
            </a:pPr>
            <a:endParaRPr lang="sk-SK" b="1" cap="small" dirty="0" smtClean="0"/>
          </a:p>
          <a:p>
            <a:r>
              <a:rPr lang="sk-SK" dirty="0" smtClean="0"/>
              <a:t>1. Tzv. štádium synkretického myslenia alebo „nesúvisiace súvislosti“ – ide o difúzne rozšírenie významu slova na celý rad vecí, ktoré objektívne nemajú žiaden vnútorný súvis (napr. </a:t>
            </a:r>
            <a:r>
              <a:rPr lang="sk-SK" i="1" dirty="0" smtClean="0"/>
              <a:t>žaba – to, čo je zelené a má veľké oči</a:t>
            </a:r>
            <a:r>
              <a:rPr lang="sk-SK" dirty="0" smtClean="0"/>
              <a:t>).</a:t>
            </a:r>
          </a:p>
          <a:p>
            <a:endParaRPr lang="sk-SK" dirty="0" smtClean="0"/>
          </a:p>
          <a:p>
            <a:r>
              <a:rPr lang="sk-SK" dirty="0" smtClean="0"/>
              <a:t>2. Myslenie v komplexoch alebo „akékoľvek faktické súvislosti“ – zovšeobecnenia predstavujú svojou štruktúrou komplexy konkrétnych predmetov alebo vecí, spojené už na základe objektívnych súvislostí (napr.</a:t>
            </a:r>
            <a:r>
              <a:rPr lang="sk-SK" i="1" dirty="0" smtClean="0"/>
              <a:t> žaba – zelené a hnedé</a:t>
            </a:r>
            <a:r>
              <a:rPr lang="sk-SK" i="1" smtClean="0"/>
              <a:t>, slizké </a:t>
            </a:r>
            <a:r>
              <a:rPr lang="sk-SK" i="1" dirty="0" smtClean="0"/>
              <a:t>zviera, ktoré skáče, robí kvá, žije vo vode i na suchu ...) </a:t>
            </a:r>
            <a:r>
              <a:rPr lang="sk-SK" dirty="0" smtClean="0"/>
              <a:t>.</a:t>
            </a:r>
          </a:p>
          <a:p>
            <a:pPr marL="0" indent="0">
              <a:buNone/>
            </a:pPr>
            <a:endParaRPr lang="sk-SK" dirty="0" smtClean="0"/>
          </a:p>
          <a:p>
            <a:r>
              <a:rPr lang="sk-SK" dirty="0" smtClean="0"/>
              <a:t>3. Myslenie v pojmoch (abstraktno-logické myslenie po 11. – 12. roku), napr. </a:t>
            </a:r>
            <a:r>
              <a:rPr lang="sk-SK" i="1" dirty="0" smtClean="0"/>
              <a:t>žaba – obojživelník, ktorý má zadné nohy prispôsobené na skákanie.</a:t>
            </a:r>
            <a:endParaRPr lang="sk-SK" i="1" dirty="0"/>
          </a:p>
        </p:txBody>
      </p:sp>
    </p:spTree>
    <p:extLst>
      <p:ext uri="{BB962C8B-B14F-4D97-AF65-F5344CB8AC3E}">
        <p14:creationId xmlns:p14="http://schemas.microsoft.com/office/powerpoint/2010/main" val="30087146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áda">
  <a:themeElements>
    <a:clrScheme name="Aspek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rkád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ád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1233</TotalTime>
  <Words>866</Words>
  <Application>Microsoft Office PowerPoint</Application>
  <PresentationFormat>Prezentácia na obrazovke (4:3)</PresentationFormat>
  <Paragraphs>102</Paragraphs>
  <Slides>13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13</vt:i4>
      </vt:variant>
    </vt:vector>
  </HeadingPairs>
  <TitlesOfParts>
    <vt:vector size="14" baseType="lpstr">
      <vt:lpstr>Arkáda</vt:lpstr>
      <vt:lpstr>INTERAKCIA MYSLENIA A REČI</vt:lpstr>
      <vt:lpstr>Prečo je dôležité pri stimulovaní reči dieťaťa poznať jeho kognitívny vývin?</vt:lpstr>
      <vt:lpstr>Čo je kognícia?</vt:lpstr>
      <vt:lpstr>Štúdium kognitívneho vývinu  a skúmanie vzťahu kognície, jazyka a reči</vt:lpstr>
      <vt:lpstr>Kognitívny vývin </vt:lpstr>
      <vt:lpstr> vr</vt:lpstr>
      <vt:lpstr>Vrodené kognitívne pochody</vt:lpstr>
      <vt:lpstr>Prezentácia programu PowerPoint</vt:lpstr>
      <vt:lpstr>Prezentácia programu PowerPoint</vt:lpstr>
      <vt:lpstr>Vzťah kognície a jazyka podľa S. Pinkera na pozadí slovotvorby v slovenčine</vt:lpstr>
      <vt:lpstr>Vrodené kognitívne pravidlá, uplatňujúce sa pri osvojovaní jazyka</vt:lpstr>
      <vt:lpstr>VYSKÚŠAJTE SI:</vt:lpstr>
      <vt:lpstr>Literatúra: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KOMUNIKAČNÁ KOMPETENCIA</dc:title>
  <dc:creator>Vuznakova</dc:creator>
  <cp:lastModifiedBy>katarina.vuznakova</cp:lastModifiedBy>
  <cp:revision>120</cp:revision>
  <dcterms:created xsi:type="dcterms:W3CDTF">2012-01-27T08:46:34Z</dcterms:created>
  <dcterms:modified xsi:type="dcterms:W3CDTF">2013-11-15T09:01:38Z</dcterms:modified>
</cp:coreProperties>
</file>