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64" r:id="rId3"/>
    <p:sldId id="287" r:id="rId4"/>
    <p:sldId id="276" r:id="rId5"/>
    <p:sldId id="288" r:id="rId6"/>
    <p:sldId id="266" r:id="rId7"/>
    <p:sldId id="278" r:id="rId8"/>
    <p:sldId id="277" r:id="rId9"/>
    <p:sldId id="274" r:id="rId10"/>
    <p:sldId id="289" r:id="rId11"/>
    <p:sldId id="290" r:id="rId12"/>
    <p:sldId id="291" r:id="rId13"/>
    <p:sldId id="292" r:id="rId14"/>
    <p:sldId id="268" r:id="rId15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44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78D1C8-19E0-41B5-AC01-CB34BCABB79E}" type="datetimeFigureOut">
              <a:rPr lang="sk-SK" smtClean="0"/>
              <a:t>24. 11. 2016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8690D-188D-4D39-AB9F-ED26EBF3398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59003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68766" y="1122363"/>
            <a:ext cx="909923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68766" y="3602038"/>
            <a:ext cx="9099234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1568766" y="6356350"/>
            <a:ext cx="201263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B342D7FD-6809-49CF-9588-F8A1ABF5076C}" type="datetime1">
              <a:rPr lang="sk-SK" smtClean="0"/>
              <a:t>24. 11. 2016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69641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1568766" y="6356350"/>
            <a:ext cx="201263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A453DA50-CB7D-4730-9DF0-CF4C68498658}" type="datetime1">
              <a:rPr lang="sk-SK" smtClean="0"/>
              <a:t>24. 11. 2016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95512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1568766" y="365125"/>
            <a:ext cx="7003734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1568766" y="6356350"/>
            <a:ext cx="201263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C0CDDA48-239B-4F1F-84A8-6E999C06D0B2}" type="datetime1">
              <a:rPr lang="sk-SK" smtClean="0"/>
              <a:t>24. 11. 2016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07765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1568766" y="6356350"/>
            <a:ext cx="201263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11F7A703-8C2C-4EC2-8630-C91F5D18B808}" type="datetime1">
              <a:rPr lang="sk-SK" smtClean="0"/>
              <a:t>24. 11. 2016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65747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57494" y="1709738"/>
            <a:ext cx="9789956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557494" y="4589463"/>
            <a:ext cx="978995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1557494" y="6356350"/>
            <a:ext cx="2023905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8D0F8325-5473-4FFC-9C60-4B6062C5BC9C}" type="datetime1">
              <a:rPr lang="sk-SK" smtClean="0"/>
              <a:t>24. 11. 2016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95683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1568766" y="1825625"/>
            <a:ext cx="46800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673799" y="1825625"/>
            <a:ext cx="46800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 dirty="0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1568766" y="6356350"/>
            <a:ext cx="201263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B6413896-FA4E-4CE0-BE50-2EA1172183DB}" type="datetime1">
              <a:rPr lang="sk-SK" smtClean="0"/>
              <a:t>24. 11. 2016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59877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68766" y="365125"/>
            <a:ext cx="9786622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568765" y="1681163"/>
            <a:ext cx="4680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1567177" y="2505075"/>
            <a:ext cx="46815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 dirty="0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673800" y="1681163"/>
            <a:ext cx="4680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673800" y="2505075"/>
            <a:ext cx="46815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>
          <a:xfrm>
            <a:off x="1567176" y="6356350"/>
            <a:ext cx="2014223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7D8434B0-90D5-4C4F-80AC-81A94A9FBCA2}" type="datetime1">
              <a:rPr lang="sk-SK" smtClean="0"/>
              <a:t>24. 11. 2016</a:t>
            </a:fld>
            <a:endParaRPr lang="sk-SK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55848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 dirty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>
          <a:xfrm>
            <a:off x="1568766" y="6356350"/>
            <a:ext cx="201263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F02967B4-22A7-4DA6-AADB-CB798F461925}" type="datetime1">
              <a:rPr lang="sk-SK" smtClean="0"/>
              <a:t>24. 11. 2016</a:t>
            </a:fld>
            <a:endParaRPr lang="sk-SK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62887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>
          <a:xfrm>
            <a:off x="1567542" y="6356350"/>
            <a:ext cx="2013857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BF1EF78F-ED43-4641-8470-81E28EA021BD}" type="datetime1">
              <a:rPr lang="sk-SK" smtClean="0"/>
              <a:t>24. 11. 2016</a:t>
            </a:fld>
            <a:endParaRPr lang="sk-SK" dirty="0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67062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68766" y="457200"/>
            <a:ext cx="320325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568766" y="2057400"/>
            <a:ext cx="320325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1568766" y="6356350"/>
            <a:ext cx="201263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42D14F5D-F106-48AB-BC02-0B650102BDC4}" type="datetime1">
              <a:rPr lang="sk-SK" smtClean="0"/>
              <a:t>24. 11. 2016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67804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68766" y="457200"/>
            <a:ext cx="320325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 dirty="0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568766" y="2057400"/>
            <a:ext cx="320325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1568766" y="6356350"/>
            <a:ext cx="201263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3CD0C2D9-D74B-470D-B1EE-DE9376B7BED2}" type="datetime1">
              <a:rPr lang="sk-SK" smtClean="0"/>
              <a:t>24. 11. 2016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81902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1568766" y="365125"/>
            <a:ext cx="978503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dirty="0" smtClean="0"/>
              <a:t>Upravte štýly predlohy textu</a:t>
            </a:r>
            <a:endParaRPr lang="sk-SK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568766" y="1825625"/>
            <a:ext cx="978503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 smtClean="0"/>
              <a:t>Upravte štýl predlohy textu.</a:t>
            </a:r>
          </a:p>
          <a:p>
            <a:pPr lvl="1"/>
            <a:r>
              <a:rPr lang="sk-SK" dirty="0" smtClean="0"/>
              <a:t>Druhá úroveň</a:t>
            </a:r>
          </a:p>
          <a:p>
            <a:pPr lvl="2"/>
            <a:r>
              <a:rPr lang="sk-SK" dirty="0" smtClean="0"/>
              <a:t>Tretia úroveň</a:t>
            </a:r>
          </a:p>
          <a:p>
            <a:pPr lvl="3"/>
            <a:r>
              <a:rPr lang="sk-SK" dirty="0" smtClean="0"/>
              <a:t>Štvrtá úroveň</a:t>
            </a:r>
          </a:p>
          <a:p>
            <a:pPr lvl="4"/>
            <a:r>
              <a:rPr lang="sk-SK" dirty="0" smtClean="0"/>
              <a:t>Piata úroveň</a:t>
            </a:r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581400" y="6356350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  <p:pic>
        <p:nvPicPr>
          <p:cNvPr id="8" name="Obrázok 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68767" cy="6858000"/>
          </a:xfrm>
          <a:prstGeom prst="rect">
            <a:avLst/>
          </a:prstGeom>
        </p:spPr>
      </p:pic>
      <p:sp>
        <p:nvSpPr>
          <p:cNvPr id="9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1568766" y="6356350"/>
            <a:ext cx="201263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A2424E8A-690D-4E2B-A525-FC3ECE8AECC3}" type="datetime1">
              <a:rPr lang="sk-SK" smtClean="0"/>
              <a:t>24. 11. 2016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37537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tatiana.dubayova@unipo.s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31696" y="393315"/>
            <a:ext cx="9873590" cy="305422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sk-SK" sz="3600" dirty="0" smtClean="0"/>
              <a:t>PORUCHY SPRÁVANIA –ÚVOD DO TÉMY</a:t>
            </a:r>
            <a:br>
              <a:rPr lang="sk-SK" sz="3600" dirty="0" smtClean="0"/>
            </a:br>
            <a:r>
              <a:rPr lang="sk-SK" sz="3600" dirty="0"/>
              <a:t/>
            </a:r>
            <a:br>
              <a:rPr lang="sk-SK" sz="3600" dirty="0"/>
            </a:br>
            <a:endParaRPr lang="sk-SK" sz="3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6378" y="3842951"/>
            <a:ext cx="9823622" cy="2187146"/>
          </a:xfrm>
        </p:spPr>
        <p:txBody>
          <a:bodyPr>
            <a:normAutofit fontScale="92500" lnSpcReduction="20000"/>
          </a:bodyPr>
          <a:lstStyle/>
          <a:p>
            <a:r>
              <a:rPr lang="sk-SK" sz="3200" dirty="0"/>
              <a:t>Tatiana </a:t>
            </a:r>
            <a:r>
              <a:rPr lang="sk-SK" sz="3200" dirty="0" smtClean="0"/>
              <a:t>DUBAYOVÁ</a:t>
            </a:r>
            <a:endParaRPr lang="sk-SK" sz="3200" dirty="0"/>
          </a:p>
          <a:p>
            <a:endParaRPr lang="sk-SK" sz="2800" dirty="0" smtClean="0"/>
          </a:p>
          <a:p>
            <a:r>
              <a:rPr lang="sk-SK" sz="2800" dirty="0"/>
              <a:t>Katedra špeciálnej pedagogiky</a:t>
            </a:r>
          </a:p>
          <a:p>
            <a:r>
              <a:rPr lang="sk-SK" sz="2800" dirty="0"/>
              <a:t>Pedagogická fakulta </a:t>
            </a:r>
          </a:p>
          <a:p>
            <a:r>
              <a:rPr lang="sk-SK" sz="2800" dirty="0"/>
              <a:t>Prešovská univerzita v Prešove</a:t>
            </a:r>
          </a:p>
        </p:txBody>
      </p:sp>
    </p:spTree>
    <p:extLst>
      <p:ext uri="{BB962C8B-B14F-4D97-AF65-F5344CB8AC3E}">
        <p14:creationId xmlns:p14="http://schemas.microsoft.com/office/powerpoint/2010/main" val="243393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Klamstvo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b="1" dirty="0" smtClean="0"/>
              <a:t>Motív</a:t>
            </a:r>
          </a:p>
          <a:p>
            <a:r>
              <a:rPr lang="sk-SK" sz="2800" b="1" dirty="0" smtClean="0"/>
              <a:t>Okolnosti klamstva</a:t>
            </a:r>
          </a:p>
          <a:p>
            <a:pPr marL="0" indent="0">
              <a:buNone/>
            </a:pPr>
            <a:endParaRPr lang="sk-SK" sz="2800" b="1" dirty="0"/>
          </a:p>
        </p:txBody>
      </p:sp>
    </p:spTree>
    <p:extLst>
      <p:ext uri="{BB962C8B-B14F-4D97-AF65-F5344CB8AC3E}">
        <p14:creationId xmlns:p14="http://schemas.microsoft.com/office/powerpoint/2010/main" val="583825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Záškoláctvo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568765" y="1825624"/>
            <a:ext cx="9991863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 smtClean="0"/>
              <a:t>Príčiny: </a:t>
            </a:r>
          </a:p>
          <a:p>
            <a:r>
              <a:rPr lang="sk-SK" dirty="0"/>
              <a:t>nezvládanie </a:t>
            </a:r>
            <a:r>
              <a:rPr lang="sk-SK" dirty="0" smtClean="0"/>
              <a:t>učiva,</a:t>
            </a:r>
          </a:p>
          <a:p>
            <a:r>
              <a:rPr lang="sk-SK" dirty="0" smtClean="0"/>
              <a:t>strach </a:t>
            </a:r>
            <a:r>
              <a:rPr lang="sk-SK" dirty="0"/>
              <a:t>zo školy, zo skúšania,</a:t>
            </a:r>
          </a:p>
          <a:p>
            <a:r>
              <a:rPr lang="sk-SK" dirty="0" smtClean="0"/>
              <a:t>strach </a:t>
            </a:r>
            <a:r>
              <a:rPr lang="sk-SK" dirty="0"/>
              <a:t>zo šikanovania,</a:t>
            </a:r>
          </a:p>
          <a:p>
            <a:r>
              <a:rPr lang="sk-SK" dirty="0" smtClean="0"/>
              <a:t>snaha </a:t>
            </a:r>
            <a:r>
              <a:rPr lang="sk-SK" dirty="0"/>
              <a:t>vyhnúť sa nepríjemnostiam,</a:t>
            </a:r>
          </a:p>
          <a:p>
            <a:r>
              <a:rPr lang="sk-SK" dirty="0" smtClean="0"/>
              <a:t>neistota </a:t>
            </a:r>
            <a:r>
              <a:rPr lang="sk-SK" dirty="0"/>
              <a:t>v spoločnosti druhých detí,</a:t>
            </a:r>
          </a:p>
          <a:p>
            <a:r>
              <a:rPr lang="sk-SK" dirty="0" smtClean="0"/>
              <a:t>málo </a:t>
            </a:r>
            <a:r>
              <a:rPr lang="sk-SK" dirty="0"/>
              <a:t>podnetné rodinné prostredie,</a:t>
            </a:r>
          </a:p>
          <a:p>
            <a:r>
              <a:rPr lang="sk-SK" dirty="0" smtClean="0"/>
              <a:t>túžba </a:t>
            </a:r>
            <a:r>
              <a:rPr lang="sk-SK" dirty="0"/>
              <a:t>po dobrodružstve,</a:t>
            </a:r>
          </a:p>
          <a:p>
            <a:r>
              <a:rPr lang="sk-SK" dirty="0" smtClean="0"/>
              <a:t>nátlak </a:t>
            </a:r>
            <a:r>
              <a:rPr lang="sk-SK" dirty="0"/>
              <a:t>partie,</a:t>
            </a:r>
          </a:p>
          <a:p>
            <a:r>
              <a:rPr lang="pl-PL" dirty="0" smtClean="0"/>
              <a:t>adaptačné </a:t>
            </a:r>
            <a:r>
              <a:rPr lang="pl-PL" dirty="0"/>
              <a:t>problémy spojené s prechodom na iný typ školy,</a:t>
            </a:r>
          </a:p>
          <a:p>
            <a:r>
              <a:rPr lang="pl-PL" dirty="0" smtClean="0"/>
              <a:t>nástup </a:t>
            </a:r>
            <a:r>
              <a:rPr lang="pl-PL" dirty="0"/>
              <a:t>do školy po dlhšej chorobe a rekonvalescencii.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17647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Úteky a túlanie sa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Impulzívne</a:t>
            </a:r>
          </a:p>
          <a:p>
            <a:r>
              <a:rPr lang="sk-SK" dirty="0" smtClean="0"/>
              <a:t>Plánované </a:t>
            </a:r>
          </a:p>
          <a:p>
            <a:r>
              <a:rPr lang="sk-SK" dirty="0" smtClean="0"/>
              <a:t>Na organickom základe (</a:t>
            </a:r>
            <a:r>
              <a:rPr lang="sk-SK" dirty="0" err="1" smtClean="0"/>
              <a:t>poriománia</a:t>
            </a:r>
            <a:r>
              <a:rPr lang="sk-SK" dirty="0" smtClean="0"/>
              <a:t>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93538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Sebapoškodzovanie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568765" y="1527044"/>
            <a:ext cx="10523707" cy="5330956"/>
          </a:xfrm>
        </p:spPr>
        <p:txBody>
          <a:bodyPr>
            <a:normAutofit fontScale="92500" lnSpcReduction="10000"/>
          </a:bodyPr>
          <a:lstStyle/>
          <a:p>
            <a:r>
              <a:rPr lang="sk-SK" b="1" dirty="0" smtClean="0"/>
              <a:t>Zvládanie </a:t>
            </a:r>
            <a:r>
              <a:rPr lang="sk-SK" b="1" dirty="0"/>
              <a:t>záťaže a krízy</a:t>
            </a:r>
            <a:r>
              <a:rPr lang="sk-SK" dirty="0"/>
              <a:t> (</a:t>
            </a:r>
            <a:r>
              <a:rPr lang="sk-SK" i="1" dirty="0" err="1"/>
              <a:t>Coping</a:t>
            </a:r>
            <a:r>
              <a:rPr lang="sk-SK" i="1" dirty="0"/>
              <a:t> and </a:t>
            </a:r>
            <a:r>
              <a:rPr lang="sk-SK" i="1" dirty="0" err="1"/>
              <a:t>crisis</a:t>
            </a:r>
            <a:r>
              <a:rPr lang="sk-SK" i="1" dirty="0"/>
              <a:t> </a:t>
            </a:r>
            <a:r>
              <a:rPr lang="sk-SK" i="1" dirty="0" err="1"/>
              <a:t>intervention</a:t>
            </a:r>
            <a:r>
              <a:rPr lang="sk-SK" dirty="0"/>
              <a:t>) – </a:t>
            </a:r>
            <a:r>
              <a:rPr lang="sk-SK" dirty="0" smtClean="0"/>
              <a:t>pomáha okamžite </a:t>
            </a:r>
            <a:r>
              <a:rPr lang="sk-SK" dirty="0"/>
              <a:t>uvoľniť napätie zo situácie náročnej na prežívanie.</a:t>
            </a:r>
          </a:p>
          <a:p>
            <a:r>
              <a:rPr lang="sk-SK" b="1" dirty="0" smtClean="0"/>
              <a:t>Upokojenie </a:t>
            </a:r>
            <a:r>
              <a:rPr lang="sk-SK" b="1" dirty="0"/>
              <a:t>a útecha </a:t>
            </a:r>
            <a:r>
              <a:rPr lang="sk-SK" dirty="0"/>
              <a:t>(</a:t>
            </a:r>
            <a:r>
              <a:rPr lang="sk-SK" i="1" dirty="0" err="1"/>
              <a:t>Calming</a:t>
            </a:r>
            <a:r>
              <a:rPr lang="sk-SK" i="1" dirty="0"/>
              <a:t> and </a:t>
            </a:r>
            <a:r>
              <a:rPr lang="sk-SK" i="1" dirty="0" err="1"/>
              <a:t>comforting</a:t>
            </a:r>
            <a:r>
              <a:rPr lang="sk-SK" dirty="0"/>
              <a:t>) – pomáha zvládať </a:t>
            </a:r>
            <a:r>
              <a:rPr lang="sk-SK" dirty="0" smtClean="0"/>
              <a:t>silné emócie </a:t>
            </a:r>
            <a:r>
              <a:rPr lang="sk-SK" dirty="0"/>
              <a:t>a napätie, poskytuje rýchlu úľavu od paniky, stresu, úzkosti </a:t>
            </a:r>
            <a:r>
              <a:rPr lang="sk-SK" dirty="0" smtClean="0"/>
              <a:t>alebo depresie</a:t>
            </a:r>
            <a:r>
              <a:rPr lang="sk-SK" dirty="0"/>
              <a:t>.</a:t>
            </a:r>
          </a:p>
          <a:p>
            <a:r>
              <a:rPr lang="sk-SK" b="1" dirty="0" smtClean="0"/>
              <a:t>Kontrola</a:t>
            </a:r>
            <a:r>
              <a:rPr lang="sk-SK" dirty="0" smtClean="0"/>
              <a:t> </a:t>
            </a:r>
            <a:r>
              <a:rPr lang="sk-SK" dirty="0"/>
              <a:t>(</a:t>
            </a:r>
            <a:r>
              <a:rPr lang="sk-SK" i="1" dirty="0" err="1"/>
              <a:t>Control</a:t>
            </a:r>
            <a:r>
              <a:rPr lang="sk-SK" dirty="0"/>
              <a:t>) – prináša pocity kontroly nad sebou, pocit sily, </a:t>
            </a:r>
            <a:r>
              <a:rPr lang="sk-SK" dirty="0" smtClean="0"/>
              <a:t>pocit </a:t>
            </a:r>
            <a:r>
              <a:rPr lang="pl-PL" dirty="0" smtClean="0"/>
              <a:t>kontroly </a:t>
            </a:r>
            <a:r>
              <a:rPr lang="pl-PL" dirty="0"/>
              <a:t>nad emóciami a myšlienkami.</a:t>
            </a:r>
          </a:p>
          <a:p>
            <a:r>
              <a:rPr lang="sk-SK" b="1" dirty="0" smtClean="0"/>
              <a:t>Očistenie </a:t>
            </a:r>
            <a:r>
              <a:rPr lang="sk-SK" dirty="0"/>
              <a:t>(</a:t>
            </a:r>
            <a:r>
              <a:rPr lang="sk-SK" i="1" dirty="0" err="1"/>
              <a:t>Cleansing</a:t>
            </a:r>
            <a:r>
              <a:rPr lang="sk-SK" dirty="0"/>
              <a:t>) – zbavenie sa pocitov hanby alebo viny, napr. u </a:t>
            </a:r>
            <a:r>
              <a:rPr lang="sk-SK" dirty="0" smtClean="0"/>
              <a:t>detí, ktoré </a:t>
            </a:r>
            <a:r>
              <a:rPr lang="sk-SK" dirty="0"/>
              <a:t>prežili sexuálne zneužívanie</a:t>
            </a:r>
            <a:r>
              <a:rPr lang="sk-SK" dirty="0" smtClean="0"/>
              <a:t>.</a:t>
            </a:r>
          </a:p>
          <a:p>
            <a:r>
              <a:rPr lang="sk-SK" b="1" dirty="0"/>
              <a:t>Potvrdenie existencie </a:t>
            </a:r>
            <a:r>
              <a:rPr lang="sk-SK" dirty="0"/>
              <a:t>(</a:t>
            </a:r>
            <a:r>
              <a:rPr lang="sk-SK" i="1" dirty="0" err="1"/>
              <a:t>Confirmation</a:t>
            </a:r>
            <a:r>
              <a:rPr lang="sk-SK" i="1" dirty="0"/>
              <a:t> of </a:t>
            </a:r>
            <a:r>
              <a:rPr lang="sk-SK" i="1" dirty="0" err="1"/>
              <a:t>existence</a:t>
            </a:r>
            <a:r>
              <a:rPr lang="sk-SK" dirty="0"/>
              <a:t>) – pri </a:t>
            </a:r>
            <a:r>
              <a:rPr lang="sk-SK" dirty="0" smtClean="0"/>
              <a:t>stavoch </a:t>
            </a:r>
            <a:r>
              <a:rPr lang="sk-SK" dirty="0" err="1" smtClean="0"/>
              <a:t>depersonalizácie</a:t>
            </a:r>
            <a:r>
              <a:rPr lang="sk-SK" dirty="0" smtClean="0"/>
              <a:t> </a:t>
            </a:r>
            <a:r>
              <a:rPr lang="sk-SK" dirty="0"/>
              <a:t>pomáha pri sústreďovaní sa na prítomnosť.</a:t>
            </a:r>
          </a:p>
          <a:p>
            <a:r>
              <a:rPr lang="sk-SK" b="1" dirty="0" smtClean="0"/>
              <a:t>Navodenie </a:t>
            </a:r>
            <a:r>
              <a:rPr lang="sk-SK" b="1" dirty="0"/>
              <a:t>príjemných pocitov znecitlivenia </a:t>
            </a:r>
            <a:r>
              <a:rPr lang="sk-SK" dirty="0"/>
              <a:t>(</a:t>
            </a:r>
            <a:r>
              <a:rPr lang="sk-SK" i="1" dirty="0" err="1"/>
              <a:t>Creating</a:t>
            </a:r>
            <a:r>
              <a:rPr lang="sk-SK" i="1" dirty="0"/>
              <a:t> </a:t>
            </a:r>
            <a:r>
              <a:rPr lang="sk-SK" i="1" dirty="0" err="1" smtClean="0"/>
              <a:t>comfortable</a:t>
            </a:r>
            <a:r>
              <a:rPr lang="sk-SK" i="1" dirty="0"/>
              <a:t> </a:t>
            </a:r>
            <a:r>
              <a:rPr lang="pl-PL" i="1" dirty="0" smtClean="0"/>
              <a:t>numbness</a:t>
            </a:r>
            <a:r>
              <a:rPr lang="pl-PL" dirty="0"/>
              <a:t>) – slúži na útek od silných emócií alebo od reality.</a:t>
            </a:r>
          </a:p>
          <a:p>
            <a:r>
              <a:rPr lang="sk-SK" b="1" dirty="0" err="1" smtClean="0"/>
              <a:t>Sebapotrestanie</a:t>
            </a:r>
            <a:r>
              <a:rPr lang="sk-SK" dirty="0" smtClean="0"/>
              <a:t> </a:t>
            </a:r>
            <a:r>
              <a:rPr lang="sk-SK" dirty="0"/>
              <a:t>(</a:t>
            </a:r>
            <a:r>
              <a:rPr lang="sk-SK" i="1" dirty="0" err="1"/>
              <a:t>Chastisement</a:t>
            </a:r>
            <a:r>
              <a:rPr lang="sk-SK" dirty="0"/>
              <a:t>) – pramení zo </a:t>
            </a:r>
            <a:r>
              <a:rPr lang="sk-SK" dirty="0" err="1" smtClean="0"/>
              <a:t>sebaobviňovania</a:t>
            </a:r>
            <a:r>
              <a:rPr lang="sk-SK" dirty="0" smtClean="0"/>
              <a:t>, </a:t>
            </a:r>
            <a:r>
              <a:rPr lang="sk-SK" dirty="0" err="1" smtClean="0"/>
              <a:t>sebanenávisti</a:t>
            </a:r>
            <a:r>
              <a:rPr lang="sk-SK" dirty="0"/>
              <a:t>.</a:t>
            </a:r>
          </a:p>
          <a:p>
            <a:r>
              <a:rPr lang="sk-SK" b="1" dirty="0" smtClean="0"/>
              <a:t>Komunikácia</a:t>
            </a:r>
            <a:r>
              <a:rPr lang="sk-SK" dirty="0" smtClean="0"/>
              <a:t> </a:t>
            </a:r>
            <a:r>
              <a:rPr lang="sk-SK" dirty="0"/>
              <a:t>(</a:t>
            </a:r>
            <a:r>
              <a:rPr lang="sk-SK" i="1" dirty="0" err="1"/>
              <a:t>Communication</a:t>
            </a:r>
            <a:r>
              <a:rPr lang="sk-SK" dirty="0"/>
              <a:t>) – spôsob vyjadrenia sa, </a:t>
            </a:r>
            <a:r>
              <a:rPr lang="sk-SK" dirty="0" smtClean="0"/>
              <a:t>získavanie </a:t>
            </a:r>
            <a:r>
              <a:rPr lang="pl-PL" dirty="0" smtClean="0"/>
              <a:t>pozornosti</a:t>
            </a:r>
            <a:r>
              <a:rPr lang="pl-PL" dirty="0"/>
              <a:t>, ale aj volanie o pomoc.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71415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sk-SK" b="1" dirty="0" smtClean="0"/>
          </a:p>
          <a:p>
            <a:pPr marL="0" indent="0" algn="ctr">
              <a:buNone/>
            </a:pPr>
            <a:endParaRPr lang="sk-SK" sz="2200" b="1" dirty="0" smtClean="0"/>
          </a:p>
          <a:p>
            <a:pPr marL="0" indent="0" algn="ctr">
              <a:buNone/>
            </a:pPr>
            <a:endParaRPr lang="sk-SK" sz="2200" b="1" dirty="0"/>
          </a:p>
          <a:p>
            <a:pPr marL="0" indent="0" algn="ctr">
              <a:buNone/>
            </a:pPr>
            <a:r>
              <a:rPr lang="sk-SK" sz="2600" b="1" dirty="0" smtClean="0"/>
              <a:t>Mgr</a:t>
            </a:r>
            <a:r>
              <a:rPr lang="sk-SK" sz="2600" b="1" dirty="0"/>
              <a:t>. Tatiana DUBAYOVÁ, PhD.</a:t>
            </a:r>
          </a:p>
          <a:p>
            <a:pPr marL="0" indent="0" algn="ctr">
              <a:buNone/>
            </a:pPr>
            <a:r>
              <a:rPr lang="sk-SK" sz="2600" dirty="0"/>
              <a:t>Katedra špeciálnej pedagogiky</a:t>
            </a:r>
          </a:p>
          <a:p>
            <a:pPr marL="0" indent="0" algn="ctr">
              <a:buNone/>
            </a:pPr>
            <a:r>
              <a:rPr lang="sk-SK" sz="2600" dirty="0"/>
              <a:t>Pedagogická fakulta </a:t>
            </a:r>
          </a:p>
          <a:p>
            <a:pPr marL="0" indent="0" algn="ctr">
              <a:buNone/>
            </a:pPr>
            <a:r>
              <a:rPr lang="sk-SK" sz="2600" dirty="0"/>
              <a:t>Prešovská univerzita v Prešove</a:t>
            </a:r>
          </a:p>
          <a:p>
            <a:pPr marL="0" indent="0" algn="ctr">
              <a:buNone/>
            </a:pPr>
            <a:endParaRPr lang="sk-SK" sz="2600" dirty="0"/>
          </a:p>
          <a:p>
            <a:pPr marL="0" indent="0" algn="ctr">
              <a:buNone/>
            </a:pPr>
            <a:r>
              <a:rPr lang="sk-SK" sz="2600" i="1" dirty="0" smtClean="0"/>
              <a:t>E-mail</a:t>
            </a:r>
            <a:r>
              <a:rPr lang="sk-SK" sz="2600" i="1" dirty="0"/>
              <a:t>: </a:t>
            </a:r>
            <a:r>
              <a:rPr lang="sk-SK" sz="2600" i="1" dirty="0" err="1">
                <a:hlinkClick r:id="rId2"/>
              </a:rPr>
              <a:t>tatiana.dubayova</a:t>
            </a:r>
            <a:r>
              <a:rPr lang="en-US" sz="2600" i="1" dirty="0" smtClean="0">
                <a:hlinkClick r:id="rId2"/>
              </a:rPr>
              <a:t>@</a:t>
            </a:r>
            <a:r>
              <a:rPr lang="sk-SK" sz="2600" i="1" dirty="0" err="1" smtClean="0">
                <a:hlinkClick r:id="rId2"/>
              </a:rPr>
              <a:t>unipo.sk</a:t>
            </a:r>
            <a:endParaRPr lang="sk-SK" sz="2600" i="1" dirty="0" smtClean="0"/>
          </a:p>
          <a:p>
            <a:pPr marL="0" indent="0">
              <a:buNone/>
            </a:pPr>
            <a:endParaRPr lang="sk-SK" dirty="0" smtClean="0"/>
          </a:p>
          <a:p>
            <a:pPr marL="1878013" indent="0">
              <a:lnSpc>
                <a:spcPct val="110000"/>
              </a:lnSpc>
              <a:buNone/>
            </a:pPr>
            <a:r>
              <a:rPr lang="sk-SK" sz="1700" dirty="0"/>
              <a:t>APVV-0851-12 </a:t>
            </a:r>
            <a:r>
              <a:rPr lang="sk-SK" sz="1700" i="1" dirty="0"/>
              <a:t>Osobnostné a sociálne faktory školskej úspešnosti žiakov </a:t>
            </a:r>
            <a:r>
              <a:rPr lang="sk-SK" sz="1700" i="1" dirty="0" smtClean="0"/>
              <a:t>so </a:t>
            </a:r>
            <a:r>
              <a:rPr lang="sk-SK" sz="1700" i="1" dirty="0"/>
              <a:t>špeciálnymi výchovno-vzdelávacími potrebami v podmienkach inklúzie </a:t>
            </a:r>
            <a:r>
              <a:rPr lang="sk-SK" sz="1700" i="1" dirty="0" smtClean="0"/>
              <a:t>(</a:t>
            </a:r>
            <a:r>
              <a:rPr lang="sk-SK" sz="1700" i="1" dirty="0" err="1"/>
              <a:t>OSFa</a:t>
            </a:r>
            <a:r>
              <a:rPr lang="sk-SK" sz="1700" i="1" dirty="0"/>
              <a:t>) (2013 - 2016)</a:t>
            </a:r>
            <a:endParaRPr lang="sk-SK" sz="1700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5867" y="5451071"/>
            <a:ext cx="156370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1531696" y="834682"/>
            <a:ext cx="9785033" cy="1325563"/>
          </a:xfrm>
        </p:spPr>
        <p:txBody>
          <a:bodyPr/>
          <a:lstStyle/>
          <a:p>
            <a:pPr algn="ctr"/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Ďakujem </a:t>
            </a:r>
            <a:r>
              <a:rPr lang="sk-SK" dirty="0"/>
              <a:t>za pozornosť</a:t>
            </a:r>
          </a:p>
        </p:txBody>
      </p:sp>
    </p:spTree>
    <p:extLst>
      <p:ext uri="{BB962C8B-B14F-4D97-AF65-F5344CB8AC3E}">
        <p14:creationId xmlns:p14="http://schemas.microsoft.com/office/powerpoint/2010/main" val="119627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	Poruchy správania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568766" y="1825624"/>
            <a:ext cx="9785034" cy="4896451"/>
          </a:xfrm>
        </p:spPr>
        <p:txBody>
          <a:bodyPr>
            <a:normAutofit/>
          </a:bodyPr>
          <a:lstStyle/>
          <a:p>
            <a:r>
              <a:rPr lang="sk-SK" sz="2800" dirty="0"/>
              <a:t>opakované a </a:t>
            </a:r>
            <a:r>
              <a:rPr lang="sk-SK" sz="2800" dirty="0" smtClean="0"/>
              <a:t>pretrvávajúce, asociálne</a:t>
            </a:r>
            <a:r>
              <a:rPr lang="sk-SK" sz="2800" dirty="0"/>
              <a:t>, agresívne alebo vyzývavé konanie, ktoré je hodnotené ako </a:t>
            </a:r>
            <a:r>
              <a:rPr lang="sk-SK" sz="2800" dirty="0" smtClean="0"/>
              <a:t>závažnejšie počínanie </a:t>
            </a:r>
            <a:r>
              <a:rPr lang="sk-SK" sz="2800" dirty="0"/>
              <a:t>dieťaťa než je obyčajné detské huncútstvo alebo pubertálna </a:t>
            </a:r>
            <a:r>
              <a:rPr lang="sk-SK" sz="2800" dirty="0" smtClean="0"/>
              <a:t>rebélia, ktoré má ráz </a:t>
            </a:r>
            <a:r>
              <a:rPr lang="sk-SK" sz="2800" dirty="0"/>
              <a:t>trvalého správania </a:t>
            </a:r>
            <a:endParaRPr lang="sk-SK" sz="2800" dirty="0" smtClean="0"/>
          </a:p>
          <a:p>
            <a:endParaRPr lang="sk-SK" sz="2800" dirty="0"/>
          </a:p>
          <a:p>
            <a:r>
              <a:rPr lang="sk-SK" sz="2800" dirty="0" smtClean="0"/>
              <a:t>Stanovujeme ich u detí do 17. roku života</a:t>
            </a:r>
          </a:p>
          <a:p>
            <a:r>
              <a:rPr lang="sk-SK" sz="2800" dirty="0" smtClean="0"/>
              <a:t>3:1až </a:t>
            </a:r>
            <a:r>
              <a:rPr lang="sk-SK" sz="2800" dirty="0"/>
              <a:t>5:1 (</a:t>
            </a:r>
            <a:r>
              <a:rPr lang="sk-SK" sz="2800" dirty="0" smtClean="0"/>
              <a:t>štatistické údaje USA) </a:t>
            </a:r>
          </a:p>
          <a:p>
            <a:r>
              <a:rPr lang="sk-SK" sz="2800" dirty="0" smtClean="0"/>
              <a:t>4:1 </a:t>
            </a:r>
            <a:r>
              <a:rPr lang="sk-SK" sz="2800" dirty="0"/>
              <a:t>až 12:1 (Európske štatistické údaje</a:t>
            </a:r>
            <a:r>
              <a:rPr lang="sk-SK" sz="2800" dirty="0" smtClean="0"/>
              <a:t>)</a:t>
            </a:r>
          </a:p>
          <a:p>
            <a:r>
              <a:rPr lang="sk-SK" sz="2800" dirty="0"/>
              <a:t>3 </a:t>
            </a:r>
            <a:r>
              <a:rPr lang="sk-SK" sz="2800" dirty="0" smtClean="0"/>
              <a:t>kritériá počas </a:t>
            </a:r>
            <a:r>
              <a:rPr lang="sk-SK" sz="2800" dirty="0"/>
              <a:t>posledných 12 mesiacov a </a:t>
            </a:r>
            <a:r>
              <a:rPr lang="sk-SK" sz="2800" dirty="0" smtClean="0"/>
              <a:t>najmenej 1 </a:t>
            </a:r>
            <a:r>
              <a:rPr lang="sk-SK" sz="2800" dirty="0"/>
              <a:t>kritérium, ktoré je prítomné v posledných 6 mesiacoch pozorovania </a:t>
            </a:r>
            <a:r>
              <a:rPr lang="sk-SK" sz="2800" dirty="0" smtClean="0"/>
              <a:t>dieťaťa</a:t>
            </a: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406086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ľ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990267"/>
              </p:ext>
            </p:extLst>
          </p:nvPr>
        </p:nvGraphicFramePr>
        <p:xfrm>
          <a:off x="1726163" y="251922"/>
          <a:ext cx="10179698" cy="68641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66180"/>
                <a:gridCol w="6513518"/>
              </a:tblGrid>
              <a:tr h="293619"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</a:rPr>
                        <a:t>Agresia voči ľuďom a zvieratám</a:t>
                      </a:r>
                      <a:endParaRPr lang="sk-SK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Často tyranizuje, zastrašuje a vydiera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293619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Často iniciuje bitky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605546"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Použil zbraň, ktorá môže spôsobiť vážne poranenie, napr. palicu, kameň, rozbitú fľašu, nôž a pod.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293619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Bol fyzicky krutý k ľuďom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605546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Lúpil, napr. prepadol, odcudzil peňaženku,  vydieral alebo sa dopustil ozbrojenej lúpeže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293619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Prinútil niekoho k sexuálnej aktivite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60554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</a:rPr>
                        <a:t>Deštrukcia majetku</a:t>
                      </a:r>
                      <a:endParaRPr lang="sk-SK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Zámerne sa podieľal na založení požiaru s cieľom spôsobiť škodu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293619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Zámerne zničil majetok iných (inak ako požiarom)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293619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</a:rPr>
                        <a:t>Nepoctivé </a:t>
                      </a:r>
                      <a:r>
                        <a:rPr lang="sk-SK" sz="2400" dirty="0" smtClean="0">
                          <a:effectLst/>
                        </a:rPr>
                        <a:t>správanie</a:t>
                      </a:r>
                      <a:r>
                        <a:rPr lang="sk-SK" sz="2400" baseline="0" dirty="0" smtClean="0">
                          <a:effectLst/>
                        </a:rPr>
                        <a:t> </a:t>
                      </a:r>
                      <a:r>
                        <a:rPr lang="sk-SK" sz="2400" dirty="0" smtClean="0">
                          <a:effectLst/>
                        </a:rPr>
                        <a:t>alebo </a:t>
                      </a:r>
                      <a:r>
                        <a:rPr lang="sk-SK" sz="2400" dirty="0">
                          <a:effectLst/>
                        </a:rPr>
                        <a:t>krádež</a:t>
                      </a:r>
                      <a:endParaRPr lang="sk-SK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Vlámal sa do cudzieho bytu alebo auta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605546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Často klame, aby získal odmenu, priazeň alebo porušil dohodu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605546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Ukradol tovar nie bežnej ceny bez kontaktu s obeťou, tzn. krádež v obchode alebo falšovanie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605546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</a:rPr>
                        <a:t>Závažné porušenie pravidiel</a:t>
                      </a:r>
                      <a:endParaRPr lang="sk-SK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Často zostáva vonku v noci napriek zákazu rodičov (pred 13. rokom života)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605546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Uteká z domu v noci (najmenej 2x, z toho aspoň raz na dlhšie obdobie)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605546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Je častým absentérom v škole (s nástupom pred 13. rokom života)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434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Problémové správanie (</a:t>
            </a:r>
            <a:r>
              <a:rPr lang="sk-SK" dirty="0" err="1" smtClean="0"/>
              <a:t>dificilita</a:t>
            </a:r>
            <a:r>
              <a:rPr lang="sk-SK" dirty="0" smtClean="0"/>
              <a:t>)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568765" y="1365162"/>
            <a:ext cx="10113161" cy="5408862"/>
          </a:xfrm>
        </p:spPr>
        <p:txBody>
          <a:bodyPr>
            <a:normAutofit fontScale="92500" lnSpcReduction="10000"/>
          </a:bodyPr>
          <a:lstStyle/>
          <a:p>
            <a:r>
              <a:rPr lang="sk-SK" dirty="0"/>
              <a:t>také správanie, ktoré zatiaľ nemá ráz vážnej alebo trvalej poruchy správania </a:t>
            </a:r>
            <a:r>
              <a:rPr lang="sk-SK" dirty="0" smtClean="0"/>
              <a:t>alebo poruchy osobnosti (</a:t>
            </a:r>
            <a:r>
              <a:rPr lang="sk-SK" dirty="0" err="1" smtClean="0"/>
              <a:t>Kohoutek</a:t>
            </a:r>
            <a:r>
              <a:rPr lang="sk-SK" dirty="0" smtClean="0"/>
              <a:t>, 2007)</a:t>
            </a:r>
          </a:p>
          <a:p>
            <a:r>
              <a:rPr lang="sk-SK" i="1" dirty="0"/>
              <a:t>negatívne ovplyvňujú správanie a </a:t>
            </a:r>
            <a:r>
              <a:rPr lang="sk-SK" i="1" dirty="0" smtClean="0"/>
              <a:t>školský výkon </a:t>
            </a:r>
            <a:r>
              <a:rPr lang="sk-SK" i="1" dirty="0"/>
              <a:t>žiaka,</a:t>
            </a:r>
            <a:r>
              <a:rPr lang="sk-SK" dirty="0"/>
              <a:t>“ ktorý nie je zapríčinený organickým poškodením, </a:t>
            </a:r>
            <a:r>
              <a:rPr lang="sk-SK" dirty="0" smtClean="0"/>
              <a:t>neurotickou poruchou</a:t>
            </a:r>
            <a:r>
              <a:rPr lang="sk-SK" dirty="0"/>
              <a:t>, psychopatickým vývinom a pod., ale ktorý je predovšetkým </a:t>
            </a:r>
            <a:r>
              <a:rPr lang="sk-SK" dirty="0" smtClean="0"/>
              <a:t>výsledkom nedostatkov </a:t>
            </a:r>
            <a:r>
              <a:rPr lang="sk-SK" dirty="0"/>
              <a:t>vo výchove a v sociálno-kultúrnom zázemí dieťaťa.</a:t>
            </a:r>
            <a:endParaRPr lang="sk-SK" dirty="0" smtClean="0"/>
          </a:p>
          <a:p>
            <a:pPr marL="0" indent="0">
              <a:buNone/>
            </a:pPr>
            <a:r>
              <a:rPr lang="pl-PL" b="1" dirty="0"/>
              <a:t>Od poruchy správania ho odlišujeme tým, že:</a:t>
            </a:r>
          </a:p>
          <a:p>
            <a:r>
              <a:rPr lang="sk-SK" dirty="0" smtClean="0"/>
              <a:t>aj </a:t>
            </a:r>
            <a:r>
              <a:rPr lang="sk-SK" dirty="0"/>
              <a:t>keď ide o správanie vývinovo neprimerané, tak nespĺňa zatiaľ </a:t>
            </a:r>
            <a:r>
              <a:rPr lang="sk-SK" dirty="0" smtClean="0"/>
              <a:t>kritériá ochorenia</a:t>
            </a:r>
            <a:r>
              <a:rPr lang="sk-SK" dirty="0"/>
              <a:t>,</a:t>
            </a:r>
          </a:p>
          <a:p>
            <a:r>
              <a:rPr lang="sk-SK" dirty="0" smtClean="0"/>
              <a:t>je </a:t>
            </a:r>
            <a:r>
              <a:rPr lang="sk-SK" dirty="0"/>
              <a:t>krátkodobé,</a:t>
            </a:r>
          </a:p>
          <a:p>
            <a:r>
              <a:rPr lang="sk-SK" dirty="0" smtClean="0"/>
              <a:t>jeho </a:t>
            </a:r>
            <a:r>
              <a:rPr lang="sk-SK" dirty="0"/>
              <a:t>prejavy sú menej intenzívne,</a:t>
            </a:r>
          </a:p>
          <a:p>
            <a:r>
              <a:rPr lang="sk-SK" dirty="0" smtClean="0"/>
              <a:t>je </a:t>
            </a:r>
            <a:r>
              <a:rPr lang="sk-SK" dirty="0"/>
              <a:t>spoločensky menej závažné,</a:t>
            </a:r>
          </a:p>
          <a:p>
            <a:r>
              <a:rPr lang="sk-SK" dirty="0" smtClean="0"/>
              <a:t>je </a:t>
            </a:r>
            <a:r>
              <a:rPr lang="sk-SK" dirty="0"/>
              <a:t>podmienené skôr situačne a sociálne než osobnostne,</a:t>
            </a:r>
          </a:p>
          <a:p>
            <a:r>
              <a:rPr lang="sk-SK" dirty="0" smtClean="0"/>
              <a:t>ich </a:t>
            </a:r>
            <a:r>
              <a:rPr lang="sk-SK" dirty="0"/>
              <a:t>prognóza je priaznivejšia, dokonca sú čiastočne alebo aj </a:t>
            </a:r>
            <a:r>
              <a:rPr lang="sk-SK" dirty="0" smtClean="0"/>
              <a:t>úplne reverzibilné</a:t>
            </a:r>
            <a:r>
              <a:rPr lang="sk-SK" dirty="0"/>
              <a:t>,</a:t>
            </a:r>
          </a:p>
          <a:p>
            <a:r>
              <a:rPr lang="pt-BR" dirty="0" smtClean="0"/>
              <a:t>reagujú </a:t>
            </a:r>
            <a:r>
              <a:rPr lang="pt-BR" dirty="0"/>
              <a:t>na adekvátne pedagogické intervencie.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7979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Príčiny problémového správania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568765" y="1604865"/>
            <a:ext cx="9973201" cy="5141168"/>
          </a:xfrm>
        </p:spPr>
        <p:txBody>
          <a:bodyPr>
            <a:normAutofit/>
          </a:bodyPr>
          <a:lstStyle/>
          <a:p>
            <a:r>
              <a:rPr lang="sk-SK" dirty="0"/>
              <a:t>zvýšená psychická tenzia,</a:t>
            </a:r>
          </a:p>
          <a:p>
            <a:r>
              <a:rPr lang="sk-SK" dirty="0" smtClean="0"/>
              <a:t>psychomotorická </a:t>
            </a:r>
            <a:r>
              <a:rPr lang="sk-SK" dirty="0" err="1"/>
              <a:t>instabilita</a:t>
            </a:r>
            <a:r>
              <a:rPr lang="sk-SK" dirty="0"/>
              <a:t>,</a:t>
            </a:r>
          </a:p>
          <a:p>
            <a:r>
              <a:rPr lang="sk-SK" dirty="0" smtClean="0"/>
              <a:t>psychická </a:t>
            </a:r>
            <a:r>
              <a:rPr lang="sk-SK" dirty="0" err="1"/>
              <a:t>infantilita</a:t>
            </a:r>
            <a:r>
              <a:rPr lang="sk-SK" dirty="0"/>
              <a:t>,</a:t>
            </a:r>
          </a:p>
          <a:p>
            <a:r>
              <a:rPr lang="sk-SK" dirty="0" err="1" smtClean="0"/>
              <a:t>disociálny</a:t>
            </a:r>
            <a:r>
              <a:rPr lang="sk-SK" dirty="0" smtClean="0"/>
              <a:t> </a:t>
            </a:r>
            <a:r>
              <a:rPr lang="sk-SK" dirty="0"/>
              <a:t>vývin osobnosti,</a:t>
            </a:r>
          </a:p>
          <a:p>
            <a:r>
              <a:rPr lang="sk-SK" dirty="0" err="1" smtClean="0"/>
              <a:t>intrapunitívne</a:t>
            </a:r>
            <a:r>
              <a:rPr lang="sk-SK" dirty="0" smtClean="0"/>
              <a:t> </a:t>
            </a:r>
            <a:r>
              <a:rPr lang="sk-SK" dirty="0"/>
              <a:t>zameraná osobnosť,</a:t>
            </a:r>
          </a:p>
          <a:p>
            <a:r>
              <a:rPr lang="sk-SK" dirty="0" smtClean="0"/>
              <a:t>disharmonický </a:t>
            </a:r>
            <a:r>
              <a:rPr lang="sk-SK" dirty="0"/>
              <a:t>vývin osobnosti,</a:t>
            </a:r>
          </a:p>
          <a:p>
            <a:r>
              <a:rPr lang="sk-SK" dirty="0" smtClean="0"/>
              <a:t>parciálne </a:t>
            </a:r>
            <a:r>
              <a:rPr lang="sk-SK" dirty="0"/>
              <a:t>nedostatky poznávacích procesov,</a:t>
            </a:r>
          </a:p>
          <a:p>
            <a:r>
              <a:rPr lang="sk-SK" dirty="0" smtClean="0"/>
              <a:t>problémy </a:t>
            </a:r>
            <a:r>
              <a:rPr lang="sk-SK" dirty="0"/>
              <a:t>v oblasti motoriky, </a:t>
            </a:r>
            <a:r>
              <a:rPr lang="sk-SK" dirty="0" err="1"/>
              <a:t>lokomócie</a:t>
            </a:r>
            <a:r>
              <a:rPr lang="sk-SK" dirty="0"/>
              <a:t>, </a:t>
            </a:r>
            <a:r>
              <a:rPr lang="sk-SK" dirty="0" err="1"/>
              <a:t>laterality</a:t>
            </a:r>
            <a:r>
              <a:rPr lang="sk-SK" dirty="0"/>
              <a:t>,</a:t>
            </a:r>
          </a:p>
          <a:p>
            <a:r>
              <a:rPr lang="sk-SK" dirty="0" smtClean="0"/>
              <a:t>sociálna </a:t>
            </a:r>
            <a:r>
              <a:rPr lang="sk-SK" dirty="0"/>
              <a:t>a edukačná zanedbanosť,</a:t>
            </a:r>
          </a:p>
          <a:p>
            <a:r>
              <a:rPr lang="sk-SK" dirty="0" smtClean="0"/>
              <a:t>intelektová </a:t>
            </a:r>
            <a:r>
              <a:rPr lang="sk-SK" dirty="0" err="1"/>
              <a:t>subnorma</a:t>
            </a:r>
            <a:r>
              <a:rPr lang="sk-SK" dirty="0"/>
              <a:t>,</a:t>
            </a:r>
          </a:p>
          <a:p>
            <a:r>
              <a:rPr lang="sk-SK" dirty="0" err="1" smtClean="0"/>
              <a:t>maladaptívna</a:t>
            </a:r>
            <a:r>
              <a:rPr lang="sk-SK" dirty="0" smtClean="0"/>
              <a:t> </a:t>
            </a:r>
            <a:r>
              <a:rPr lang="sk-SK" dirty="0"/>
              <a:t>študijná alebo profesijná orientácia.</a:t>
            </a:r>
          </a:p>
        </p:txBody>
      </p:sp>
    </p:spTree>
    <p:extLst>
      <p:ext uri="{BB962C8B-B14F-4D97-AF65-F5344CB8AC3E}">
        <p14:creationId xmlns:p14="http://schemas.microsoft.com/office/powerpoint/2010/main" val="177984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	</a:t>
            </a:r>
            <a:r>
              <a:rPr lang="sk-SK" dirty="0"/>
              <a:t>Mentálna </a:t>
            </a:r>
            <a:r>
              <a:rPr lang="sk-SK" dirty="0" smtClean="0"/>
              <a:t>vulnerabilita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915297" y="1470454"/>
            <a:ext cx="10157254" cy="5152767"/>
          </a:xfrm>
        </p:spPr>
        <p:txBody>
          <a:bodyPr>
            <a:normAutofit/>
          </a:bodyPr>
          <a:lstStyle/>
          <a:p>
            <a:r>
              <a:rPr lang="sk-SK" dirty="0" err="1"/>
              <a:t>p</a:t>
            </a:r>
            <a:r>
              <a:rPr lang="sk-SK" dirty="0" err="1" smtClean="0"/>
              <a:t>rediktor</a:t>
            </a:r>
            <a:r>
              <a:rPr lang="sk-SK" dirty="0" smtClean="0"/>
              <a:t> duševného zdravia alebo duševnej choroby</a:t>
            </a:r>
            <a:r>
              <a:rPr lang="en-US" dirty="0" smtClean="0"/>
              <a:t> </a:t>
            </a:r>
            <a:r>
              <a:rPr lang="sk-SK" sz="1800" dirty="0" smtClean="0"/>
              <a:t>(</a:t>
            </a:r>
            <a:r>
              <a:rPr lang="sk-SK" sz="1800" dirty="0" err="1" smtClean="0"/>
              <a:t>Eplov</a:t>
            </a:r>
            <a:r>
              <a:rPr lang="sk-SK" sz="1800" dirty="0" smtClean="0"/>
              <a:t>, 2010)</a:t>
            </a:r>
          </a:p>
          <a:p>
            <a:r>
              <a:rPr lang="sk-SK" dirty="0"/>
              <a:t>z</a:t>
            </a:r>
            <a:r>
              <a:rPr lang="sk-SK" dirty="0" smtClean="0"/>
              <a:t>výšené hodnoty v oblasti mentálnej vulnerability znamenajú vyššie riziko </a:t>
            </a:r>
            <a:r>
              <a:rPr lang="sk-SK" dirty="0" err="1" smtClean="0"/>
              <a:t>prevalencie</a:t>
            </a:r>
            <a:r>
              <a:rPr lang="sk-SK" dirty="0" smtClean="0"/>
              <a:t> duševného ochorenia </a:t>
            </a:r>
          </a:p>
          <a:p>
            <a:r>
              <a:rPr lang="sk-SK" dirty="0"/>
              <a:t>o</a:t>
            </a:r>
            <a:r>
              <a:rPr lang="sk-SK" dirty="0" smtClean="0"/>
              <a:t>vplyvniteľná biologickými faktormi, stresom a </a:t>
            </a:r>
            <a:r>
              <a:rPr lang="sk-SK" dirty="0" err="1" smtClean="0"/>
              <a:t>protektívnymi</a:t>
            </a:r>
            <a:r>
              <a:rPr lang="sk-SK" dirty="0" smtClean="0"/>
              <a:t> faktormi</a:t>
            </a:r>
            <a:endParaRPr lang="en-US" dirty="0" smtClean="0"/>
          </a:p>
          <a:p>
            <a:r>
              <a:rPr lang="sk-SK" dirty="0" smtClean="0"/>
              <a:t>deti </a:t>
            </a:r>
            <a:r>
              <a:rPr lang="sk-SK" dirty="0"/>
              <a:t>s prevahou negatívnych zážitkov v živote – pôvodne deti s poruchami správania, učenia a deti dlhodobo </a:t>
            </a:r>
            <a:r>
              <a:rPr lang="sk-SK" dirty="0" smtClean="0"/>
              <a:t>choré, ale aj </a:t>
            </a:r>
            <a:r>
              <a:rPr lang="sk-SK" dirty="0"/>
              <a:t>deti vyrastajúce v pestúnskej starostlivosti, ktoré zažili traumy, týranie alebo zanedbávanie, chudobu, podvýživu, alebo deti vystavené násilným udalostiam vo vojnových </a:t>
            </a:r>
            <a:r>
              <a:rPr lang="sk-SK" dirty="0" smtClean="0"/>
              <a:t>konfliktoch </a:t>
            </a:r>
            <a:r>
              <a:rPr lang="sk-SK" sz="1800" dirty="0"/>
              <a:t>(</a:t>
            </a:r>
            <a:r>
              <a:rPr lang="sk-SK" sz="1800" dirty="0" err="1"/>
              <a:t>Green</a:t>
            </a:r>
            <a:r>
              <a:rPr lang="sk-SK" sz="1800" dirty="0"/>
              <a:t>, </a:t>
            </a:r>
            <a:r>
              <a:rPr lang="sk-SK" sz="1800" dirty="0" err="1"/>
              <a:t>Solnit</a:t>
            </a:r>
            <a:r>
              <a:rPr lang="sk-SK" sz="1800" dirty="0"/>
              <a:t>, 1964)</a:t>
            </a:r>
          </a:p>
          <a:p>
            <a:pPr marL="0" indent="0">
              <a:buNone/>
            </a:pPr>
            <a:r>
              <a:rPr lang="sk-SK" dirty="0" smtClean="0"/>
              <a:t>Prejavy v správaní dieťaťa: </a:t>
            </a:r>
          </a:p>
          <a:p>
            <a:pPr marL="0" indent="0">
              <a:buNone/>
            </a:pPr>
            <a:r>
              <a:rPr lang="sk-SK" dirty="0" smtClean="0"/>
              <a:t>neposlušnosť</a:t>
            </a:r>
            <a:r>
              <a:rPr lang="sk-SK" dirty="0"/>
              <a:t>, bitky, úzkosť, plachosť, problémy s príjmom potravy, plačlivosť, záchvaty hnevu, ale aj krádeže, bizarné maniere alebo </a:t>
            </a:r>
            <a:r>
              <a:rPr lang="sk-SK" dirty="0" err="1"/>
              <a:t>sebapoškodzovanie</a:t>
            </a:r>
            <a:endParaRPr lang="sk-SK" dirty="0"/>
          </a:p>
          <a:p>
            <a:pPr marL="0" indent="0">
              <a:buNone/>
            </a:pPr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84696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graphicFrame>
        <p:nvGraphicFramePr>
          <p:cNvPr id="4" name="Zástupný symbol obsah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9714037"/>
              </p:ext>
            </p:extLst>
          </p:nvPr>
        </p:nvGraphicFramePr>
        <p:xfrm>
          <a:off x="1631094" y="1779373"/>
          <a:ext cx="10169610" cy="446079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408668"/>
                <a:gridCol w="657398"/>
                <a:gridCol w="749662"/>
                <a:gridCol w="602691"/>
                <a:gridCol w="749662"/>
                <a:gridCol w="602691"/>
                <a:gridCol w="748606"/>
                <a:gridCol w="602691"/>
                <a:gridCol w="899806"/>
                <a:gridCol w="749662"/>
                <a:gridCol w="898749"/>
                <a:gridCol w="749662"/>
                <a:gridCol w="749662"/>
              </a:tblGrid>
              <a:tr h="17006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Emocionálne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problémy</a:t>
                      </a:r>
                      <a:endParaRPr lang="sk-SK" sz="18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(%)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Problémové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správanie</a:t>
                      </a:r>
                      <a:endParaRPr lang="sk-SK" sz="18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(%)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Hyperakt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endParaRPr lang="sk-SK" sz="18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(%)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Problémy</a:t>
                      </a:r>
                      <a:r>
                        <a:rPr lang="en-US" sz="1800" dirty="0">
                          <a:effectLst/>
                        </a:rPr>
                        <a:t> v </a:t>
                      </a:r>
                      <a:r>
                        <a:rPr lang="en-US" sz="1800" dirty="0" err="1">
                          <a:effectLst/>
                        </a:rPr>
                        <a:t>rovesníckych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vzťahoch</a:t>
                      </a:r>
                      <a:endParaRPr lang="sk-SK" sz="18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(%)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Prosociálne správanie</a:t>
                      </a:r>
                      <a:endParaRPr lang="sk-SK" sz="18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(%)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Celkové skóre (%)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5267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ŠP</a:t>
                      </a:r>
                      <a:endParaRPr lang="sk-SK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ŠVVP</a:t>
                      </a:r>
                      <a:endParaRPr lang="sk-SK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ŠP</a:t>
                      </a:r>
                      <a:endParaRPr lang="sk-SK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ŠVVP</a:t>
                      </a:r>
                      <a:endParaRPr lang="sk-SK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ŠP</a:t>
                      </a:r>
                      <a:endParaRPr lang="sk-SK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ŠVVP</a:t>
                      </a:r>
                      <a:endParaRPr lang="sk-SK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ŠP</a:t>
                      </a:r>
                      <a:endParaRPr lang="sk-SK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ŠVVP</a:t>
                      </a:r>
                      <a:endParaRPr lang="sk-SK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ŠP</a:t>
                      </a:r>
                      <a:endParaRPr lang="sk-SK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ŠVVP</a:t>
                      </a:r>
                      <a:endParaRPr lang="sk-SK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ŠP</a:t>
                      </a:r>
                      <a:endParaRPr lang="sk-SK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ŠVVP</a:t>
                      </a:r>
                      <a:endParaRPr lang="sk-SK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9777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Normálne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91,2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67,8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87,5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65,5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88,6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54,2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83,8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61,0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87,5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74,6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84,8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34,5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</a:tr>
              <a:tr h="76243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Hraničné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5,3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13,6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6,9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17,2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4,1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11,9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8,8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18,6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8,1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10,2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8,3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31,0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</a:tr>
              <a:tr h="7732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Abnormalne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3,4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18,6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5,6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17,2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7,3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33,9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6,6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20,3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4,4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15,3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7,0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34,5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047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Príznaky porúch správania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568766" y="1825625"/>
            <a:ext cx="9785034" cy="474312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k-SK" sz="2800" b="1" dirty="0" smtClean="0"/>
              <a:t>Zlozvyky a zlé návyky</a:t>
            </a:r>
          </a:p>
          <a:p>
            <a:pPr>
              <a:lnSpc>
                <a:spcPct val="150000"/>
              </a:lnSpc>
            </a:pPr>
            <a:r>
              <a:rPr lang="sk-SK" sz="2800" b="1" dirty="0" smtClean="0"/>
              <a:t>Vzdorovitosť </a:t>
            </a:r>
            <a:r>
              <a:rPr lang="sk-SK" sz="2800" b="1" dirty="0"/>
              <a:t>a </a:t>
            </a:r>
            <a:r>
              <a:rPr lang="sk-SK" sz="2800" b="1" dirty="0" smtClean="0"/>
              <a:t>negativizmus</a:t>
            </a:r>
          </a:p>
          <a:p>
            <a:pPr>
              <a:lnSpc>
                <a:spcPct val="150000"/>
              </a:lnSpc>
            </a:pPr>
            <a:r>
              <a:rPr lang="sk-SK" sz="2800" b="1" dirty="0" smtClean="0"/>
              <a:t>Klamstvo</a:t>
            </a:r>
          </a:p>
          <a:p>
            <a:pPr>
              <a:lnSpc>
                <a:spcPct val="150000"/>
              </a:lnSpc>
            </a:pPr>
            <a:r>
              <a:rPr lang="sk-SK" sz="2800" b="1" dirty="0" smtClean="0"/>
              <a:t>Záškoláctvo</a:t>
            </a:r>
          </a:p>
          <a:p>
            <a:pPr>
              <a:lnSpc>
                <a:spcPct val="150000"/>
              </a:lnSpc>
            </a:pPr>
            <a:r>
              <a:rPr lang="sk-SK" sz="2800" b="1" dirty="0"/>
              <a:t>Úteky a túlanie </a:t>
            </a:r>
            <a:r>
              <a:rPr lang="sk-SK" sz="2800" b="1" dirty="0" smtClean="0"/>
              <a:t>sa</a:t>
            </a:r>
          </a:p>
          <a:p>
            <a:pPr>
              <a:lnSpc>
                <a:spcPct val="150000"/>
              </a:lnSpc>
            </a:pPr>
            <a:r>
              <a:rPr lang="sk-SK" sz="2800" b="1" dirty="0" err="1" smtClean="0"/>
              <a:t>Sebapoškodzovanie</a:t>
            </a:r>
            <a:endParaRPr lang="sk-SK" sz="2800" b="1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45407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Vzdorovitosť a negativizmus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568766" y="1421028"/>
            <a:ext cx="9785034" cy="533811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Tx/>
              <a:buChar char="-"/>
            </a:pPr>
            <a:r>
              <a:rPr lang="sk-SK" sz="2800" b="1" dirty="0" smtClean="0"/>
              <a:t>Obdobie prirodzeného vzdoru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sk-SK" sz="2800" b="1" dirty="0" smtClean="0"/>
              <a:t>Obdobie 1. vzdoru (1,5 – 3 roky)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sk-SK" sz="2800" b="1" dirty="0" smtClean="0"/>
              <a:t>Obdobie 2. vzdoru</a:t>
            </a:r>
          </a:p>
          <a:p>
            <a:pPr>
              <a:lnSpc>
                <a:spcPct val="110000"/>
              </a:lnSpc>
              <a:buFontTx/>
              <a:buChar char="-"/>
            </a:pPr>
            <a:endParaRPr lang="sk-SK" sz="2800" b="1" dirty="0"/>
          </a:p>
          <a:p>
            <a:pPr>
              <a:lnSpc>
                <a:spcPct val="110000"/>
              </a:lnSpc>
              <a:buFontTx/>
              <a:buChar char="-"/>
            </a:pPr>
            <a:r>
              <a:rPr lang="sk-SK" sz="2800" b="1" dirty="0" smtClean="0"/>
              <a:t>Aktívny vzdor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sk-SK" sz="2800" b="1" dirty="0" smtClean="0"/>
              <a:t>Pasívny vzdor</a:t>
            </a:r>
          </a:p>
          <a:p>
            <a:pPr>
              <a:lnSpc>
                <a:spcPct val="110000"/>
              </a:lnSpc>
              <a:buFontTx/>
              <a:buChar char="-"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282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-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ácia1" id="{F9C925F8-EAD7-4993-A165-174895218A22}" vid="{5A927A42-CAD1-4661-ABDC-145677B1116B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Sablona-1</Template>
  <TotalTime>4764</TotalTime>
  <Words>897</Words>
  <Application>Microsoft Office PowerPoint</Application>
  <PresentationFormat>Širokouhlá</PresentationFormat>
  <Paragraphs>179</Paragraphs>
  <Slides>14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Sablona-1</vt:lpstr>
      <vt:lpstr>PORUCHY SPRÁVANIA –ÚVOD DO TÉMY  </vt:lpstr>
      <vt:lpstr> Poruchy správania </vt:lpstr>
      <vt:lpstr>Prezentácia programu PowerPoint</vt:lpstr>
      <vt:lpstr>Problémové správanie (dificilita)</vt:lpstr>
      <vt:lpstr>Príčiny problémového správania</vt:lpstr>
      <vt:lpstr> Mentálna vulnerabilita</vt:lpstr>
      <vt:lpstr>Prezentácia programu PowerPoint</vt:lpstr>
      <vt:lpstr>Príznaky porúch správania</vt:lpstr>
      <vt:lpstr>Vzdorovitosť a negativizmus</vt:lpstr>
      <vt:lpstr>Klamstvo</vt:lpstr>
      <vt:lpstr>Záškoláctvo</vt:lpstr>
      <vt:lpstr>Úteky a túlanie sa</vt:lpstr>
      <vt:lpstr>Sebapoškodzovanie</vt:lpstr>
      <vt:lpstr> Ďakujem za pozornosť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Lenovo</dc:creator>
  <cp:lastModifiedBy>tatiana.dubayova</cp:lastModifiedBy>
  <cp:revision>63</cp:revision>
  <dcterms:created xsi:type="dcterms:W3CDTF">2015-06-23T06:24:46Z</dcterms:created>
  <dcterms:modified xsi:type="dcterms:W3CDTF">2016-11-24T08:21:25Z</dcterms:modified>
</cp:coreProperties>
</file>