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82" r:id="rId4"/>
    <p:sldId id="283" r:id="rId5"/>
    <p:sldId id="284" r:id="rId6"/>
    <p:sldId id="285" r:id="rId7"/>
    <p:sldId id="311" r:id="rId8"/>
    <p:sldId id="312" r:id="rId9"/>
    <p:sldId id="313" r:id="rId10"/>
    <p:sldId id="286" r:id="rId11"/>
    <p:sldId id="320" r:id="rId12"/>
    <p:sldId id="287" r:id="rId13"/>
    <p:sldId id="288" r:id="rId14"/>
    <p:sldId id="289" r:id="rId15"/>
    <p:sldId id="290" r:id="rId16"/>
    <p:sldId id="291" r:id="rId17"/>
    <p:sldId id="292" r:id="rId18"/>
    <p:sldId id="314" r:id="rId19"/>
    <p:sldId id="305" r:id="rId20"/>
    <p:sldId id="306" r:id="rId21"/>
    <p:sldId id="307" r:id="rId22"/>
    <p:sldId id="317" r:id="rId23"/>
    <p:sldId id="323" r:id="rId24"/>
    <p:sldId id="325" r:id="rId25"/>
    <p:sldId id="324" r:id="rId26"/>
    <p:sldId id="326" r:id="rId27"/>
    <p:sldId id="327" r:id="rId28"/>
    <p:sldId id="328" r:id="rId29"/>
    <p:sldId id="296" r:id="rId3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era.silonova" initials="v" lastIdx="1" clrIdx="0">
    <p:extLst>
      <p:ext uri="{19B8F6BF-5375-455C-9EA6-DF929625EA0E}">
        <p15:presenceInfo xmlns:p15="http://schemas.microsoft.com/office/powerpoint/2012/main" userId="viera.silon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3" autoAdjust="0"/>
    <p:restoredTop sz="94660"/>
  </p:normalViewPr>
  <p:slideViewPr>
    <p:cSldViewPr snapToGrid="0">
      <p:cViewPr varScale="1">
        <p:scale>
          <a:sx n="44" d="100"/>
          <a:sy n="44" d="100"/>
        </p:scale>
        <p:origin x="5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23T22:39:11.307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1B87CC-FCAD-4AD4-BCBA-50A358112B9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E142DAAC-799D-4C05-9832-8D7C569B84EC}">
      <dgm:prSet phldrT="[Text]" custT="1"/>
      <dgm:spPr/>
      <dgm:t>
        <a:bodyPr/>
        <a:lstStyle/>
        <a:p>
          <a:r>
            <a:rPr lang="sk-SK" sz="2000" b="1" dirty="0"/>
            <a:t>Všeobecné  PO</a:t>
          </a:r>
        </a:p>
      </dgm:t>
    </dgm:pt>
    <dgm:pt modelId="{4541B75D-CD27-4802-AA39-2CF68AA2EEA4}" type="parTrans" cxnId="{C9B1A77F-3DF7-4ED6-B666-0345C9AC341A}">
      <dgm:prSet/>
      <dgm:spPr/>
      <dgm:t>
        <a:bodyPr/>
        <a:lstStyle/>
        <a:p>
          <a:endParaRPr lang="sk-SK"/>
        </a:p>
      </dgm:t>
    </dgm:pt>
    <dgm:pt modelId="{48EFC1B2-D02F-4990-B8BC-94EE06D47334}" type="sibTrans" cxnId="{C9B1A77F-3DF7-4ED6-B666-0345C9AC341A}">
      <dgm:prSet/>
      <dgm:spPr/>
      <dgm:t>
        <a:bodyPr/>
        <a:lstStyle/>
        <a:p>
          <a:endParaRPr lang="sk-SK"/>
        </a:p>
      </dgm:t>
    </dgm:pt>
    <dgm:pt modelId="{827EC0DD-D933-48F2-8589-952C112A8AC4}">
      <dgm:prSet phldrT="[Text]"/>
      <dgm:spPr/>
      <dgm:t>
        <a:bodyPr/>
        <a:lstStyle/>
        <a:p>
          <a:r>
            <a:rPr lang="sk-SK" dirty="0"/>
            <a:t>podporné opatrenia sú poskytované všetkým deťom a žiakom bez rozdielu a bez nutnosti vyjadrenia pedagogického zamestnanca, odborného zamestnanca alebo zariadenia poradenstva a prevencie. </a:t>
          </a:r>
        </a:p>
      </dgm:t>
    </dgm:pt>
    <dgm:pt modelId="{B04BDF08-CE0E-4C04-B446-0BF20B3B87E3}" type="parTrans" cxnId="{F403B09A-E40F-40C4-AA08-A581CB76B2B1}">
      <dgm:prSet/>
      <dgm:spPr/>
      <dgm:t>
        <a:bodyPr/>
        <a:lstStyle/>
        <a:p>
          <a:endParaRPr lang="sk-SK"/>
        </a:p>
      </dgm:t>
    </dgm:pt>
    <dgm:pt modelId="{DB37270B-91A3-400A-AF9D-2A6B54110C04}" type="sibTrans" cxnId="{F403B09A-E40F-40C4-AA08-A581CB76B2B1}">
      <dgm:prSet/>
      <dgm:spPr/>
      <dgm:t>
        <a:bodyPr/>
        <a:lstStyle/>
        <a:p>
          <a:endParaRPr lang="sk-SK"/>
        </a:p>
      </dgm:t>
    </dgm:pt>
    <dgm:pt modelId="{BEEF88FF-8D2C-4F64-B5F6-C8C8F7EC16A2}">
      <dgm:prSet phldrT="[Text]" custT="1"/>
      <dgm:spPr/>
      <dgm:t>
        <a:bodyPr/>
        <a:lstStyle/>
        <a:p>
          <a:r>
            <a:rPr lang="sk-SK" sz="2000" b="1" dirty="0"/>
            <a:t>Cielené PO</a:t>
          </a:r>
        </a:p>
      </dgm:t>
    </dgm:pt>
    <dgm:pt modelId="{F85CBB92-0460-42F1-9500-A7EAA20E2FA2}" type="parTrans" cxnId="{D166C201-1275-45C6-8861-6C6990171679}">
      <dgm:prSet/>
      <dgm:spPr/>
      <dgm:t>
        <a:bodyPr/>
        <a:lstStyle/>
        <a:p>
          <a:endParaRPr lang="sk-SK"/>
        </a:p>
      </dgm:t>
    </dgm:pt>
    <dgm:pt modelId="{D4A5B702-792A-414C-9715-50B0E3B51E5B}" type="sibTrans" cxnId="{D166C201-1275-45C6-8861-6C6990171679}">
      <dgm:prSet/>
      <dgm:spPr/>
      <dgm:t>
        <a:bodyPr/>
        <a:lstStyle/>
        <a:p>
          <a:endParaRPr lang="sk-SK"/>
        </a:p>
      </dgm:t>
    </dgm:pt>
    <dgm:pt modelId="{0DB85FFF-691D-419C-8399-42CCDB5E5F53}">
      <dgm:prSet phldrT="[Text]"/>
      <dgm:spPr/>
      <dgm:t>
        <a:bodyPr/>
        <a:lstStyle/>
        <a:p>
          <a:r>
            <a:rPr lang="sk-SK" dirty="0"/>
            <a:t>vyjadrenie pedagogických zamestnancov, odborných zamestnancov školy alebo školského zariadenia alebo vyjadrenie zariadenia poradenstva a </a:t>
          </a:r>
          <a:r>
            <a:rPr lang="sk-SK" dirty="0" smtClean="0"/>
            <a:t>prevencie.</a:t>
          </a:r>
          <a:endParaRPr lang="sk-SK" dirty="0"/>
        </a:p>
      </dgm:t>
    </dgm:pt>
    <dgm:pt modelId="{72A44058-C255-4546-B383-2B68E8F17D3F}" type="parTrans" cxnId="{92C37AAE-0AE2-4597-B29C-517102EBFB78}">
      <dgm:prSet/>
      <dgm:spPr/>
      <dgm:t>
        <a:bodyPr/>
        <a:lstStyle/>
        <a:p>
          <a:endParaRPr lang="sk-SK"/>
        </a:p>
      </dgm:t>
    </dgm:pt>
    <dgm:pt modelId="{BDF94B78-F3E2-4F59-B5EA-062163589F23}" type="sibTrans" cxnId="{92C37AAE-0AE2-4597-B29C-517102EBFB78}">
      <dgm:prSet/>
      <dgm:spPr/>
      <dgm:t>
        <a:bodyPr/>
        <a:lstStyle/>
        <a:p>
          <a:endParaRPr lang="sk-SK"/>
        </a:p>
      </dgm:t>
    </dgm:pt>
    <dgm:pt modelId="{4BEC5DEC-461D-4DD0-86F3-D1EF55F84AA9}">
      <dgm:prSet phldrT="[Text]" custT="1"/>
      <dgm:spPr/>
      <dgm:t>
        <a:bodyPr/>
        <a:lstStyle/>
        <a:p>
          <a:r>
            <a:rPr lang="sk-SK" sz="2000" b="1" dirty="0"/>
            <a:t>Špecifické PO</a:t>
          </a:r>
        </a:p>
      </dgm:t>
    </dgm:pt>
    <dgm:pt modelId="{6BED5CF9-6965-4D6F-9D5F-52BEA6087220}" type="parTrans" cxnId="{549E55A0-D07A-4836-8800-568F7166895B}">
      <dgm:prSet/>
      <dgm:spPr/>
      <dgm:t>
        <a:bodyPr/>
        <a:lstStyle/>
        <a:p>
          <a:endParaRPr lang="sk-SK"/>
        </a:p>
      </dgm:t>
    </dgm:pt>
    <dgm:pt modelId="{49EA4709-D547-4593-A95E-7E2515DE21DC}" type="sibTrans" cxnId="{549E55A0-D07A-4836-8800-568F7166895B}">
      <dgm:prSet/>
      <dgm:spPr/>
      <dgm:t>
        <a:bodyPr/>
        <a:lstStyle/>
        <a:p>
          <a:endParaRPr lang="sk-SK"/>
        </a:p>
      </dgm:t>
    </dgm:pt>
    <dgm:pt modelId="{9AA992C5-99B3-43C5-ACEA-9748AAA04895}">
      <dgm:prSet phldrT="[Text]"/>
      <dgm:spPr/>
      <dgm:t>
        <a:bodyPr/>
        <a:lstStyle/>
        <a:p>
          <a:r>
            <a:rPr lang="sk-SK" dirty="0"/>
            <a:t>vyjadrenie zariadenia poradenstva a </a:t>
          </a:r>
          <a:r>
            <a:rPr lang="sk-SK" dirty="0" smtClean="0"/>
            <a:t>prevencie.</a:t>
          </a:r>
          <a:endParaRPr lang="sk-SK" dirty="0"/>
        </a:p>
      </dgm:t>
    </dgm:pt>
    <dgm:pt modelId="{43481C79-45D6-40E1-ACC2-4A39EC6A2BD3}" type="parTrans" cxnId="{C0CA73BA-9203-4B4F-9FCF-E352EC40A6F1}">
      <dgm:prSet/>
      <dgm:spPr/>
      <dgm:t>
        <a:bodyPr/>
        <a:lstStyle/>
        <a:p>
          <a:endParaRPr lang="sk-SK"/>
        </a:p>
      </dgm:t>
    </dgm:pt>
    <dgm:pt modelId="{8ECEF4D3-51A6-4221-AAF0-C1DB9F531E86}" type="sibTrans" cxnId="{C0CA73BA-9203-4B4F-9FCF-E352EC40A6F1}">
      <dgm:prSet/>
      <dgm:spPr/>
      <dgm:t>
        <a:bodyPr/>
        <a:lstStyle/>
        <a:p>
          <a:endParaRPr lang="sk-SK"/>
        </a:p>
      </dgm:t>
    </dgm:pt>
    <dgm:pt modelId="{86B34F2C-4030-4ADE-8E73-2DDC615B4B1C}" type="pres">
      <dgm:prSet presAssocID="{261B87CC-FCAD-4AD4-BCBA-50A358112B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0C45D946-864C-48C3-B15C-9FAA5527FBAD}" type="pres">
      <dgm:prSet presAssocID="{E142DAAC-799D-4C05-9832-8D7C569B84EC}" presName="composite" presStyleCnt="0"/>
      <dgm:spPr/>
    </dgm:pt>
    <dgm:pt modelId="{8ED3B043-D670-42E6-AC03-B6739F197EA1}" type="pres">
      <dgm:prSet presAssocID="{E142DAAC-799D-4C05-9832-8D7C569B84E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227CE05-A333-4E21-9511-A902F55FC259}" type="pres">
      <dgm:prSet presAssocID="{E142DAAC-799D-4C05-9832-8D7C569B84EC}" presName="desTx" presStyleLbl="alignAccFollowNode1" presStyleIdx="0" presStyleCnt="3" custLinFactNeighborX="-5539" custLinFactNeighborY="-968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980755A-1982-4665-9C9C-41E18787BAA6}" type="pres">
      <dgm:prSet presAssocID="{48EFC1B2-D02F-4990-B8BC-94EE06D47334}" presName="space" presStyleCnt="0"/>
      <dgm:spPr/>
    </dgm:pt>
    <dgm:pt modelId="{AA36B37B-12F2-4C0F-9E57-0717BEA69083}" type="pres">
      <dgm:prSet presAssocID="{BEEF88FF-8D2C-4F64-B5F6-C8C8F7EC16A2}" presName="composite" presStyleCnt="0"/>
      <dgm:spPr/>
    </dgm:pt>
    <dgm:pt modelId="{2AAF88AD-1E77-4C7A-9DBC-7DB3D0168CF3}" type="pres">
      <dgm:prSet presAssocID="{BEEF88FF-8D2C-4F64-B5F6-C8C8F7EC16A2}" presName="parTx" presStyleLbl="alignNode1" presStyleIdx="1" presStyleCnt="3" custScaleX="99481" custLinFactNeighborX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4FA49A7-FE74-4C4E-9B84-22FAA2F79CD1}" type="pres">
      <dgm:prSet presAssocID="{BEEF88FF-8D2C-4F64-B5F6-C8C8F7EC16A2}" presName="desTx" presStyleLbl="alignAccFollowNode1" presStyleIdx="1" presStyleCnt="3" custLinFactNeighborY="-484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082C96C-E287-4434-9FFD-64BA2F6C0F99}" type="pres">
      <dgm:prSet presAssocID="{D4A5B702-792A-414C-9715-50B0E3B51E5B}" presName="space" presStyleCnt="0"/>
      <dgm:spPr/>
    </dgm:pt>
    <dgm:pt modelId="{85BA1D7E-9A60-499C-9D77-9D73780393B8}" type="pres">
      <dgm:prSet presAssocID="{4BEC5DEC-461D-4DD0-86F3-D1EF55F84AA9}" presName="composite" presStyleCnt="0"/>
      <dgm:spPr/>
    </dgm:pt>
    <dgm:pt modelId="{6E5B802F-4F81-4C64-A318-B18BD2B92196}" type="pres">
      <dgm:prSet presAssocID="{4BEC5DEC-461D-4DD0-86F3-D1EF55F84AA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78BEE33-178A-47DC-BC88-C0FC157AAE65}" type="pres">
      <dgm:prSet presAssocID="{4BEC5DEC-461D-4DD0-86F3-D1EF55F84AA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C0CA73BA-9203-4B4F-9FCF-E352EC40A6F1}" srcId="{4BEC5DEC-461D-4DD0-86F3-D1EF55F84AA9}" destId="{9AA992C5-99B3-43C5-ACEA-9748AAA04895}" srcOrd="0" destOrd="0" parTransId="{43481C79-45D6-40E1-ACC2-4A39EC6A2BD3}" sibTransId="{8ECEF4D3-51A6-4221-AAF0-C1DB9F531E86}"/>
    <dgm:cxn modelId="{94B9A605-84FF-4A8F-8843-DC11A7D7C6B5}" type="presOf" srcId="{E142DAAC-799D-4C05-9832-8D7C569B84EC}" destId="{8ED3B043-D670-42E6-AC03-B6739F197EA1}" srcOrd="0" destOrd="0" presId="urn:microsoft.com/office/officeart/2005/8/layout/hList1"/>
    <dgm:cxn modelId="{625D20DE-6EEE-47E6-B2F2-C30CC4B6215E}" type="presOf" srcId="{827EC0DD-D933-48F2-8589-952C112A8AC4}" destId="{2227CE05-A333-4E21-9511-A902F55FC259}" srcOrd="0" destOrd="0" presId="urn:microsoft.com/office/officeart/2005/8/layout/hList1"/>
    <dgm:cxn modelId="{32AD99EF-A764-4490-9532-77149AE1ED8B}" type="presOf" srcId="{9AA992C5-99B3-43C5-ACEA-9748AAA04895}" destId="{478BEE33-178A-47DC-BC88-C0FC157AAE65}" srcOrd="0" destOrd="0" presId="urn:microsoft.com/office/officeart/2005/8/layout/hList1"/>
    <dgm:cxn modelId="{C9B1A77F-3DF7-4ED6-B666-0345C9AC341A}" srcId="{261B87CC-FCAD-4AD4-BCBA-50A358112B9A}" destId="{E142DAAC-799D-4C05-9832-8D7C569B84EC}" srcOrd="0" destOrd="0" parTransId="{4541B75D-CD27-4802-AA39-2CF68AA2EEA4}" sibTransId="{48EFC1B2-D02F-4990-B8BC-94EE06D47334}"/>
    <dgm:cxn modelId="{F403B09A-E40F-40C4-AA08-A581CB76B2B1}" srcId="{E142DAAC-799D-4C05-9832-8D7C569B84EC}" destId="{827EC0DD-D933-48F2-8589-952C112A8AC4}" srcOrd="0" destOrd="0" parTransId="{B04BDF08-CE0E-4C04-B446-0BF20B3B87E3}" sibTransId="{DB37270B-91A3-400A-AF9D-2A6B54110C04}"/>
    <dgm:cxn modelId="{3DFA4011-DC14-49E2-B62D-ED558748CB2C}" type="presOf" srcId="{0DB85FFF-691D-419C-8399-42CCDB5E5F53}" destId="{C4FA49A7-FE74-4C4E-9B84-22FAA2F79CD1}" srcOrd="0" destOrd="0" presId="urn:microsoft.com/office/officeart/2005/8/layout/hList1"/>
    <dgm:cxn modelId="{92C37AAE-0AE2-4597-B29C-517102EBFB78}" srcId="{BEEF88FF-8D2C-4F64-B5F6-C8C8F7EC16A2}" destId="{0DB85FFF-691D-419C-8399-42CCDB5E5F53}" srcOrd="0" destOrd="0" parTransId="{72A44058-C255-4546-B383-2B68E8F17D3F}" sibTransId="{BDF94B78-F3E2-4F59-B5EA-062163589F23}"/>
    <dgm:cxn modelId="{D166C201-1275-45C6-8861-6C6990171679}" srcId="{261B87CC-FCAD-4AD4-BCBA-50A358112B9A}" destId="{BEEF88FF-8D2C-4F64-B5F6-C8C8F7EC16A2}" srcOrd="1" destOrd="0" parTransId="{F85CBB92-0460-42F1-9500-A7EAA20E2FA2}" sibTransId="{D4A5B702-792A-414C-9715-50B0E3B51E5B}"/>
    <dgm:cxn modelId="{BF3218C7-C70A-4C54-AEB9-09F2434C9E2F}" type="presOf" srcId="{BEEF88FF-8D2C-4F64-B5F6-C8C8F7EC16A2}" destId="{2AAF88AD-1E77-4C7A-9DBC-7DB3D0168CF3}" srcOrd="0" destOrd="0" presId="urn:microsoft.com/office/officeart/2005/8/layout/hList1"/>
    <dgm:cxn modelId="{E5AA44A1-3D69-4B09-A56B-524A210568E0}" type="presOf" srcId="{261B87CC-FCAD-4AD4-BCBA-50A358112B9A}" destId="{86B34F2C-4030-4ADE-8E73-2DDC615B4B1C}" srcOrd="0" destOrd="0" presId="urn:microsoft.com/office/officeart/2005/8/layout/hList1"/>
    <dgm:cxn modelId="{549E55A0-D07A-4836-8800-568F7166895B}" srcId="{261B87CC-FCAD-4AD4-BCBA-50A358112B9A}" destId="{4BEC5DEC-461D-4DD0-86F3-D1EF55F84AA9}" srcOrd="2" destOrd="0" parTransId="{6BED5CF9-6965-4D6F-9D5F-52BEA6087220}" sibTransId="{49EA4709-D547-4593-A95E-7E2515DE21DC}"/>
    <dgm:cxn modelId="{DB95C803-4406-4B10-A664-E7A8A5722DD7}" type="presOf" srcId="{4BEC5DEC-461D-4DD0-86F3-D1EF55F84AA9}" destId="{6E5B802F-4F81-4C64-A318-B18BD2B92196}" srcOrd="0" destOrd="0" presId="urn:microsoft.com/office/officeart/2005/8/layout/hList1"/>
    <dgm:cxn modelId="{087800E1-EB1B-4E97-9D44-5D8E383C5853}" type="presParOf" srcId="{86B34F2C-4030-4ADE-8E73-2DDC615B4B1C}" destId="{0C45D946-864C-48C3-B15C-9FAA5527FBAD}" srcOrd="0" destOrd="0" presId="urn:microsoft.com/office/officeart/2005/8/layout/hList1"/>
    <dgm:cxn modelId="{E26F87BD-0613-48E3-82BF-9260F6F47F99}" type="presParOf" srcId="{0C45D946-864C-48C3-B15C-9FAA5527FBAD}" destId="{8ED3B043-D670-42E6-AC03-B6739F197EA1}" srcOrd="0" destOrd="0" presId="urn:microsoft.com/office/officeart/2005/8/layout/hList1"/>
    <dgm:cxn modelId="{48A344E3-BDF2-41F7-BA74-589C0A66CF43}" type="presParOf" srcId="{0C45D946-864C-48C3-B15C-9FAA5527FBAD}" destId="{2227CE05-A333-4E21-9511-A902F55FC259}" srcOrd="1" destOrd="0" presId="urn:microsoft.com/office/officeart/2005/8/layout/hList1"/>
    <dgm:cxn modelId="{C6C6B9D5-7A91-49FE-9894-E47AE8FC8C7D}" type="presParOf" srcId="{86B34F2C-4030-4ADE-8E73-2DDC615B4B1C}" destId="{9980755A-1982-4665-9C9C-41E18787BAA6}" srcOrd="1" destOrd="0" presId="urn:microsoft.com/office/officeart/2005/8/layout/hList1"/>
    <dgm:cxn modelId="{E2C4BCB5-3991-46FC-8013-6524D8D9558E}" type="presParOf" srcId="{86B34F2C-4030-4ADE-8E73-2DDC615B4B1C}" destId="{AA36B37B-12F2-4C0F-9E57-0717BEA69083}" srcOrd="2" destOrd="0" presId="urn:microsoft.com/office/officeart/2005/8/layout/hList1"/>
    <dgm:cxn modelId="{AA99D6D7-BB0D-4C79-9DDE-71A9E25929D9}" type="presParOf" srcId="{AA36B37B-12F2-4C0F-9E57-0717BEA69083}" destId="{2AAF88AD-1E77-4C7A-9DBC-7DB3D0168CF3}" srcOrd="0" destOrd="0" presId="urn:microsoft.com/office/officeart/2005/8/layout/hList1"/>
    <dgm:cxn modelId="{DCA54FAA-3ADB-4100-85EC-4AD8FC17F0F8}" type="presParOf" srcId="{AA36B37B-12F2-4C0F-9E57-0717BEA69083}" destId="{C4FA49A7-FE74-4C4E-9B84-22FAA2F79CD1}" srcOrd="1" destOrd="0" presId="urn:microsoft.com/office/officeart/2005/8/layout/hList1"/>
    <dgm:cxn modelId="{B497BF00-A36A-4E75-8506-1CB267E18CAE}" type="presParOf" srcId="{86B34F2C-4030-4ADE-8E73-2DDC615B4B1C}" destId="{1082C96C-E287-4434-9FFD-64BA2F6C0F99}" srcOrd="3" destOrd="0" presId="urn:microsoft.com/office/officeart/2005/8/layout/hList1"/>
    <dgm:cxn modelId="{42460484-759A-4859-A306-D941584E1AFC}" type="presParOf" srcId="{86B34F2C-4030-4ADE-8E73-2DDC615B4B1C}" destId="{85BA1D7E-9A60-499C-9D77-9D73780393B8}" srcOrd="4" destOrd="0" presId="urn:microsoft.com/office/officeart/2005/8/layout/hList1"/>
    <dgm:cxn modelId="{CB6DF933-64D3-40BB-AE79-B6177DB822BD}" type="presParOf" srcId="{85BA1D7E-9A60-499C-9D77-9D73780393B8}" destId="{6E5B802F-4F81-4C64-A318-B18BD2B92196}" srcOrd="0" destOrd="0" presId="urn:microsoft.com/office/officeart/2005/8/layout/hList1"/>
    <dgm:cxn modelId="{91105317-5072-4CA2-809F-D08EF18956BA}" type="presParOf" srcId="{85BA1D7E-9A60-499C-9D77-9D73780393B8}" destId="{478BEE33-178A-47DC-BC88-C0FC157AAE6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3B043-D670-42E6-AC03-B6739F197EA1}">
      <dsp:nvSpPr>
        <dsp:cNvPr id="0" name=""/>
        <dsp:cNvSpPr/>
      </dsp:nvSpPr>
      <dsp:spPr>
        <a:xfrm>
          <a:off x="3286" y="16973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b="1" kern="1200" dirty="0"/>
            <a:t>Všeobecné  PO</a:t>
          </a:r>
        </a:p>
      </dsp:txBody>
      <dsp:txXfrm>
        <a:off x="3286" y="16973"/>
        <a:ext cx="3203971" cy="633600"/>
      </dsp:txXfrm>
    </dsp:sp>
    <dsp:sp modelId="{2227CE05-A333-4E21-9511-A902F55FC259}">
      <dsp:nvSpPr>
        <dsp:cNvPr id="0" name=""/>
        <dsp:cNvSpPr/>
      </dsp:nvSpPr>
      <dsp:spPr>
        <a:xfrm>
          <a:off x="0" y="614914"/>
          <a:ext cx="3203971" cy="3683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/>
            <a:t>podporné opatrenia sú poskytované všetkým deťom a žiakom bez rozdielu a bez nutnosti vyjadrenia pedagogického zamestnanca, odborného zamestnanca alebo zariadenia poradenstva a prevencie. </a:t>
          </a:r>
        </a:p>
      </dsp:txBody>
      <dsp:txXfrm>
        <a:off x="0" y="614914"/>
        <a:ext cx="3203971" cy="3683790"/>
      </dsp:txXfrm>
    </dsp:sp>
    <dsp:sp modelId="{2AAF88AD-1E77-4C7A-9DBC-7DB3D0168CF3}">
      <dsp:nvSpPr>
        <dsp:cNvPr id="0" name=""/>
        <dsp:cNvSpPr/>
      </dsp:nvSpPr>
      <dsp:spPr>
        <a:xfrm>
          <a:off x="3664128" y="16973"/>
          <a:ext cx="3187343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b="1" kern="1200" dirty="0"/>
            <a:t>Cielené PO</a:t>
          </a:r>
        </a:p>
      </dsp:txBody>
      <dsp:txXfrm>
        <a:off x="3664128" y="16973"/>
        <a:ext cx="3187343" cy="633600"/>
      </dsp:txXfrm>
    </dsp:sp>
    <dsp:sp modelId="{C4FA49A7-FE74-4C4E-9B84-22FAA2F79CD1}">
      <dsp:nvSpPr>
        <dsp:cNvPr id="0" name=""/>
        <dsp:cNvSpPr/>
      </dsp:nvSpPr>
      <dsp:spPr>
        <a:xfrm>
          <a:off x="3655814" y="632744"/>
          <a:ext cx="3203971" cy="3683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/>
            <a:t>vyjadrenie pedagogických zamestnancov, odborných zamestnancov školy alebo školského zariadenia alebo vyjadrenie zariadenia poradenstva a </a:t>
          </a:r>
          <a:r>
            <a:rPr lang="sk-SK" sz="2200" kern="1200" dirty="0" smtClean="0"/>
            <a:t>prevencie.</a:t>
          </a:r>
          <a:endParaRPr lang="sk-SK" sz="2200" kern="1200" dirty="0"/>
        </a:p>
      </dsp:txBody>
      <dsp:txXfrm>
        <a:off x="3655814" y="632744"/>
        <a:ext cx="3203971" cy="3683790"/>
      </dsp:txXfrm>
    </dsp:sp>
    <dsp:sp modelId="{6E5B802F-4F81-4C64-A318-B18BD2B92196}">
      <dsp:nvSpPr>
        <dsp:cNvPr id="0" name=""/>
        <dsp:cNvSpPr/>
      </dsp:nvSpPr>
      <dsp:spPr>
        <a:xfrm>
          <a:off x="7308342" y="16973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b="1" kern="1200" dirty="0"/>
            <a:t>Špecifické PO</a:t>
          </a:r>
        </a:p>
      </dsp:txBody>
      <dsp:txXfrm>
        <a:off x="7308342" y="16973"/>
        <a:ext cx="3203971" cy="633600"/>
      </dsp:txXfrm>
    </dsp:sp>
    <dsp:sp modelId="{478BEE33-178A-47DC-BC88-C0FC157AAE65}">
      <dsp:nvSpPr>
        <dsp:cNvPr id="0" name=""/>
        <dsp:cNvSpPr/>
      </dsp:nvSpPr>
      <dsp:spPr>
        <a:xfrm>
          <a:off x="7308342" y="650574"/>
          <a:ext cx="3203971" cy="3683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k-SK" sz="2200" kern="1200" dirty="0"/>
            <a:t>vyjadrenie zariadenia poradenstva a </a:t>
          </a:r>
          <a:r>
            <a:rPr lang="sk-SK" sz="2200" kern="1200" dirty="0" smtClean="0"/>
            <a:t>prevencie.</a:t>
          </a:r>
          <a:endParaRPr lang="sk-SK" sz="2200" kern="1200" dirty="0"/>
        </a:p>
      </dsp:txBody>
      <dsp:txXfrm>
        <a:off x="7308342" y="650574"/>
        <a:ext cx="3203971" cy="3683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217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27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7396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 useBgFill="1">
        <p:nvSpPr>
          <p:cNvPr id="10" name="Obdĺžni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ĺžni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ĺžni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riama spojnica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20" name="Zástupný symbol dátumu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8C1DB6-B6E9-4F7B-96DD-7072F04BAEFD}" type="datetime1">
              <a:rPr kumimoji="0" lang="sk-SK" sz="13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1" name="Zástupná pät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22" name="Zástupné číslo snímky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567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691F6-4A63-42E4-90E9-69A6FC45C189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786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 useBgFill="1">
        <p:nvSpPr>
          <p:cNvPr id="23" name="Obdĺžni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ĺžni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ĺžni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riama spojnica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C29537-B49C-4F04-A12F-20D399F5C2C6}" type="datetime1">
              <a:rPr kumimoji="0" lang="sk-SK" sz="13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6107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59FE2D-4279-4261-936D-FBEDD6AA9195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3510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B6C318-EFB0-4C8B-87EC-51C6A37DA4C1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9" name="Zástupné číslo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437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1E41EE-338C-4BCD-86E5-B220F9FCBFB8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276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16BBF-A37A-4518-8384-E1C9C5369A78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644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2B4DC7-C6D0-443A-9AC1-706F94010F92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9" name="Zástupný symbol päty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70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40813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a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CB11CC-D6F4-4228-B450-2134BFF6C99A}" type="datetime1">
              <a:rPr kumimoji="0" lang="sk-SK" sz="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19050" dist="63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19050" dist="63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559745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272DE5-AEA9-4ACC-9E05-04042A87619E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7253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jekt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950202-251D-45E2-822C-75B2F36DD8BE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38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823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6300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08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905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250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39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728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D8617-95BE-4681-82BE-3C2A4F0B0389}" type="datetimeFigureOut">
              <a:rPr lang="sk-SK" smtClean="0"/>
              <a:t>2. 12. 2024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F9579-7728-46F2-B9E4-91F9098C6A6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801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ĺžni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ĺžni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objekt nadpisu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k"/>
              <a:t>Kliknite sem a upravte štýl predlohy nadpisov</a:t>
            </a:r>
            <a:endParaRPr lang="en-US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"/>
              <a:t>Kliknutím upravíte štýly predlohy textu</a:t>
            </a:r>
          </a:p>
          <a:p>
            <a:pPr lvl="1" rtl="0"/>
            <a:r>
              <a:rPr lang="sk"/>
              <a:t>Druhá úroveň</a:t>
            </a:r>
          </a:p>
          <a:p>
            <a:pPr lvl="2" rtl="0"/>
            <a:r>
              <a:rPr lang="sk"/>
              <a:t>Tretia úroveň</a:t>
            </a:r>
          </a:p>
          <a:p>
            <a:pPr lvl="3" rtl="0"/>
            <a:r>
              <a:rPr lang="sk"/>
              <a:t>Štvrtá úroveň</a:t>
            </a:r>
          </a:p>
          <a:p>
            <a:pPr lvl="4" rtl="0"/>
            <a:r>
              <a:rPr lang="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CA74D9-753D-452E-9D17-5DEDD13B9F67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B7E4EF-A1BD-40F4-AB7B-04F084DD991D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147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obsahove-standardy-pre-diagnosticku-cinnost-diagnostika-v-zariadeniach-poradenstva-a-prevencie-a-v-prostredi-skol/" TargetMode="External"/><Relationship Id="rId2" Type="http://schemas.openxmlformats.org/officeDocument/2006/relationships/hyperlink" Target="https://www.minedu.sk/obsahove-standardy-odbornych-cinnosti-v-zariadeniach-poradenstva-a-prevencie-a-v-prostredi-sko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dporneopatrenia.minedu.sk/katalog-podpornych-opatreni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375954"/>
            <a:ext cx="8064137" cy="1759132"/>
          </a:xfrm>
        </p:spPr>
        <p:txBody>
          <a:bodyPr>
            <a:normAutofit fontScale="90000"/>
          </a:bodyPr>
          <a:lstStyle/>
          <a:p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4000" b="1" dirty="0"/>
              <a:t>Systém poradenstva a prevencie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sz="3600" b="1" dirty="0"/>
              <a:t/>
            </a:r>
            <a:br>
              <a:rPr lang="sk-SK" sz="3600" b="1" dirty="0"/>
            </a:br>
            <a:r>
              <a:rPr lang="sk-SK" sz="2000" dirty="0"/>
              <a:t/>
            </a:r>
            <a:br>
              <a:rPr lang="sk-SK" sz="2000" dirty="0"/>
            </a:br>
            <a:r>
              <a:rPr lang="sk-SK" sz="2000" b="1" dirty="0"/>
              <a:t/>
            </a:r>
            <a:br>
              <a:rPr lang="sk-SK" sz="2000" b="1" dirty="0"/>
            </a:br>
            <a:r>
              <a:rPr lang="pt-BR" sz="2000" b="1" dirty="0"/>
              <a:t> </a:t>
            </a:r>
            <a:endParaRPr lang="sk-SK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387634"/>
            <a:ext cx="9144000" cy="2499360"/>
          </a:xfrm>
        </p:spPr>
        <p:txBody>
          <a:bodyPr>
            <a:normAutofit/>
          </a:bodyPr>
          <a:lstStyle/>
          <a:p>
            <a:r>
              <a:rPr lang="sk-SK" sz="2000" dirty="0"/>
              <a:t>doc. PhDr. Viera Šilonová, PhD.</a:t>
            </a:r>
          </a:p>
          <a:p>
            <a:endParaRPr lang="sk-SK" sz="2000" dirty="0"/>
          </a:p>
          <a:p>
            <a:r>
              <a:rPr lang="sk-SK" sz="1400" dirty="0"/>
              <a:t>Prešovská univerzita v Prešove, Pedagogická fakulta,</a:t>
            </a:r>
          </a:p>
          <a:p>
            <a:r>
              <a:rPr lang="sk-SK" sz="1400" dirty="0"/>
              <a:t>Katedra špeciálnej pedagogiky</a:t>
            </a:r>
          </a:p>
        </p:txBody>
      </p:sp>
    </p:spTree>
    <p:extLst>
      <p:ext uri="{BB962C8B-B14F-4D97-AF65-F5344CB8AC3E}">
        <p14:creationId xmlns:p14="http://schemas.microsoft.com/office/powerpoint/2010/main" val="395300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6389" y="1825625"/>
            <a:ext cx="11321142" cy="4749346"/>
          </a:xfrm>
        </p:spPr>
        <p:txBody>
          <a:bodyPr>
            <a:normAutofit/>
          </a:bodyPr>
          <a:lstStyle/>
          <a:p>
            <a:r>
              <a:rPr lang="sk-SK" sz="3000" dirty="0">
                <a:highlight>
                  <a:srgbClr val="FFFF00"/>
                </a:highlight>
              </a:rPr>
              <a:t>Odborná činnosť sa uskutočňuje v súlade s výkonovými a obsahovými štandardmi výchovného poradenstva prostredníctvom podporných úrovní:</a:t>
            </a:r>
          </a:p>
          <a:p>
            <a:pPr>
              <a:buFontTx/>
              <a:buChar char="-"/>
            </a:pPr>
            <a:r>
              <a:rPr lang="sk-SK" sz="3000" dirty="0"/>
              <a:t>prvého stupňa,</a:t>
            </a:r>
          </a:p>
          <a:p>
            <a:pPr>
              <a:buFontTx/>
              <a:buChar char="-"/>
            </a:pPr>
            <a:r>
              <a:rPr lang="sk-SK" sz="3000" dirty="0"/>
              <a:t>druhého stupňa,</a:t>
            </a:r>
          </a:p>
          <a:p>
            <a:pPr>
              <a:buFontTx/>
              <a:buChar char="-"/>
            </a:pPr>
            <a:r>
              <a:rPr lang="sk-SK" sz="3000" dirty="0"/>
              <a:t>tretieho stupňa,</a:t>
            </a:r>
          </a:p>
          <a:p>
            <a:pPr>
              <a:buFontTx/>
              <a:buChar char="-"/>
            </a:pPr>
            <a:r>
              <a:rPr lang="sk-SK" sz="3000" dirty="0"/>
              <a:t>štvrtého stupňa,</a:t>
            </a:r>
          </a:p>
          <a:p>
            <a:pPr>
              <a:buFontTx/>
              <a:buChar char="-"/>
            </a:pPr>
            <a:r>
              <a:rPr lang="sk-SK" sz="3000" dirty="0"/>
              <a:t>piateho stupňa.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392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6389" y="1825625"/>
            <a:ext cx="11321142" cy="47493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3000" dirty="0"/>
              <a:t>Činnosti podpornej úrovne </a:t>
            </a:r>
            <a:r>
              <a:rPr lang="sk-SK" sz="3000" b="1" dirty="0">
                <a:highlight>
                  <a:srgbClr val="FFFF00"/>
                </a:highlight>
              </a:rPr>
              <a:t>prvého stupňa </a:t>
            </a:r>
            <a:r>
              <a:rPr lang="sk-SK" sz="3000" dirty="0"/>
              <a:t>vykonáva pedagogický zamestnanec, odborný zamestnanec školy a školský podporný tím. Činnosti podpornej úrovne prvého stupňa zahŕňajú:</a:t>
            </a:r>
          </a:p>
          <a:p>
            <a:pPr marL="0" indent="0">
              <a:buNone/>
            </a:pPr>
            <a:r>
              <a:rPr lang="sk-SK" sz="3000" dirty="0"/>
              <a:t>a) </a:t>
            </a:r>
            <a:r>
              <a:rPr lang="sk-SK" sz="3000" dirty="0">
                <a:solidFill>
                  <a:srgbClr val="FF0000"/>
                </a:solidFill>
              </a:rPr>
              <a:t>pedagogickú diagnostiku</a:t>
            </a:r>
            <a:r>
              <a:rPr lang="sk-SK" sz="3000" dirty="0"/>
              <a:t>,</a:t>
            </a:r>
          </a:p>
          <a:p>
            <a:pPr marL="0" indent="0">
              <a:buNone/>
            </a:pPr>
            <a:r>
              <a:rPr lang="sk-SK" sz="3000" dirty="0"/>
              <a:t>b) pedagogickú intervenciu,</a:t>
            </a:r>
          </a:p>
          <a:p>
            <a:pPr marL="0" indent="0">
              <a:buNone/>
            </a:pPr>
            <a:r>
              <a:rPr lang="sk-SK" sz="3000" dirty="0"/>
              <a:t>c) výchovné poradenstvo,</a:t>
            </a:r>
          </a:p>
          <a:p>
            <a:pPr marL="0" indent="0">
              <a:buNone/>
            </a:pPr>
            <a:r>
              <a:rPr lang="sk-SK" sz="3000" dirty="0"/>
              <a:t>d) </a:t>
            </a:r>
            <a:r>
              <a:rPr lang="sk-SK" sz="3000" dirty="0" err="1"/>
              <a:t>kariérové</a:t>
            </a:r>
            <a:r>
              <a:rPr lang="sk-SK" sz="3000" dirty="0"/>
              <a:t> poradenstvo,</a:t>
            </a:r>
          </a:p>
          <a:p>
            <a:pPr marL="0" indent="0">
              <a:buNone/>
            </a:pPr>
            <a:r>
              <a:rPr lang="sk-SK" sz="3000" dirty="0"/>
              <a:t>e) rozvoj inkluzívneho vzdelávania,</a:t>
            </a:r>
          </a:p>
          <a:p>
            <a:pPr marL="0" indent="0">
              <a:buNone/>
            </a:pPr>
            <a:r>
              <a:rPr lang="sk-SK" sz="3000" dirty="0"/>
              <a:t>f) prevenciu.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793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/>
              <a:t>Činnosti podpornej úrovne </a:t>
            </a:r>
            <a:r>
              <a:rPr lang="sk-SK" sz="2600" b="1" dirty="0">
                <a:highlight>
                  <a:srgbClr val="FFFF00"/>
                </a:highlight>
              </a:rPr>
              <a:t>druhého stupňa </a:t>
            </a:r>
            <a:r>
              <a:rPr lang="sk-SK" sz="2600" dirty="0"/>
              <a:t>vykonáva školský špeciálny pedagóg a odborný zamestnanec školy v spolupráci s centrom poradenstva a prevencie. Činnosti podpornej úrovne druhého stupňa zahŕňajú:</a:t>
            </a:r>
          </a:p>
          <a:p>
            <a:pPr>
              <a:buFontTx/>
              <a:buChar char="-"/>
            </a:pPr>
            <a:r>
              <a:rPr lang="sk-SK" sz="2600" dirty="0">
                <a:solidFill>
                  <a:srgbClr val="FF0000"/>
                </a:solidFill>
              </a:rPr>
              <a:t>orientačnú diagnostiku,</a:t>
            </a:r>
          </a:p>
          <a:p>
            <a:pPr>
              <a:buFontTx/>
              <a:buChar char="-"/>
            </a:pPr>
            <a:r>
              <a:rPr lang="sk-SK" sz="2600" dirty="0"/>
              <a:t>prevenciu,</a:t>
            </a:r>
          </a:p>
          <a:p>
            <a:pPr>
              <a:buFontTx/>
              <a:buChar char="-"/>
            </a:pPr>
            <a:r>
              <a:rPr lang="sk-SK" sz="2600" dirty="0"/>
              <a:t>poradenstvo,</a:t>
            </a:r>
          </a:p>
          <a:p>
            <a:pPr>
              <a:buFontTx/>
              <a:buChar char="-"/>
            </a:pPr>
            <a:r>
              <a:rPr lang="sk-SK" sz="2600" dirty="0"/>
              <a:t>intervenciu,</a:t>
            </a:r>
          </a:p>
          <a:p>
            <a:pPr>
              <a:buFontTx/>
              <a:buChar char="-"/>
            </a:pPr>
            <a:r>
              <a:rPr lang="sk-SK" sz="2600" dirty="0"/>
              <a:t>krízovú intervenciu, </a:t>
            </a:r>
            <a:r>
              <a:rPr lang="sk-SK" sz="2600" dirty="0" err="1"/>
              <a:t>reedukáciu</a:t>
            </a:r>
            <a:r>
              <a:rPr lang="sk-SK" sz="2600" dirty="0"/>
              <a:t>, metodickú podporu a poradenstvo pedagogickým zamestnancom, odborným zamestnancom a zákonným zástupcom alebo zástupcom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285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tretieho stupňa </a:t>
            </a:r>
            <a:r>
              <a:rPr lang="sk-SK" dirty="0"/>
              <a:t>vykonáva odborný zamestnanec centra poradenstva a prevencie. Činnosti podpornej úrovne tretieho stupňa zahŕňajú: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základnú diagnostiku, čiastkovú diagnostiku alebo komplexnú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/>
              <a:t>intervenciu,</a:t>
            </a:r>
          </a:p>
          <a:p>
            <a:pPr>
              <a:buFontTx/>
              <a:buChar char="-"/>
            </a:pPr>
            <a:r>
              <a:rPr lang="sk-SK" dirty="0"/>
              <a:t>krízovú intervenciu,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 a </a:t>
            </a:r>
            <a:r>
              <a:rPr lang="sk-SK" dirty="0" err="1"/>
              <a:t>reedukáciu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5524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štvrtého stupňa </a:t>
            </a:r>
            <a:r>
              <a:rPr lang="sk-SK" dirty="0"/>
              <a:t>vykonáva odborný zamestnanec centra poradenstva a prevencie, nadväzujú na činnosti podpornej úrovne tretieho stupňa a dopĺňajú komplexnú multidisciplinárnu starostlivosť v rámci centra poradenstva a prevencie. Činnosti podpornej úrovne štvrtého stupňa zahŕňajú:</a:t>
            </a:r>
          </a:p>
          <a:p>
            <a:pPr>
              <a:buFontTx/>
              <a:buChar char="-"/>
            </a:pPr>
            <a:r>
              <a:rPr lang="sk-SK" dirty="0"/>
              <a:t>špecializované odborné činnosti,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špecializovanú diagnostiku, komplexnú diagnostiku a diferenciálnu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 a </a:t>
            </a:r>
            <a:r>
              <a:rPr lang="sk-SK" dirty="0" err="1"/>
              <a:t>reedukáciu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zabezpečovanie kompenzačných, reedukačných a špeciálnych edukačných pomôcok,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583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131)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/>
              <a:t>Činnosti podpornej </a:t>
            </a:r>
            <a:r>
              <a:rPr lang="sk-SK" b="1" dirty="0">
                <a:highlight>
                  <a:srgbClr val="FFFF00"/>
                </a:highlight>
              </a:rPr>
              <a:t>úrovne piateho stupňa </a:t>
            </a:r>
            <a:r>
              <a:rPr lang="sk-SK" dirty="0"/>
              <a:t>vykonáva odborný zamestnanec špecializovaného centra poradenstva a prevencie. Činnosti podpornej úrovne piateho stupňa zahŕňajú:</a:t>
            </a:r>
          </a:p>
          <a:p>
            <a:pPr>
              <a:buFontTx/>
              <a:buChar char="-"/>
            </a:pPr>
            <a:r>
              <a:rPr lang="sk-SK" dirty="0"/>
              <a:t>špecializované odborné činnosti,</a:t>
            </a:r>
          </a:p>
          <a:p>
            <a:pPr>
              <a:buFontTx/>
              <a:buChar char="-"/>
            </a:pPr>
            <a:r>
              <a:rPr lang="sk-SK" dirty="0"/>
              <a:t>poradenstvo,</a:t>
            </a:r>
          </a:p>
          <a:p>
            <a:pPr>
              <a:buFontTx/>
              <a:buChar char="-"/>
            </a:pPr>
            <a:r>
              <a:rPr lang="sk-SK" dirty="0"/>
              <a:t>prevenciu,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0000"/>
                </a:solidFill>
              </a:rPr>
              <a:t>komplexnú diagnostiku a vysokošpecializovanú diferenciálnu diagnostiku</a:t>
            </a:r>
            <a:r>
              <a:rPr lang="sk-SK" dirty="0"/>
              <a:t>,</a:t>
            </a:r>
          </a:p>
          <a:p>
            <a:pPr>
              <a:buFontTx/>
              <a:buChar char="-"/>
            </a:pPr>
            <a:r>
              <a:rPr lang="sk-SK" dirty="0"/>
              <a:t>terapiu,</a:t>
            </a:r>
          </a:p>
          <a:p>
            <a:pPr>
              <a:buFontTx/>
              <a:buChar char="-"/>
            </a:pPr>
            <a:r>
              <a:rPr lang="sk-SK" dirty="0"/>
              <a:t>rehabilitáciu,</a:t>
            </a:r>
          </a:p>
          <a:p>
            <a:pPr>
              <a:buFontTx/>
              <a:buChar char="-"/>
            </a:pPr>
            <a:r>
              <a:rPr lang="sk-SK" dirty="0"/>
              <a:t>odborné činnosti vo vzťahu k deťom do piateho roku veku,</a:t>
            </a:r>
          </a:p>
          <a:p>
            <a:pPr>
              <a:buFontTx/>
              <a:buChar char="-"/>
            </a:pPr>
            <a:r>
              <a:rPr lang="sk-SK" dirty="0"/>
              <a:t>zabezpečovanie kompenzačných, reedukačných a špeciálnych edukačných pomôcok,</a:t>
            </a:r>
          </a:p>
          <a:p>
            <a:pPr>
              <a:buFontTx/>
              <a:buChar char="-"/>
            </a:pPr>
            <a:r>
              <a:rPr lang="sk-SK" dirty="0"/>
              <a:t>metodickú činnosť a </a:t>
            </a:r>
            <a:r>
              <a:rPr lang="sk-SK" dirty="0" err="1"/>
              <a:t>supervíznu</a:t>
            </a:r>
            <a:r>
              <a:rPr lang="sk-SK" dirty="0"/>
              <a:t> činnosť pre školský podporný tím, pedagogických zamestnancov, odborných zamestnancov a zákonných zástupcov alebo zástupcov zariadenia.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948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132)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Centrum poradenstva a prevencie poskytuje činnosti </a:t>
            </a:r>
            <a:r>
              <a:rPr lang="sk-SK" dirty="0">
                <a:solidFill>
                  <a:srgbClr val="FF0000"/>
                </a:solidFill>
              </a:rPr>
              <a:t>podpornej úrovne tretieho stupňa a štvrtého stupňa </a:t>
            </a:r>
            <a:r>
              <a:rPr lang="sk-SK" dirty="0">
                <a:highlight>
                  <a:srgbClr val="FFFF00"/>
                </a:highlight>
              </a:rPr>
              <a:t>deťom a žiakom najmä v oblasti ich osobnostného, vzdelávacieho a </a:t>
            </a:r>
            <a:r>
              <a:rPr lang="sk-SK" dirty="0" err="1">
                <a:highlight>
                  <a:srgbClr val="FFFF00"/>
                </a:highlight>
              </a:rPr>
              <a:t>kariérového</a:t>
            </a:r>
            <a:r>
              <a:rPr lang="sk-SK" dirty="0">
                <a:highlight>
                  <a:srgbClr val="FFFF00"/>
                </a:highlight>
              </a:rPr>
              <a:t> rozvoja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Špecializované centrum poradenstva a prevencie poskytuje činnosti </a:t>
            </a:r>
            <a:r>
              <a:rPr lang="sk-SK" dirty="0">
                <a:solidFill>
                  <a:srgbClr val="FF0000"/>
                </a:solidFill>
              </a:rPr>
              <a:t>podpornej úrovne piateho stupňa </a:t>
            </a:r>
            <a:r>
              <a:rPr lang="sk-SK" dirty="0"/>
              <a:t>najmä </a:t>
            </a:r>
            <a:r>
              <a:rPr lang="sk-SK" dirty="0">
                <a:highlight>
                  <a:srgbClr val="FFFF00"/>
                </a:highlight>
              </a:rPr>
              <a:t>deťom so zdravotným postihnutím a žiakom so zdravotným postihnutím.</a:t>
            </a:r>
          </a:p>
        </p:txBody>
      </p:sp>
    </p:spTree>
    <p:extLst>
      <p:ext uri="{BB962C8B-B14F-4D97-AF65-F5344CB8AC3E}">
        <p14:creationId xmlns:p14="http://schemas.microsoft.com/office/powerpoint/2010/main" val="202522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133)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576252"/>
            <a:ext cx="10515600" cy="52817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b="1" dirty="0">
                <a:highlight>
                  <a:srgbClr val="FFFF00"/>
                </a:highlight>
              </a:rPr>
              <a:t>Výkonové a obsahové štandardy výchovného poradenstva</a:t>
            </a:r>
            <a:r>
              <a:rPr lang="sk-SK" dirty="0">
                <a:highlight>
                  <a:srgbClr val="FFFF00"/>
                </a:highlight>
              </a:rPr>
              <a:t>, ktoré určujú </a:t>
            </a:r>
          </a:p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odborné činnosti jednotlivých stupňov podporných úrovní</a:t>
            </a:r>
            <a:r>
              <a:rPr lang="sk-SK" dirty="0"/>
              <a:t>, vydáva a zverejňuje na svojom webovom sídle ministerstvo školstva.</a:t>
            </a:r>
          </a:p>
          <a:p>
            <a:pPr marL="0" indent="0">
              <a:buNone/>
            </a:pPr>
            <a:r>
              <a:rPr lang="sk-SK" b="1" dirty="0"/>
              <a:t>Dokumenty:</a:t>
            </a:r>
          </a:p>
          <a:p>
            <a:pPr marL="514350" indent="-514350">
              <a:buAutoNum type="arabicPeriod"/>
            </a:pPr>
            <a:r>
              <a:rPr lang="sk-SK" dirty="0"/>
              <a:t>Diagnostické obsahové štandardy. </a:t>
            </a:r>
            <a:r>
              <a:rPr lang="sk-SK" dirty="0">
                <a:hlinkClick r:id="rId2"/>
              </a:rPr>
              <a:t>https://www.minedu.sk/obsahove-standardy-odbornych-cinnosti-v-zariadeniach-poradenstva-a-prevencie-a-v-prostredi-skol/</a:t>
            </a:r>
            <a:endParaRPr lang="sk-SK" dirty="0"/>
          </a:p>
          <a:p>
            <a:pPr marL="514350" indent="-514350">
              <a:buAutoNum type="arabicPeriod"/>
            </a:pPr>
            <a:endParaRPr lang="sk-SK" dirty="0"/>
          </a:p>
          <a:p>
            <a:pPr marL="514350" indent="-514350">
              <a:buAutoNum type="arabicPeriod"/>
            </a:pPr>
            <a:r>
              <a:rPr lang="sk-SK" dirty="0"/>
              <a:t>Obsahové štandardy odborných činností.</a:t>
            </a:r>
          </a:p>
          <a:p>
            <a:pPr marL="0" indent="0">
              <a:buNone/>
            </a:pPr>
            <a:r>
              <a:rPr lang="sk-SK" dirty="0">
                <a:hlinkClick r:id="rId3"/>
              </a:rPr>
              <a:t>https://www.minedu.sk/obsahove-standardy-pre-diagnosticku-cinnost-diagnostika-v-zariadeniach-poradenstva-a-prevencie-a-v-prostredi-skol/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3. Katalóg podporných opatrení.</a:t>
            </a:r>
          </a:p>
          <a:p>
            <a:pPr marL="0" indent="0">
              <a:buNone/>
            </a:pPr>
            <a:r>
              <a:rPr lang="sk-SK" dirty="0">
                <a:hlinkClick r:id="rId4"/>
              </a:rPr>
              <a:t>https://podporneopatrenia.minedu.sk/katalog-podpornych-opatreni/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902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/>
              <a:t>Školský podporný tím </a:t>
            </a:r>
            <a:r>
              <a:rPr lang="sk-SK" dirty="0"/>
              <a:t>(</a:t>
            </a:r>
            <a:r>
              <a:rPr kumimoji="0" lang="sk-SK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§ 84 )</a:t>
            </a:r>
            <a:endParaRPr lang="sk-SK" dirty="0"/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sz="2400" dirty="0"/>
              <a:t>Riaditeľ MŠ, riaditeľ ZŠ alebo riaditeľ SŠ môže </a:t>
            </a:r>
            <a:r>
              <a:rPr lang="sk-SK" sz="2400" dirty="0">
                <a:highlight>
                  <a:srgbClr val="FFFF00"/>
                </a:highlight>
              </a:rPr>
              <a:t>na účely inkluzívneho vzdelávania vytvoriť </a:t>
            </a:r>
            <a:r>
              <a:rPr lang="sk-SK" sz="2400" b="1" dirty="0">
                <a:highlight>
                  <a:srgbClr val="FFFF00"/>
                </a:highlight>
              </a:rPr>
              <a:t>školský podporný tím</a:t>
            </a:r>
            <a:r>
              <a:rPr lang="sk-SK" sz="2400" dirty="0"/>
              <a:t>, ktorého úlohou je najmä:</a:t>
            </a:r>
          </a:p>
          <a:p>
            <a:pPr marL="0" indent="0">
              <a:buNone/>
            </a:pPr>
            <a:r>
              <a:rPr lang="sk-SK" sz="2400" dirty="0"/>
              <a:t>a) koordinovať </a:t>
            </a:r>
            <a:r>
              <a:rPr lang="sk-SK" sz="2400" b="1" dirty="0"/>
              <a:t>rozvoj inkluzívneho vzdelávania,</a:t>
            </a:r>
          </a:p>
          <a:p>
            <a:pPr marL="0" indent="0">
              <a:buNone/>
            </a:pPr>
            <a:r>
              <a:rPr lang="sk-SK" sz="2400" dirty="0"/>
              <a:t>b) zabezpečiť vo výchove a vzdelávaní uplatňovanie používania prístupov a stratégií, ktoré vyplývajú z jednotlivých odborov vedy a techniky,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c) </a:t>
            </a:r>
            <a:r>
              <a:rPr lang="sk-SK" b="1" dirty="0"/>
              <a:t>spolupracovať</a:t>
            </a:r>
            <a:r>
              <a:rPr lang="sk-SK" dirty="0"/>
              <a:t> so zariadením poradenstva a prevencie a ďalšími subjektmi pri podpore detí, žiakov a ich zákonných zástupcov v oblasti výchovy a vzdelávania,</a:t>
            </a:r>
            <a:endParaRPr lang="sk-SK" i="1" dirty="0"/>
          </a:p>
          <a:p>
            <a:pPr marL="0" indent="0">
              <a:buNone/>
            </a:pPr>
            <a:r>
              <a:rPr lang="sk-SK" dirty="0"/>
              <a:t>d) poskytovať </a:t>
            </a:r>
            <a:r>
              <a:rPr lang="sk-SK" b="1" dirty="0"/>
              <a:t>poradenstvo</a:t>
            </a:r>
            <a:r>
              <a:rPr lang="sk-SK" dirty="0"/>
              <a:t> deťom, žiakom a zákonným zástupcom a metodickú podporu pedagogickým zamestnancom,</a:t>
            </a:r>
          </a:p>
          <a:p>
            <a:pPr marL="0" indent="0">
              <a:buNone/>
            </a:pPr>
            <a:r>
              <a:rPr lang="sk-SK" dirty="0"/>
              <a:t>e) podieľať sa na </a:t>
            </a:r>
            <a:r>
              <a:rPr lang="sk-SK" b="1" dirty="0"/>
              <a:t>tvorbe školského vzdelávacieho programu</a:t>
            </a:r>
            <a:r>
              <a:rPr lang="sk-SK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65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63974" y="1825625"/>
            <a:ext cx="10515601" cy="4351338"/>
          </a:xfrm>
          <a:ln>
            <a:solidFill>
              <a:schemeClr val="tx1"/>
            </a:solidFill>
            <a:prstDash val="solid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Sústavu školských zariadení tvoria:</a:t>
            </a:r>
          </a:p>
          <a:p>
            <a:pPr marL="0" indent="0">
              <a:buNone/>
            </a:pPr>
            <a:r>
              <a:rPr lang="sk-SK" sz="2200" dirty="0"/>
              <a:t>a) školské výchovno-vzdelávacie zariadenia,</a:t>
            </a:r>
          </a:p>
          <a:p>
            <a:pPr marL="0" indent="0">
              <a:buNone/>
            </a:pPr>
            <a:r>
              <a:rPr lang="sk-SK" sz="2200" dirty="0"/>
              <a:t>b) špeciálne výchovné zariadenia,</a:t>
            </a:r>
          </a:p>
          <a:p>
            <a:pPr marL="0" indent="0">
              <a:buNone/>
            </a:pPr>
            <a:r>
              <a:rPr lang="sk-SK" sz="2200" dirty="0"/>
              <a:t>c) </a:t>
            </a:r>
            <a:r>
              <a:rPr lang="sk-SK" sz="2200" dirty="0">
                <a:highlight>
                  <a:srgbClr val="FFFF00"/>
                </a:highlight>
              </a:rPr>
              <a:t>zariadenia poradenstva a prevencie,</a:t>
            </a:r>
          </a:p>
          <a:p>
            <a:pPr marL="0" indent="0">
              <a:buNone/>
            </a:pPr>
            <a:r>
              <a:rPr lang="sk-SK" sz="2200" dirty="0"/>
              <a:t>d) školské účelové zariadenia.</a:t>
            </a:r>
          </a:p>
          <a:p>
            <a:pPr marL="0" indent="0">
              <a:buNone/>
            </a:pPr>
            <a:r>
              <a:rPr lang="sk-SK" dirty="0"/>
              <a:t>Školské zariadenia sú právnickou osobou, ak tak určí zriaďovateľ. Zariadenie poradenstva a prevencie je právnickou osobou.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Zariadenie poradenstva a prevencie nemožno zriadiť ako súčasť školy.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171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/>
              <a:t>ZÁKON NR SR č. 414 z 20. októbra 2021,</a:t>
            </a:r>
            <a:br>
              <a:rPr lang="sk-SK" sz="2800" b="1" dirty="0"/>
            </a:br>
            <a:r>
              <a:rPr lang="sk-SK" sz="2800" b="1" dirty="0"/>
              <a:t>ktorým sa mení a dopĺňa zákon č. 138/2019 Z. z. o pedagogických zamestnancoch a odborných zamestnancoch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4852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Členom školského podporného tímu </a:t>
            </a:r>
            <a:r>
              <a:rPr lang="sk-SK" dirty="0"/>
              <a:t>je </a:t>
            </a:r>
            <a:r>
              <a:rPr lang="sk-SK" b="1" dirty="0"/>
              <a:t>školský špeciálny pedagóg a všetci odborní zamestnanci </a:t>
            </a:r>
            <a:r>
              <a:rPr lang="sk-SK" dirty="0"/>
              <a:t>príslušnej školy. Členmi školského podporného tímu môžu byť </a:t>
            </a:r>
            <a:r>
              <a:rPr lang="sk-SK" b="1" dirty="0"/>
              <a:t>aj iní pedagogickí zamestnanci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Zloženie školského podporného tímu upraví riaditeľ vo vnútornom predpise po prerokovaní v pedagogickej rade, ak je zriadená.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20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700" dirty="0"/>
              <a:t>V Y H L Á Š K A č.24  Ministerstva školstva, vedy, výskumu a športu Slovenskej republiky zo 17. januára 2022 </a:t>
            </a:r>
            <a:r>
              <a:rPr lang="sk-SK" sz="2700" b="1" dirty="0"/>
              <a:t>o zariadeniach poradenstva a prevencie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highlight>
                  <a:srgbClr val="FFFF00"/>
                </a:highlight>
              </a:rPr>
              <a:t>Odborná činnosť sa na základe žiadosti začne vykonávať do 30 dní odo dňa doručenia žiadosti</a:t>
            </a:r>
            <a:r>
              <a:rPr lang="sk-SK" dirty="0"/>
              <a:t>, a to prvým rozhovorom so žiadateľom; ak je to nevyhnutné na zabezpečenie starostlivosti o dieťa a táto skutočnosť je odôvodnená, začne sa vykonávať bezodkladne po doručení žiadosti. </a:t>
            </a:r>
          </a:p>
          <a:p>
            <a:r>
              <a:rPr lang="sk-SK" dirty="0">
                <a:highlight>
                  <a:srgbClr val="FFFF00"/>
                </a:highlight>
              </a:rPr>
              <a:t>Ak zariadenie poradenstva a prevencie nedokáže vykonať odbornú činnosť</a:t>
            </a:r>
            <a:r>
              <a:rPr lang="sk-SK" dirty="0"/>
              <a:t>, informáciu o tejto skutočnosti oznámi zariadenie poradenstva a prevencie </a:t>
            </a:r>
            <a:r>
              <a:rPr lang="sk-SK" b="1" dirty="0"/>
              <a:t>do piatich pracovných dní žiadateľovi a regionálnemu úradu školskej správy. </a:t>
            </a:r>
          </a:p>
        </p:txBody>
      </p:sp>
    </p:spTree>
    <p:extLst>
      <p:ext uri="{BB962C8B-B14F-4D97-AF65-F5344CB8AC3E}">
        <p14:creationId xmlns:p14="http://schemas.microsoft.com/office/powerpoint/2010/main" val="52468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b="1" dirty="0">
                <a:latin typeface="Century Gothic" panose="020F0302020204030204"/>
                <a:ea typeface="+mn-ea"/>
                <a:cs typeface="+mn-cs"/>
              </a:rPr>
              <a:t>Čo prináša katalóg?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7700" lvl="1" indent="-32385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Font typeface="Arial"/>
              <a:buChar char="•"/>
            </a:pPr>
            <a:r>
              <a:rPr lang="en-US" sz="2200" spc="-117" dirty="0" err="1">
                <a:latin typeface="Calibri (MS)"/>
              </a:rPr>
              <a:t>Podporu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vo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výchove</a:t>
            </a:r>
            <a:r>
              <a:rPr lang="en-US" sz="2200" spc="-117" dirty="0">
                <a:latin typeface="Calibri (MS)"/>
              </a:rPr>
              <a:t> a </a:t>
            </a:r>
            <a:r>
              <a:rPr lang="en-US" sz="2200" spc="-117" dirty="0" err="1">
                <a:latin typeface="Calibri (MS)"/>
              </a:rPr>
              <a:t>vzdelávaní</a:t>
            </a:r>
            <a:r>
              <a:rPr lang="en-US" sz="2200" spc="-117" dirty="0">
                <a:latin typeface="Calibri (MS)"/>
              </a:rPr>
              <a:t> pre </a:t>
            </a:r>
            <a:r>
              <a:rPr lang="en-US" sz="2200" spc="-117" dirty="0" err="1">
                <a:latin typeface="Calibri (MS)"/>
              </a:rPr>
              <a:t>všetky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deti</a:t>
            </a:r>
            <a:r>
              <a:rPr lang="en-US" sz="2200" spc="-117" dirty="0">
                <a:latin typeface="Calibri (MS)"/>
              </a:rPr>
              <a:t> a </a:t>
            </a:r>
            <a:r>
              <a:rPr lang="en-US" sz="2200" spc="-117" dirty="0" err="1">
                <a:latin typeface="Calibri (MS)"/>
              </a:rPr>
              <a:t>žiakov</a:t>
            </a:r>
            <a:r>
              <a:rPr lang="en-US" sz="2200" spc="-117" dirty="0">
                <a:latin typeface="Calibri (MS)"/>
              </a:rPr>
              <a:t> bez </a:t>
            </a:r>
            <a:r>
              <a:rPr lang="en-US" sz="2200" spc="-117" dirty="0" err="1">
                <a:latin typeface="Calibri (MS)"/>
              </a:rPr>
              <a:t>rozdielu</a:t>
            </a:r>
            <a:r>
              <a:rPr lang="en-US" sz="2200" spc="-117" dirty="0">
                <a:latin typeface="Calibri (MS)"/>
              </a:rPr>
              <a:t>.</a:t>
            </a:r>
          </a:p>
          <a:p>
            <a:pPr marL="647700" lvl="1" indent="-32385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Font typeface="Arial"/>
              <a:buChar char="•"/>
            </a:pPr>
            <a:r>
              <a:rPr lang="en-US" sz="2200" spc="-117" dirty="0" err="1">
                <a:latin typeface="Calibri (MS)"/>
              </a:rPr>
              <a:t>Podporu</a:t>
            </a:r>
            <a:r>
              <a:rPr lang="en-US" sz="2200" spc="-117" dirty="0">
                <a:latin typeface="Calibri (MS)"/>
              </a:rPr>
              <a:t>, </a:t>
            </a:r>
            <a:r>
              <a:rPr lang="en-US" sz="2200" spc="-117" dirty="0" err="1">
                <a:latin typeface="Calibri (MS)"/>
              </a:rPr>
              <a:t>ktorá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sa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neviaže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na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stanovenie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diagnózy</a:t>
            </a:r>
            <a:r>
              <a:rPr lang="en-US" sz="2200" spc="-117" dirty="0">
                <a:latin typeface="Calibri (MS)"/>
              </a:rPr>
              <a:t>, ale </a:t>
            </a:r>
            <a:r>
              <a:rPr lang="en-US" sz="2200" spc="-117" dirty="0" err="1">
                <a:latin typeface="Calibri (MS)"/>
              </a:rPr>
              <a:t>na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identifikovanie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individuálnych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potrieb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jednotlivých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detí</a:t>
            </a:r>
            <a:r>
              <a:rPr lang="en-US" sz="2200" spc="-117" dirty="0">
                <a:latin typeface="Calibri (MS)"/>
              </a:rPr>
              <a:t> a </a:t>
            </a:r>
            <a:r>
              <a:rPr lang="en-US" sz="2200" spc="-117" dirty="0" err="1">
                <a:latin typeface="Calibri (MS)"/>
              </a:rPr>
              <a:t>žiakov</a:t>
            </a:r>
            <a:r>
              <a:rPr lang="sk-SK" sz="2200" spc="-117" dirty="0">
                <a:latin typeface="Calibri (MS)"/>
              </a:rPr>
              <a:t>.</a:t>
            </a:r>
            <a:endParaRPr lang="en-US" sz="2200" spc="-117" dirty="0">
              <a:latin typeface="Calibri (MS)"/>
            </a:endParaRPr>
          </a:p>
          <a:p>
            <a:pPr marL="647700" lvl="1" indent="-323850" algn="just">
              <a:lnSpc>
                <a:spcPct val="100000"/>
              </a:lnSpc>
              <a:buClr>
                <a:prstClr val="black">
                  <a:lumMod val="85000"/>
                  <a:lumOff val="15000"/>
                </a:prstClr>
              </a:buClr>
              <a:buFont typeface="Arial"/>
              <a:buChar char="•"/>
            </a:pPr>
            <a:r>
              <a:rPr lang="en-US" sz="2200" spc="-117" dirty="0" err="1">
                <a:latin typeface="Calibri (MS)"/>
              </a:rPr>
              <a:t>Poskytnutie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podporného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opatrenia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aj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na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základe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vyjadrenia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pedagogického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zamestnanca</a:t>
            </a:r>
            <a:r>
              <a:rPr lang="en-US" sz="2200" spc="-117" dirty="0">
                <a:latin typeface="Calibri (MS)"/>
              </a:rPr>
              <a:t> a </a:t>
            </a:r>
            <a:r>
              <a:rPr lang="en-US" sz="2200" spc="-117" dirty="0" err="1">
                <a:latin typeface="Calibri (MS)"/>
              </a:rPr>
              <a:t>odborného</a:t>
            </a:r>
            <a:r>
              <a:rPr lang="en-US" sz="2200" spc="-117" dirty="0">
                <a:latin typeface="Calibri (MS)"/>
              </a:rPr>
              <a:t> </a:t>
            </a:r>
            <a:r>
              <a:rPr lang="en-US" sz="2200" spc="-117" dirty="0" err="1">
                <a:latin typeface="Calibri (MS)"/>
              </a:rPr>
              <a:t>zamestnanca</a:t>
            </a:r>
            <a:r>
              <a:rPr lang="en-US" sz="2200" spc="-117" dirty="0">
                <a:latin typeface="Calibri (MS)"/>
              </a:rPr>
              <a:t> v </a:t>
            </a:r>
            <a:r>
              <a:rPr lang="en-US" sz="2200" spc="-117" dirty="0" err="1">
                <a:latin typeface="Calibri (MS)"/>
              </a:rPr>
              <a:t>škole</a:t>
            </a:r>
            <a:r>
              <a:rPr lang="sk-SK" sz="2200" spc="-117" dirty="0">
                <a:latin typeface="Calibri (MS)"/>
              </a:rPr>
              <a:t> (východiskom je pedagogická a orientačná diagnostika)</a:t>
            </a:r>
            <a:r>
              <a:rPr lang="en-US" sz="2200" spc="-117" dirty="0">
                <a:latin typeface="Calibri (MS)"/>
              </a:rPr>
              <a:t>.</a:t>
            </a:r>
            <a:endParaRPr lang="sk-SK" sz="2200" spc="-117" dirty="0">
              <a:latin typeface="Calibri (MS)"/>
            </a:endParaRPr>
          </a:p>
          <a:p>
            <a:pPr marL="647700" lvl="1" indent="-323850" algn="just">
              <a:lnSpc>
                <a:spcPct val="100000"/>
              </a:lnSpc>
              <a:buClr>
                <a:prstClr val="black">
                  <a:lumMod val="85000"/>
                  <a:lumOff val="15000"/>
                </a:prstClr>
              </a:buClr>
              <a:buFont typeface="Arial"/>
              <a:buChar char="•"/>
            </a:pPr>
            <a:r>
              <a:rPr lang="sk-SK" sz="2200" dirty="0">
                <a:latin typeface="Calibri (MS)" panose="020B0604020202020204" charset="0"/>
                <a:cs typeface="Calibri (MS)" panose="020B0604020202020204" charset="0"/>
              </a:rPr>
              <a:t>Podporu, ktorá reflektuje a eliminuje (prípadne úplne odstráni) identifikované bariéry a prekážky na strane školy alebo školského zariadenia vo vzťahu k učeniu sa a zapojeniu všetkých detí a žiakov.</a:t>
            </a:r>
            <a:endParaRPr lang="en-US" sz="2200" spc="-117" dirty="0">
              <a:latin typeface="Calibri (MS)" panose="020B0604020202020204" charset="0"/>
              <a:cs typeface="Calibri (MS)" panose="020B060402020202020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961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>
                <a:solidFill>
                  <a:srgbClr val="000000"/>
                </a:solidFill>
                <a:latin typeface="Segoe UI" panose="020B0502040204020203" pitchFamily="34" charset="0"/>
              </a:rPr>
              <a:t>Podporné opatrenia možno rozčleniť vertikálnym modelom na: </a:t>
            </a:r>
            <a:endParaRPr lang="sk-SK" sz="3200" b="1" dirty="0"/>
          </a:p>
        </p:txBody>
      </p:sp>
      <p:graphicFrame>
        <p:nvGraphicFramePr>
          <p:cNvPr id="9" name="Zástupný objekt pre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39691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96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7" name="Zástupný objekt pre obsah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510" y="-127084"/>
            <a:ext cx="11460480" cy="7320364"/>
          </a:xfrm>
          <a:prstGeom prst="rect">
            <a:avLst/>
          </a:prstGeom>
        </p:spPr>
      </p:pic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A691F6-4A63-42E4-90E9-69A6FC45C189}" type="datetime1">
              <a:rPr kumimoji="0" lang="sk-SK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2. 12. 2024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3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2579B-5D71-50BC-1BCB-FB8E4F345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DBDE3-688C-6075-E281-3BA14407D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>
                <a:latin typeface="Century Gothic" panose="020F0302020204030204"/>
                <a:ea typeface="+mn-ea"/>
                <a:cs typeface="+mn-cs"/>
              </a:rPr>
              <a:t>Priame intervencie</a:t>
            </a:r>
            <a:endParaRPr lang="sk-SK" sz="3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BCC378-4E3C-F379-5DCA-7DDBC2D119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3437"/>
          </a:xfrm>
        </p:spPr>
        <p:txBody>
          <a:bodyPr>
            <a:noAutofit/>
          </a:bodyPr>
          <a:lstStyle/>
          <a:p>
            <a:pPr marL="781050" lvl="1" indent="-45720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dirty="0"/>
              <a:t>Všetky postupy, pri ktorých pracuje OZ, PZ alebo ŠPT priamo s dieťaťom/žiakom. </a:t>
            </a:r>
          </a:p>
          <a:p>
            <a:pPr marL="781050" lvl="1" indent="-45720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dirty="0"/>
              <a:t>Ide o priamy kontakt a odborné činnosti s cieľom vyvolať potrebné zmeny.</a:t>
            </a:r>
          </a:p>
          <a:p>
            <a:pPr marL="781050" lvl="1" indent="-45720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dirty="0"/>
              <a:t>Priame intervencie môžu byť zamerané na prácu s jednotlivcom alebo skupinou. </a:t>
            </a:r>
          </a:p>
          <a:p>
            <a:pPr marL="781050" lvl="1" indent="-45720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dirty="0"/>
              <a:t>Už v rámci diagnostického procesu môže dochádzať k pozitívnemu pôsobeniu intervencie pri uvedomení si vlastných ťažkostí dieťaťa/žiaka a zároveň pri jeho </a:t>
            </a:r>
            <a:r>
              <a:rPr lang="sk-SK" dirty="0" err="1"/>
              <a:t>sebaprijatí</a:t>
            </a:r>
            <a:r>
              <a:rPr lang="sk-SK" dirty="0"/>
              <a:t> a uvedomení jeho vlastnej hodnoty.</a:t>
            </a:r>
          </a:p>
        </p:txBody>
      </p:sp>
    </p:spTree>
    <p:extLst>
      <p:ext uri="{BB962C8B-B14F-4D97-AF65-F5344CB8AC3E}">
        <p14:creationId xmlns:p14="http://schemas.microsoft.com/office/powerpoint/2010/main" val="42383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3AA8C7-4839-89DE-F1A2-F40D364709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07FD2-C0AE-D174-476A-994F12DC6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>
                <a:latin typeface="Century Gothic" panose="020F0302020204030204"/>
                <a:ea typeface="+mn-ea"/>
                <a:cs typeface="+mn-cs"/>
              </a:rPr>
              <a:t>Priame intervencie</a:t>
            </a:r>
            <a:endParaRPr lang="sk-SK" sz="3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3DEC101-91C2-DD64-3C6E-BCA74A38A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785"/>
            <a:ext cx="10515600" cy="5159030"/>
          </a:xfrm>
        </p:spPr>
        <p:txBody>
          <a:bodyPr>
            <a:noAutofit/>
          </a:bodyPr>
          <a:lstStyle/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stimulačné, reedukačné a nácvikové programy, 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práca s rozvojom kognitívnych a osobnostných charakteristík dieťaťa/žiaka, 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 err="1"/>
              <a:t>kariérová</a:t>
            </a:r>
            <a:r>
              <a:rPr lang="sk-SK" sz="2800" dirty="0"/>
              <a:t> výchova a poradenstvo, 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poradenská a psychoterapeutická starostlivosť, 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nácvik spôsobov komunikácie alebo riešenia konfliktov, 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krízová intervencia,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nácvik práce s kompenzačnými pomôckami,  </a:t>
            </a:r>
          </a:p>
          <a:p>
            <a:pPr marL="781050" lvl="1" indent="-457200" algn="just">
              <a:lnSpc>
                <a:spcPct val="120000"/>
              </a:lnSpc>
              <a:buClr>
                <a:prstClr val="black">
                  <a:lumMod val="85000"/>
                  <a:lumOff val="15000"/>
                </a:prstClr>
              </a:buClr>
              <a:buFont typeface="Wingdings" panose="05000000000000000000" pitchFamily="2" charset="2"/>
              <a:buChar char="Ø"/>
            </a:pPr>
            <a:r>
              <a:rPr lang="sk-SK" sz="2800" dirty="0"/>
              <a:t>rozvoj sociálnych zručností ...</a:t>
            </a:r>
          </a:p>
        </p:txBody>
      </p:sp>
    </p:spTree>
    <p:extLst>
      <p:ext uri="{BB962C8B-B14F-4D97-AF65-F5344CB8AC3E}">
        <p14:creationId xmlns:p14="http://schemas.microsoft.com/office/powerpoint/2010/main" val="2501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ABBD9-3910-D014-69B7-A38B7BD65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B43553-C611-D555-D027-F4CA37F23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b="1" dirty="0">
                <a:latin typeface="Century Gothic" panose="020F0302020204030204"/>
                <a:ea typeface="+mn-ea"/>
                <a:cs typeface="+mn-cs"/>
              </a:rPr>
              <a:t>Nepriame intervencie</a:t>
            </a:r>
            <a:endParaRPr lang="sk-SK" sz="3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9E2E17-A5F5-0A11-0324-51B653E5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785"/>
            <a:ext cx="10515600" cy="4724178"/>
          </a:xfrm>
        </p:spPr>
        <p:txBody>
          <a:bodyPr>
            <a:normAutofit/>
          </a:bodyPr>
          <a:lstStyle/>
          <a:p>
            <a:pPr marL="323850" lvl="1" indent="0" algn="just">
              <a:lnSpc>
                <a:spcPts val="4200"/>
              </a:lnSpc>
              <a:buClr>
                <a:prstClr val="black">
                  <a:lumMod val="85000"/>
                  <a:lumOff val="15000"/>
                </a:prstClr>
              </a:buClr>
              <a:buNone/>
            </a:pPr>
            <a:r>
              <a:rPr lang="sk-SK" sz="1600" dirty="0"/>
              <a:t>Postupy, ktoré pomáhajú optimalizovať zdravý vývin dieťaťa/žiaka bez toho, že sa pracuje priamo s dieťaťom/žiakom. Na žiaka tieto postupy pôsobia sprostredkovane, vykonajú sa v jeho prospech. Sekundárne môžu pozitívne pôsobiť aj na systém, v ktorom sa žiak nachádza - ako na </a:t>
            </a:r>
            <a:r>
              <a:rPr lang="sk-SK" sz="1600" dirty="0">
                <a:solidFill>
                  <a:srgbClr val="FF0000"/>
                </a:solidFill>
              </a:rPr>
              <a:t>rodinu </a:t>
            </a:r>
            <a:r>
              <a:rPr lang="sk-SK" sz="1600" dirty="0"/>
              <a:t>(ZZ a ďalších členov rodiny), tak na školu (triedny kolektív, učiteľa). Aktérmi nepriamych intervencií sú hlavne rodičia/ZZ dieťaťa/žiaka, PZ a OZ školy, triedny kolektív žiaka alebo rovesnícka skupina a zamestnanci iných zariadení, ktoré dieťa/žiak navštevuje.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0657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194" y="373833"/>
            <a:ext cx="10515600" cy="1325563"/>
          </a:xfrm>
        </p:spPr>
        <p:txBody>
          <a:bodyPr>
            <a:normAutofit/>
          </a:bodyPr>
          <a:lstStyle/>
          <a:p>
            <a:pPr algn="ctr"/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3200" b="1" dirty="0"/>
              <a:t>Ďakujem za pozornosť!</a:t>
            </a:r>
          </a:p>
          <a:p>
            <a:pPr marL="0" indent="0" algn="ctr">
              <a:buNone/>
            </a:pPr>
            <a:r>
              <a:rPr lang="sk-SK" dirty="0"/>
              <a:t>viera.silonova@unipo.sk</a:t>
            </a:r>
          </a:p>
        </p:txBody>
      </p:sp>
    </p:spTree>
    <p:extLst>
      <p:ext uri="{BB962C8B-B14F-4D97-AF65-F5344CB8AC3E}">
        <p14:creationId xmlns:p14="http://schemas.microsoft.com/office/powerpoint/2010/main" val="13272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Školské výchovno-vzdelávacie zariadenia (§ 113)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2600" dirty="0"/>
              <a:t>Školskými výchovno-vzdelávacími zariadeniami sú:</a:t>
            </a:r>
          </a:p>
          <a:p>
            <a:pPr marL="0" indent="0">
              <a:buNone/>
            </a:pPr>
            <a:r>
              <a:rPr lang="sk-SK" sz="2400" dirty="0"/>
              <a:t>a) školský klub detí,</a:t>
            </a:r>
          </a:p>
          <a:p>
            <a:pPr marL="0" indent="0">
              <a:buNone/>
            </a:pPr>
            <a:r>
              <a:rPr lang="sk-SK" sz="2400" dirty="0"/>
              <a:t>b) centrum voľného času,</a:t>
            </a:r>
          </a:p>
          <a:p>
            <a:pPr marL="0" indent="0">
              <a:buNone/>
            </a:pPr>
            <a:r>
              <a:rPr lang="sk-SK" sz="2400" dirty="0"/>
              <a:t>c) školský internát.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273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Novela zákona NR SR č. </a:t>
            </a:r>
            <a:r>
              <a:rPr lang="pt-BR" sz="3200" b="1" dirty="0"/>
              <a:t>245</a:t>
            </a:r>
            <a:r>
              <a:rPr lang="sk-SK" sz="3200" b="1" dirty="0"/>
              <a:t>/2008</a:t>
            </a:r>
            <a:r>
              <a:rPr lang="pt-BR" sz="3200" b="1" dirty="0"/>
              <a:t> o výchove a vzdelávaní (školský zákon) 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Špeciálne výchovné zariadenia (§ 120)</a:t>
            </a:r>
          </a:p>
          <a:p>
            <a:pPr marL="0" indent="0">
              <a:buNone/>
            </a:pPr>
            <a:r>
              <a:rPr lang="sk-SK" dirty="0"/>
              <a:t>Špeciálnymi výchovnými zariadeniami sú:</a:t>
            </a:r>
          </a:p>
          <a:p>
            <a:pPr marL="0" indent="0">
              <a:buNone/>
            </a:pPr>
            <a:r>
              <a:rPr lang="sk-SK" sz="2400" dirty="0"/>
              <a:t>a) diagnostické centrum,</a:t>
            </a:r>
          </a:p>
          <a:p>
            <a:pPr marL="0" indent="0">
              <a:buNone/>
            </a:pPr>
            <a:r>
              <a:rPr lang="sk-SK" sz="2400" dirty="0"/>
              <a:t>b) reedukačné centrum,</a:t>
            </a:r>
          </a:p>
          <a:p>
            <a:pPr marL="0" indent="0">
              <a:buNone/>
            </a:pPr>
            <a:r>
              <a:rPr lang="sk-SK" sz="2400" dirty="0"/>
              <a:t>c) </a:t>
            </a:r>
            <a:r>
              <a:rPr lang="sk-SK" sz="2400" dirty="0">
                <a:highlight>
                  <a:srgbClr val="FFFF00"/>
                </a:highlight>
              </a:rPr>
              <a:t>liečebno-výchovné sanatórium  </a:t>
            </a:r>
            <a:r>
              <a:rPr lang="sk-SK" sz="2400" dirty="0"/>
              <a:t>pre deti vo veku </a:t>
            </a:r>
            <a:r>
              <a:rPr lang="sk-SK" sz="2400" b="1" dirty="0"/>
              <a:t>6 – 15 rokov </a:t>
            </a:r>
            <a:r>
              <a:rPr lang="sk-SK" sz="2400" dirty="0">
                <a:solidFill>
                  <a:srgbClr val="FF0000"/>
                </a:solidFill>
              </a:rPr>
              <a:t>s vývinovou poruchou učenia a deťom s poruchami aktivity a pozornosti</a:t>
            </a:r>
            <a:r>
              <a:rPr lang="sk-SK" sz="2400" dirty="0"/>
              <a:t>, u ktorých ambulantná starostlivosť neviedla k náprave. Ide o denné alebo internátne zariadenie, pobyt </a:t>
            </a:r>
          </a:p>
          <a:p>
            <a:pPr marL="0" indent="0">
              <a:buNone/>
            </a:pPr>
            <a:r>
              <a:rPr lang="sk-SK" sz="2400" dirty="0"/>
              <a:t>v ňom je max. </a:t>
            </a:r>
            <a:r>
              <a:rPr lang="sk-SK" sz="2400" b="1" dirty="0"/>
              <a:t>3 – 12 mesiacov</a:t>
            </a:r>
            <a:r>
              <a:rPr lang="sk-SK" sz="2400" dirty="0"/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17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130)</a:t>
            </a:r>
            <a:r>
              <a:rPr lang="sk-SK" sz="1800" b="1" dirty="0"/>
              <a:t/>
            </a:r>
            <a:br>
              <a:rPr lang="sk-SK" sz="1800" b="1" dirty="0"/>
            </a:b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V  systéme poradenstva a prevencie sa vykonáva odborná činnosť: </a:t>
            </a:r>
          </a:p>
          <a:p>
            <a:pPr>
              <a:buFontTx/>
              <a:buChar char="-"/>
            </a:pPr>
            <a:r>
              <a:rPr lang="sk-SK" dirty="0"/>
              <a:t>poradenská,</a:t>
            </a:r>
          </a:p>
          <a:p>
            <a:pPr>
              <a:buFontTx/>
              <a:buChar char="-"/>
            </a:pPr>
            <a:r>
              <a:rPr lang="sk-SK" dirty="0"/>
              <a:t> psychologická, </a:t>
            </a:r>
          </a:p>
          <a:p>
            <a:pPr>
              <a:buFontTx/>
              <a:buChar char="-"/>
            </a:pPr>
            <a:r>
              <a:rPr lang="sk-SK" dirty="0"/>
              <a:t>pedagogická, </a:t>
            </a:r>
          </a:p>
          <a:p>
            <a:pPr>
              <a:buFontTx/>
              <a:buChar char="-"/>
            </a:pPr>
            <a:r>
              <a:rPr lang="sk-SK" dirty="0"/>
              <a:t>špeciálno-pedagogická, </a:t>
            </a:r>
          </a:p>
          <a:p>
            <a:pPr>
              <a:buFontTx/>
              <a:buChar char="-"/>
            </a:pPr>
            <a:r>
              <a:rPr lang="sk-SK" dirty="0"/>
              <a:t>logopedická, </a:t>
            </a:r>
          </a:p>
          <a:p>
            <a:pPr>
              <a:buFontTx/>
              <a:buChar char="-"/>
            </a:pPr>
            <a:r>
              <a:rPr lang="sk-SK" dirty="0"/>
              <a:t>liečebno-pedagogická,</a:t>
            </a:r>
          </a:p>
          <a:p>
            <a:pPr>
              <a:buFontTx/>
              <a:buChar char="-"/>
            </a:pPr>
            <a:r>
              <a:rPr lang="sk-SK" dirty="0"/>
              <a:t>sociálno-pedagogická.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Sú zamerané na optimalizáciu výchovného, vzdelávacieho, psychického, sociálneho a </a:t>
            </a:r>
            <a:r>
              <a:rPr lang="sk-SK" dirty="0" err="1"/>
              <a:t>kariérového</a:t>
            </a:r>
            <a:r>
              <a:rPr lang="sk-SK" dirty="0"/>
              <a:t> vývinu detí od narodenia až po ukončenie prípravy na povolanie.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52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5F66C7-006A-494E-B28D-F39EDDF0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b="1" dirty="0"/>
              <a:t>Systém poradenstva a prevencie (§ 130)</a:t>
            </a:r>
            <a:r>
              <a:rPr lang="sk-SK" sz="2800" b="1" dirty="0"/>
              <a:t/>
            </a:r>
            <a:br>
              <a:rPr lang="sk-SK" sz="2800" b="1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4EC083-007F-4565-B35E-5E468A5D8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Poradenská činnosť sa poskytuje aj:</a:t>
            </a:r>
          </a:p>
          <a:p>
            <a:r>
              <a:rPr lang="sk-SK" dirty="0"/>
              <a:t> zákonným zástupcom detí alebo žiakov, </a:t>
            </a:r>
          </a:p>
          <a:p>
            <a:r>
              <a:rPr lang="sk-SK" dirty="0"/>
              <a:t>zástupcom zariadenia, </a:t>
            </a:r>
          </a:p>
          <a:p>
            <a:r>
              <a:rPr lang="sk-SK" dirty="0"/>
              <a:t>pedagogickým zamestnancom alebo odborným zamestnancom.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7337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8263E-9514-4E90-B9C8-0BFFE6576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b="1" dirty="0"/>
              <a:t>Systém poradenstva a prevencie (§ 130)</a:t>
            </a:r>
            <a:endParaRPr lang="sk-SK" sz="36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860796A-5DD7-4F78-A9C2-19ADA59D1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Do systému poradenstva patria: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AutoNum type="arabicPeriod"/>
            </a:pPr>
            <a:r>
              <a:rPr lang="sk-SK" dirty="0"/>
              <a:t>zariadenia poradenstva a prevencie, </a:t>
            </a:r>
          </a:p>
          <a:p>
            <a:pPr marL="0" indent="0">
              <a:buNone/>
            </a:pPr>
            <a:endParaRPr lang="sk-SK" dirty="0"/>
          </a:p>
          <a:p>
            <a:pPr marL="514350" indent="-514350">
              <a:buAutoNum type="arabicPeriod" startAt="2"/>
            </a:pPr>
            <a:r>
              <a:rPr lang="sk-SK" dirty="0"/>
              <a:t>v školách pedagogickí zamestnanci, školský podporný tím</a:t>
            </a:r>
            <a:r>
              <a:rPr lang="sk-SK" b="1" i="1" baseline="30000" dirty="0"/>
              <a:t> </a:t>
            </a:r>
            <a:r>
              <a:rPr lang="sk-SK" dirty="0"/>
              <a:t>alebo</a:t>
            </a:r>
          </a:p>
          <a:p>
            <a:pPr marL="0" indent="0">
              <a:buNone/>
            </a:pPr>
            <a:r>
              <a:rPr lang="sk-SK" dirty="0"/>
              <a:t>      odborní zamestnanci školy.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1360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26721-5191-4C00-A5B2-276CEAC7A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Systém poradenstva a prevencie (§ 130)</a:t>
            </a:r>
            <a:endParaRPr lang="sk-SK" sz="32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F67A58C-D81B-4019-8814-62692460C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highlight>
                  <a:srgbClr val="FFFF00"/>
                </a:highlight>
              </a:rPr>
              <a:t>Zariadeniami poradenstva a prevencie sú:</a:t>
            </a:r>
          </a:p>
          <a:p>
            <a:pPr marL="0" indent="0">
              <a:buNone/>
            </a:pPr>
            <a:r>
              <a:rPr lang="sk-SK" dirty="0"/>
              <a:t>1. </a:t>
            </a:r>
            <a:r>
              <a:rPr lang="sk-SK" sz="2800" dirty="0"/>
              <a:t>centrum poradenstva a prevencie,</a:t>
            </a:r>
          </a:p>
          <a:p>
            <a:pPr marL="0" indent="0">
              <a:buNone/>
            </a:pPr>
            <a:r>
              <a:rPr lang="sk-SK" dirty="0"/>
              <a:t>2. </a:t>
            </a:r>
            <a:r>
              <a:rPr lang="sk-SK" sz="2800" dirty="0"/>
              <a:t>špecializované centrum poradenstva a prevencie.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42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b="1" dirty="0"/>
              <a:t>Zariadenia poradenstva a prevencie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/>
              <a:t>Centrum poradenstva a prevencie </a:t>
            </a:r>
            <a:r>
              <a:rPr lang="sk-SK" dirty="0"/>
              <a:t>možno zriadiť, ak zamestnáva </a:t>
            </a:r>
            <a:r>
              <a:rPr lang="sk-SK" b="1" dirty="0"/>
              <a:t>najmenej 5 odborných zamestnancov (</a:t>
            </a:r>
            <a:r>
              <a:rPr lang="sk-SK" dirty="0"/>
              <a:t>na ustanovený týždenný pracovný čas, z ktorých najmenej 1 je zaradený do </a:t>
            </a:r>
            <a:r>
              <a:rPr lang="sk-SK" dirty="0" err="1"/>
              <a:t>kariérového</a:t>
            </a:r>
            <a:r>
              <a:rPr lang="sk-SK" dirty="0"/>
              <a:t> stupňa samostatný odborný zamestnanec). </a:t>
            </a:r>
          </a:p>
          <a:p>
            <a:pPr marL="0" indent="0">
              <a:buNone/>
            </a:pPr>
            <a:r>
              <a:rPr lang="sk-SK" b="1" dirty="0"/>
              <a:t>Špecializované  centrum poradenstva a prevencie </a:t>
            </a:r>
            <a:r>
              <a:rPr lang="sk-SK" dirty="0"/>
              <a:t>možno zriadiť, ak zamestnáva </a:t>
            </a:r>
            <a:r>
              <a:rPr lang="sk-SK" b="1" dirty="0"/>
              <a:t>najmenej 3 odborných zamestnancov </a:t>
            </a:r>
            <a:r>
              <a:rPr lang="sk-SK" dirty="0"/>
              <a:t>na ustanovený týždenný pracovný čas, z ktorých najmenej 1 je zaradený do </a:t>
            </a:r>
            <a:r>
              <a:rPr lang="sk-SK" dirty="0" err="1"/>
              <a:t>kariérového</a:t>
            </a:r>
            <a:r>
              <a:rPr lang="sk-SK" dirty="0"/>
              <a:t> stupňa samostatný odborný zamestnanec.</a:t>
            </a:r>
          </a:p>
          <a:p>
            <a:pPr marL="0" indent="0">
              <a:buNone/>
            </a:pPr>
            <a:r>
              <a:rPr lang="sk-SK" dirty="0">
                <a:solidFill>
                  <a:srgbClr val="FF0000"/>
                </a:solidFill>
              </a:rPr>
              <a:t>Odborné činnosti sú poskytované bezplatne.</a:t>
            </a:r>
          </a:p>
          <a:p>
            <a:pPr marL="0" indent="0">
              <a:buNone/>
            </a:pPr>
            <a:r>
              <a:rPr lang="sk-SK" dirty="0"/>
              <a:t>Ministerstvo školstva na základe </a:t>
            </a:r>
            <a:r>
              <a:rPr lang="sk-SK" dirty="0">
                <a:highlight>
                  <a:srgbClr val="FFFF00"/>
                </a:highlight>
              </a:rPr>
              <a:t>podnetu</a:t>
            </a:r>
            <a:r>
              <a:rPr lang="sk-SK" dirty="0"/>
              <a:t> preskúma osobný spis dieťaťa vedený v zariadení poradenstva a prevencie, návrh na vzdelávanie dieťaťa so ŠVVP alebo žiaka ŠVVP, správu z diagnostického vyšetrenia a písomné vyjadrenie zariadenia poradenstva a prevencie, a vydá písomné stanovisko, ktoré doručí zákonnému zástupcovi dieťaťa alebo žiaka alebo zástupcovi zariadenia, príslušnému zariadeniu poradenstva a prevencie, riaditeľovi školy alebo riaditeľovi školského zariadenia, ktorý rozhoduje o prijatí dieťaťa alebo žiaka, a Štátnej školskej inšpekcii.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185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019_TF78438558" id="{03D3C7D7-7294-4361-A24E-058731A8E82E}" vid="{E6517E62-9974-45F6-9388-3E4B9F20DF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</TotalTime>
  <Words>1502</Words>
  <Application>Microsoft Office PowerPoint</Application>
  <PresentationFormat>Širokouhlá</PresentationFormat>
  <Paragraphs>183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(MS)</vt:lpstr>
      <vt:lpstr>Calibri Light</vt:lpstr>
      <vt:lpstr>Century Gothic</vt:lpstr>
      <vt:lpstr>Garamond</vt:lpstr>
      <vt:lpstr>Segoe UI</vt:lpstr>
      <vt:lpstr>Wingdings</vt:lpstr>
      <vt:lpstr>Motív balíka Office</vt:lpstr>
      <vt:lpstr>1_SavonVTI</vt:lpstr>
      <vt:lpstr>     Systém poradenstva a prevencie     </vt:lpstr>
      <vt:lpstr>Novela zákona NR SR č. 245/2008 o výchove a vzdelávaní (školský zákon) </vt:lpstr>
      <vt:lpstr>Novela zákona NR SR č. 245/2008 o výchove a vzdelávaní (školský zákon) </vt:lpstr>
      <vt:lpstr>Novela zákona NR SR č. 245/2008 o výchove a vzdelávaní (školský zákon) </vt:lpstr>
      <vt:lpstr>Systém poradenstva a prevencie (§ 130) </vt:lpstr>
      <vt:lpstr>Systém poradenstva a prevencie (§ 130) </vt:lpstr>
      <vt:lpstr>Systém poradenstva a prevencie (§ 130)</vt:lpstr>
      <vt:lpstr>Systém poradenstva a prevencie (§ 130)</vt:lpstr>
      <vt:lpstr>Zariadenia poradenstva a prevencie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131)</vt:lpstr>
      <vt:lpstr>Systém poradenstva a prevencie (§ 132)</vt:lpstr>
      <vt:lpstr>Systém poradenstva a prevencie (§ 133)</vt:lpstr>
      <vt:lpstr>ZÁKON NR SR č. 414 z 20. októbra 2021, ktorým sa mení a dopĺňa zákon č. 138/2019 Z. z. o pedagogických zamestnancoch a odborných zamestnancoch</vt:lpstr>
      <vt:lpstr>ZÁKON NR SR č. 414 z 20. októbra 2021, ktorým sa mení a dopĺňa zákon č. 138/2019 Z. z. o pedagogických zamestnancoch a odborných zamestnancoch</vt:lpstr>
      <vt:lpstr>ZÁKON NR SR č. 414 z 20. októbra 2021, ktorým sa mení a dopĺňa zákon č. 138/2019 Z. z. o pedagogických zamestnancoch a odborných zamestnancoch</vt:lpstr>
      <vt:lpstr>V Y H L Á Š K A č.24  Ministerstva školstva, vedy, výskumu a športu Slovenskej republiky zo 17. januára 2022 o zariadeniach poradenstva a prevencie</vt:lpstr>
      <vt:lpstr>Čo prináša katalóg?</vt:lpstr>
      <vt:lpstr>Podporné opatrenia možno rozčleniť vertikálnym modelom na: </vt:lpstr>
      <vt:lpstr>Prezentácia programu PowerPoint</vt:lpstr>
      <vt:lpstr>Priame intervencie</vt:lpstr>
      <vt:lpstr>Priame intervencie</vt:lpstr>
      <vt:lpstr>Nepriame intervencie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Užívateľ</dc:creator>
  <cp:lastModifiedBy>viera.silonova</cp:lastModifiedBy>
  <cp:revision>56</cp:revision>
  <dcterms:created xsi:type="dcterms:W3CDTF">2022-01-28T11:41:25Z</dcterms:created>
  <dcterms:modified xsi:type="dcterms:W3CDTF">2024-12-01T23:42:13Z</dcterms:modified>
</cp:coreProperties>
</file>