
<file path=[Content_Types].xml><?xml version="1.0" encoding="utf-8"?>
<Types xmlns="http://schemas.openxmlformats.org/package/2006/content-types">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68" r:id="rId2"/>
    <p:sldId id="307" r:id="rId3"/>
    <p:sldId id="299" r:id="rId4"/>
    <p:sldId id="298" r:id="rId5"/>
    <p:sldId id="294" r:id="rId6"/>
    <p:sldId id="300" r:id="rId7"/>
    <p:sldId id="301" r:id="rId8"/>
    <p:sldId id="308" r:id="rId9"/>
    <p:sldId id="303" r:id="rId10"/>
    <p:sldId id="304" r:id="rId11"/>
    <p:sldId id="310" r:id="rId12"/>
    <p:sldId id="314" r:id="rId13"/>
    <p:sldId id="315" r:id="rId14"/>
    <p:sldId id="313" r:id="rId15"/>
    <p:sldId id="316" r:id="rId16"/>
    <p:sldId id="311" r:id="rId17"/>
    <p:sldId id="296" r:id="rId18"/>
    <p:sldId id="297" r:id="rId19"/>
    <p:sldId id="317" r:id="rId20"/>
    <p:sldId id="290" r:id="rId21"/>
  </p:sldIdLst>
  <p:sldSz cx="9144000" cy="6858000" type="screen4x3"/>
  <p:notesSz cx="6858000" cy="9144000"/>
  <p:defaultTextStyle>
    <a:defPPr>
      <a:defRPr lang="sk-S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redný štýl 2 - zvýrazneni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21" d="100"/>
          <a:sy n="121" d="100"/>
        </p:scale>
        <p:origin x="-3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hlavičky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k-SK"/>
          </a:p>
        </p:txBody>
      </p:sp>
      <p:sp>
        <p:nvSpPr>
          <p:cNvPr id="3" name="Zástupný symbol dátum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D4815D1-4EE4-440E-A915-8AE2D6434102}" type="datetimeFigureOut">
              <a:rPr lang="sk-SK" smtClean="0"/>
              <a:pPr/>
              <a:t>17. 4. 2012</a:t>
            </a:fld>
            <a:endParaRPr lang="sk-SK"/>
          </a:p>
        </p:txBody>
      </p:sp>
      <p:sp>
        <p:nvSpPr>
          <p:cNvPr id="4" name="Zástupný symbol obrazu snímky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k-SK"/>
          </a:p>
        </p:txBody>
      </p:sp>
      <p:sp>
        <p:nvSpPr>
          <p:cNvPr id="5" name="Zástupný symbol poznámok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k-SK" smtClean="0"/>
              <a:t>Upravte štýl predlohy textu.</a:t>
            </a:r>
          </a:p>
          <a:p>
            <a:pPr lvl="1"/>
            <a:r>
              <a:rPr lang="sk-SK" smtClean="0"/>
              <a:t>Druhá úroveň</a:t>
            </a:r>
          </a:p>
          <a:p>
            <a:pPr lvl="2"/>
            <a:r>
              <a:rPr lang="sk-SK" smtClean="0"/>
              <a:t>Tretia úroveň</a:t>
            </a:r>
          </a:p>
          <a:p>
            <a:pPr lvl="3"/>
            <a:r>
              <a:rPr lang="sk-SK" smtClean="0"/>
              <a:t>Štvrtá úroveň</a:t>
            </a:r>
          </a:p>
          <a:p>
            <a:pPr lvl="4"/>
            <a:r>
              <a:rPr lang="sk-SK" smtClean="0"/>
              <a:t>Piata úroveň</a:t>
            </a:r>
            <a:endParaRPr lang="sk-SK"/>
          </a:p>
        </p:txBody>
      </p:sp>
      <p:sp>
        <p:nvSpPr>
          <p:cNvPr id="6" name="Zástupný symbol päty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k-SK"/>
          </a:p>
        </p:txBody>
      </p:sp>
      <p:sp>
        <p:nvSpPr>
          <p:cNvPr id="7" name="Zástupný symbol čísla snímky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88C2B19-0E1C-4BC7-A763-B8D1EEAB9E7A}" type="slidenum">
              <a:rPr lang="sk-SK" smtClean="0"/>
              <a:pPr/>
              <a:t>‹#›</a:t>
            </a:fld>
            <a:endParaRPr lang="sk-SK"/>
          </a:p>
        </p:txBody>
      </p:sp>
    </p:spTree>
    <p:extLst>
      <p:ext uri="{BB962C8B-B14F-4D97-AF65-F5344CB8AC3E}">
        <p14:creationId xmlns:p14="http://schemas.microsoft.com/office/powerpoint/2010/main" val="13656332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obrazu snímky 1"/>
          <p:cNvSpPr>
            <a:spLocks noGrp="1" noRot="1" noChangeAspect="1"/>
          </p:cNvSpPr>
          <p:nvPr>
            <p:ph type="sldImg"/>
          </p:nvPr>
        </p:nvSpPr>
        <p:spPr/>
      </p:sp>
      <p:sp>
        <p:nvSpPr>
          <p:cNvPr id="3" name="Zástupný symbol poznámok 2"/>
          <p:cNvSpPr>
            <a:spLocks noGrp="1"/>
          </p:cNvSpPr>
          <p:nvPr>
            <p:ph type="body" idx="1"/>
          </p:nvPr>
        </p:nvSpPr>
        <p:spPr/>
        <p:txBody>
          <a:bodyPr/>
          <a:lstStyle/>
          <a:p>
            <a:endParaRPr lang="sk-SK" dirty="0"/>
          </a:p>
        </p:txBody>
      </p:sp>
      <p:sp>
        <p:nvSpPr>
          <p:cNvPr id="4" name="Zástupný symbol čísla snímky 3"/>
          <p:cNvSpPr>
            <a:spLocks noGrp="1"/>
          </p:cNvSpPr>
          <p:nvPr>
            <p:ph type="sldNum" sz="quarter" idx="10"/>
          </p:nvPr>
        </p:nvSpPr>
        <p:spPr/>
        <p:txBody>
          <a:bodyPr/>
          <a:lstStyle/>
          <a:p>
            <a:fld id="{688C2B19-0E1C-4BC7-A763-B8D1EEAB9E7A}" type="slidenum">
              <a:rPr lang="sk-SK" smtClean="0"/>
              <a:pPr/>
              <a:t>4</a:t>
            </a:fld>
            <a:endParaRPr lang="sk-SK"/>
          </a:p>
        </p:txBody>
      </p:sp>
    </p:spTree>
    <p:extLst>
      <p:ext uri="{BB962C8B-B14F-4D97-AF65-F5344CB8AC3E}">
        <p14:creationId xmlns:p14="http://schemas.microsoft.com/office/powerpoint/2010/main" val="33462538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á snímka">
    <p:spTree>
      <p:nvGrpSpPr>
        <p:cNvPr id="1" name=""/>
        <p:cNvGrpSpPr/>
        <p:nvPr/>
      </p:nvGrpSpPr>
      <p:grpSpPr>
        <a:xfrm>
          <a:off x="0" y="0"/>
          <a:ext cx="0" cy="0"/>
          <a:chOff x="0" y="0"/>
          <a:chExt cx="0" cy="0"/>
        </a:xfrm>
      </p:grpSpPr>
      <p:sp>
        <p:nvSpPr>
          <p:cNvPr id="8" name="Nadpis 7"/>
          <p:cNvSpPr>
            <a:spLocks noGrp="1"/>
          </p:cNvSpPr>
          <p:nvPr>
            <p:ph type="ctrTitle"/>
          </p:nvPr>
        </p:nvSpPr>
        <p:spPr>
          <a:xfrm>
            <a:off x="2286000" y="3124200"/>
            <a:ext cx="6172200" cy="1894362"/>
          </a:xfrm>
        </p:spPr>
        <p:txBody>
          <a:bodyPr/>
          <a:lstStyle>
            <a:lvl1pPr>
              <a:defRPr b="1"/>
            </a:lvl1pPr>
          </a:lstStyle>
          <a:p>
            <a:r>
              <a:rPr kumimoji="0" lang="sk-SK" smtClean="0"/>
              <a:t>Kliknite sem a upravte štýl predlohy nadpisov.</a:t>
            </a:r>
            <a:endParaRPr kumimoji="0" lang="en-US"/>
          </a:p>
        </p:txBody>
      </p:sp>
      <p:sp>
        <p:nvSpPr>
          <p:cNvPr id="9" name="Podnadpis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sk-SK" smtClean="0"/>
              <a:t>Kliknite sem a upravte štýl predlohy podnadpisov.</a:t>
            </a:r>
            <a:endParaRPr kumimoji="0" lang="en-US"/>
          </a:p>
        </p:txBody>
      </p:sp>
      <p:sp>
        <p:nvSpPr>
          <p:cNvPr id="28" name="Zástupný symbol dátumu 27"/>
          <p:cNvSpPr>
            <a:spLocks noGrp="1"/>
          </p:cNvSpPr>
          <p:nvPr>
            <p:ph type="dt" sz="half" idx="10"/>
          </p:nvPr>
        </p:nvSpPr>
        <p:spPr bwMode="auto">
          <a:xfrm rot="5400000">
            <a:off x="7764621" y="1174097"/>
            <a:ext cx="2286000" cy="381000"/>
          </a:xfrm>
        </p:spPr>
        <p:txBody>
          <a:bodyPr/>
          <a:lstStyle/>
          <a:p>
            <a:fld id="{B5C8AE7A-7D2E-4E1E-9A9F-2E773DD2B5A3}" type="datetimeFigureOut">
              <a:rPr lang="sk-SK" smtClean="0"/>
              <a:pPr/>
              <a:t>17. 4. 2012</a:t>
            </a:fld>
            <a:endParaRPr lang="sk-SK"/>
          </a:p>
        </p:txBody>
      </p:sp>
      <p:sp>
        <p:nvSpPr>
          <p:cNvPr id="17" name="Zástupný symbol päty 16"/>
          <p:cNvSpPr>
            <a:spLocks noGrp="1"/>
          </p:cNvSpPr>
          <p:nvPr>
            <p:ph type="ftr" sz="quarter" idx="11"/>
          </p:nvPr>
        </p:nvSpPr>
        <p:spPr bwMode="auto">
          <a:xfrm rot="5400000">
            <a:off x="7077269" y="4181669"/>
            <a:ext cx="3657600" cy="384048"/>
          </a:xfrm>
        </p:spPr>
        <p:txBody>
          <a:bodyPr/>
          <a:lstStyle/>
          <a:p>
            <a:endParaRPr lang="sk-SK"/>
          </a:p>
        </p:txBody>
      </p:sp>
      <p:sp>
        <p:nvSpPr>
          <p:cNvPr id="10" name="Obdĺžnik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ĺžnik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bdĺžnik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Obdĺžnik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vná spojnica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ovná spojnica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Rovná spojnica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ovná spojnic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ovná spojnica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Rovná spojnica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Obdĺžnik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á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á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á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Zástupný symbol čísla snímky 28"/>
          <p:cNvSpPr>
            <a:spLocks noGrp="1"/>
          </p:cNvSpPr>
          <p:nvPr>
            <p:ph type="sldNum" sz="quarter" idx="12"/>
          </p:nvPr>
        </p:nvSpPr>
        <p:spPr bwMode="auto">
          <a:xfrm>
            <a:off x="1325544" y="4928702"/>
            <a:ext cx="609600" cy="517524"/>
          </a:xfrm>
        </p:spPr>
        <p:txBody>
          <a:bodyPr/>
          <a:lstStyle/>
          <a:p>
            <a:fld id="{ED18E4AD-39E0-4B2A-9A3A-FDD4C4FFC858}" type="slidenum">
              <a:rPr lang="sk-SK" smtClean="0"/>
              <a:pPr/>
              <a:t>‹#›</a:t>
            </a:fld>
            <a:endParaRPr lang="sk-SK"/>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z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B5C8AE7A-7D2E-4E1E-9A9F-2E773DD2B5A3}" type="datetimeFigureOut">
              <a:rPr lang="sk-SK" smtClean="0"/>
              <a:pPr/>
              <a:t>17. 4. 2012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ED18E4AD-39E0-4B2A-9A3A-FDD4C4FFC858}" type="slidenum">
              <a:rPr lang="sk-SK" smtClean="0"/>
              <a:pPr/>
              <a:t>‹#›</a:t>
            </a:fld>
            <a:endParaRPr lang="sk-SK"/>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Zvislý nadpis a text">
    <p:spTree>
      <p:nvGrpSpPr>
        <p:cNvPr id="1" name=""/>
        <p:cNvGrpSpPr/>
        <p:nvPr/>
      </p:nvGrpSpPr>
      <p:grpSpPr>
        <a:xfrm>
          <a:off x="0" y="0"/>
          <a:ext cx="0" cy="0"/>
          <a:chOff x="0" y="0"/>
          <a:chExt cx="0" cy="0"/>
        </a:xfrm>
      </p:grpSpPr>
      <p:sp>
        <p:nvSpPr>
          <p:cNvPr id="2" name="Zvislý nadpis 1"/>
          <p:cNvSpPr>
            <a:spLocks noGrp="1"/>
          </p:cNvSpPr>
          <p:nvPr>
            <p:ph type="title" orient="vert"/>
          </p:nvPr>
        </p:nvSpPr>
        <p:spPr>
          <a:xfrm>
            <a:off x="6629400" y="274639"/>
            <a:ext cx="1676400" cy="5851525"/>
          </a:xfrm>
        </p:spPr>
        <p:txBody>
          <a:bodyPr vert="eaVert"/>
          <a:lstStyle/>
          <a:p>
            <a:r>
              <a:rPr kumimoji="0" lang="sk-SK" smtClean="0"/>
              <a:t>Kliknite sem a upravte štýl predlohy nadpisov.</a:t>
            </a:r>
            <a:endParaRPr kumimoji="0" lang="en-US"/>
          </a:p>
        </p:txBody>
      </p:sp>
      <p:sp>
        <p:nvSpPr>
          <p:cNvPr id="3" name="Zástupný symbol zvislého textu 2"/>
          <p:cNvSpPr>
            <a:spLocks noGrp="1"/>
          </p:cNvSpPr>
          <p:nvPr>
            <p:ph type="body" orient="vert" idx="1"/>
          </p:nvPr>
        </p:nvSpPr>
        <p:spPr>
          <a:xfrm>
            <a:off x="457200" y="274638"/>
            <a:ext cx="6019800" cy="5851525"/>
          </a:xfrm>
        </p:spPr>
        <p:txBody>
          <a:bodyPr vert="eaVert"/>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4" name="Zástupný symbol dátumu 3"/>
          <p:cNvSpPr>
            <a:spLocks noGrp="1"/>
          </p:cNvSpPr>
          <p:nvPr>
            <p:ph type="dt" sz="half" idx="10"/>
          </p:nvPr>
        </p:nvSpPr>
        <p:spPr/>
        <p:txBody>
          <a:bodyPr/>
          <a:lstStyle/>
          <a:p>
            <a:fld id="{B5C8AE7A-7D2E-4E1E-9A9F-2E773DD2B5A3}" type="datetimeFigureOut">
              <a:rPr lang="sk-SK" smtClean="0"/>
              <a:pPr/>
              <a:t>17. 4. 2012</a:t>
            </a:fld>
            <a:endParaRPr lang="sk-SK"/>
          </a:p>
        </p:txBody>
      </p:sp>
      <p:sp>
        <p:nvSpPr>
          <p:cNvPr id="5" name="Zástupný symbol päty 4"/>
          <p:cNvSpPr>
            <a:spLocks noGrp="1"/>
          </p:cNvSpPr>
          <p:nvPr>
            <p:ph type="ftr" sz="quarter" idx="11"/>
          </p:nvPr>
        </p:nvSpPr>
        <p:spPr/>
        <p:txBody>
          <a:bodyPr/>
          <a:lstStyle/>
          <a:p>
            <a:endParaRPr lang="sk-SK"/>
          </a:p>
        </p:txBody>
      </p:sp>
      <p:sp>
        <p:nvSpPr>
          <p:cNvPr id="6" name="Zástupný symbol čísla snímky 5"/>
          <p:cNvSpPr>
            <a:spLocks noGrp="1"/>
          </p:cNvSpPr>
          <p:nvPr>
            <p:ph type="sldNum" sz="quarter" idx="12"/>
          </p:nvPr>
        </p:nvSpPr>
        <p:spPr/>
        <p:txBody>
          <a:bodyPr/>
          <a:lstStyle/>
          <a:p>
            <a:fld id="{ED18E4AD-39E0-4B2A-9A3A-FDD4C4FFC858}" type="slidenum">
              <a:rPr lang="sk-SK" smtClean="0"/>
              <a:pPr/>
              <a:t>‹#›</a:t>
            </a:fld>
            <a:endParaRPr lang="sk-SK"/>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8" name="Zástupný symbol obsahu 7"/>
          <p:cNvSpPr>
            <a:spLocks noGrp="1"/>
          </p:cNvSpPr>
          <p:nvPr>
            <p:ph sz="quarter" idx="1"/>
          </p:nvPr>
        </p:nvSpPr>
        <p:spPr>
          <a:xfrm>
            <a:off x="457200" y="1600200"/>
            <a:ext cx="7467600" cy="4873752"/>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7" name="Zástupný symbol dátumu 6"/>
          <p:cNvSpPr>
            <a:spLocks noGrp="1"/>
          </p:cNvSpPr>
          <p:nvPr>
            <p:ph type="dt" sz="half" idx="14"/>
          </p:nvPr>
        </p:nvSpPr>
        <p:spPr/>
        <p:txBody>
          <a:bodyPr rtlCol="0"/>
          <a:lstStyle/>
          <a:p>
            <a:fld id="{B5C8AE7A-7D2E-4E1E-9A9F-2E773DD2B5A3}" type="datetimeFigureOut">
              <a:rPr lang="sk-SK" smtClean="0"/>
              <a:pPr/>
              <a:t>17. 4. 2012</a:t>
            </a:fld>
            <a:endParaRPr lang="sk-SK"/>
          </a:p>
        </p:txBody>
      </p:sp>
      <p:sp>
        <p:nvSpPr>
          <p:cNvPr id="9" name="Zástupný symbol čísla snímky 8"/>
          <p:cNvSpPr>
            <a:spLocks noGrp="1"/>
          </p:cNvSpPr>
          <p:nvPr>
            <p:ph type="sldNum" sz="quarter" idx="15"/>
          </p:nvPr>
        </p:nvSpPr>
        <p:spPr/>
        <p:txBody>
          <a:bodyPr rtlCol="0"/>
          <a:lstStyle/>
          <a:p>
            <a:fld id="{ED18E4AD-39E0-4B2A-9A3A-FDD4C4FFC858}" type="slidenum">
              <a:rPr lang="sk-SK" smtClean="0"/>
              <a:pPr/>
              <a:t>‹#›</a:t>
            </a:fld>
            <a:endParaRPr lang="sk-SK"/>
          </a:p>
        </p:txBody>
      </p:sp>
      <p:sp>
        <p:nvSpPr>
          <p:cNvPr id="10" name="Zástupný symbol päty 9"/>
          <p:cNvSpPr>
            <a:spLocks noGrp="1"/>
          </p:cNvSpPr>
          <p:nvPr>
            <p:ph type="ftr" sz="quarter" idx="16"/>
          </p:nvPr>
        </p:nvSpPr>
        <p:spPr/>
        <p:txBody>
          <a:bodyPr rtlCol="0"/>
          <a:lstStyle/>
          <a:p>
            <a:endParaRPr lang="sk-SK"/>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Hlavička sekcie">
    <p:spTree>
      <p:nvGrpSpPr>
        <p:cNvPr id="1" name=""/>
        <p:cNvGrpSpPr/>
        <p:nvPr/>
      </p:nvGrpSpPr>
      <p:grpSpPr>
        <a:xfrm>
          <a:off x="0" y="0"/>
          <a:ext cx="0" cy="0"/>
          <a:chOff x="0" y="0"/>
          <a:chExt cx="0" cy="0"/>
        </a:xfrm>
      </p:grpSpPr>
      <p:sp>
        <p:nvSpPr>
          <p:cNvPr id="2" name="Nadpis 1"/>
          <p:cNvSpPr>
            <a:spLocks noGrp="1"/>
          </p:cNvSpPr>
          <p:nvPr>
            <p:ph type="title"/>
          </p:nvPr>
        </p:nvSpPr>
        <p:spPr>
          <a:xfrm>
            <a:off x="2286000" y="2895600"/>
            <a:ext cx="6172200" cy="2053590"/>
          </a:xfrm>
        </p:spPr>
        <p:txBody>
          <a:bodyPr/>
          <a:lstStyle>
            <a:lvl1pPr algn="l">
              <a:buNone/>
              <a:defRPr sz="3000" b="1" cap="small" baseline="0"/>
            </a:lvl1pPr>
          </a:lstStyle>
          <a:p>
            <a:r>
              <a:rPr kumimoji="0" lang="sk-SK" smtClean="0"/>
              <a:t>Kliknite sem a upravte štýl predlohy nadpisov.</a:t>
            </a:r>
            <a:endParaRPr kumimoji="0" lang="en-US"/>
          </a:p>
        </p:txBody>
      </p:sp>
      <p:sp>
        <p:nvSpPr>
          <p:cNvPr id="3" name="Zástupný symbol textu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sk-SK" smtClean="0"/>
              <a:t>Kliknite sem a upravte štýly predlohy textu.</a:t>
            </a:r>
          </a:p>
        </p:txBody>
      </p:sp>
      <p:sp>
        <p:nvSpPr>
          <p:cNvPr id="4" name="Zástupný symbol dátumu 3"/>
          <p:cNvSpPr>
            <a:spLocks noGrp="1"/>
          </p:cNvSpPr>
          <p:nvPr>
            <p:ph type="dt" sz="half" idx="10"/>
          </p:nvPr>
        </p:nvSpPr>
        <p:spPr bwMode="auto">
          <a:xfrm rot="5400000">
            <a:off x="7763256" y="1170432"/>
            <a:ext cx="2286000" cy="381000"/>
          </a:xfrm>
        </p:spPr>
        <p:txBody>
          <a:bodyPr/>
          <a:lstStyle/>
          <a:p>
            <a:fld id="{B5C8AE7A-7D2E-4E1E-9A9F-2E773DD2B5A3}" type="datetimeFigureOut">
              <a:rPr lang="sk-SK" smtClean="0"/>
              <a:pPr/>
              <a:t>17. 4. 2012</a:t>
            </a:fld>
            <a:endParaRPr lang="sk-SK"/>
          </a:p>
        </p:txBody>
      </p:sp>
      <p:sp>
        <p:nvSpPr>
          <p:cNvPr id="5" name="Zástupný symbol päty 4"/>
          <p:cNvSpPr>
            <a:spLocks noGrp="1"/>
          </p:cNvSpPr>
          <p:nvPr>
            <p:ph type="ftr" sz="quarter" idx="11"/>
          </p:nvPr>
        </p:nvSpPr>
        <p:spPr bwMode="auto">
          <a:xfrm rot="5400000">
            <a:off x="7077456" y="4178808"/>
            <a:ext cx="3657600" cy="384048"/>
          </a:xfrm>
        </p:spPr>
        <p:txBody>
          <a:bodyPr/>
          <a:lstStyle/>
          <a:p>
            <a:endParaRPr lang="sk-SK"/>
          </a:p>
        </p:txBody>
      </p:sp>
      <p:sp>
        <p:nvSpPr>
          <p:cNvPr id="9" name="Obdĺžnik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Obdĺžnik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bdĺžnik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Obdĺžnik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ovná spojnica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ovná spojnica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Rovná spojnica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Rovná spojnica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Rovná spojnica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Obdĺžnik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á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á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á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á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á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Rovná spojnica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Zástupný symbol čísla snímky 5"/>
          <p:cNvSpPr>
            <a:spLocks noGrp="1"/>
          </p:cNvSpPr>
          <p:nvPr>
            <p:ph type="sldNum" sz="quarter" idx="12"/>
          </p:nvPr>
        </p:nvSpPr>
        <p:spPr bwMode="auto">
          <a:xfrm>
            <a:off x="1340616" y="4928702"/>
            <a:ext cx="609600" cy="517524"/>
          </a:xfrm>
        </p:spPr>
        <p:txBody>
          <a:bodyPr/>
          <a:lstStyle/>
          <a:p>
            <a:fld id="{ED18E4AD-39E0-4B2A-9A3A-FDD4C4FFC858}" type="slidenum">
              <a:rPr lang="sk-SK" smtClean="0"/>
              <a:pPr/>
              <a:t>‹#›</a:t>
            </a:fld>
            <a:endParaRPr lang="sk-SK"/>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5" name="Zástupný symbol dátumu 4"/>
          <p:cNvSpPr>
            <a:spLocks noGrp="1"/>
          </p:cNvSpPr>
          <p:nvPr>
            <p:ph type="dt" sz="half" idx="10"/>
          </p:nvPr>
        </p:nvSpPr>
        <p:spPr/>
        <p:txBody>
          <a:bodyPr/>
          <a:lstStyle/>
          <a:p>
            <a:fld id="{B5C8AE7A-7D2E-4E1E-9A9F-2E773DD2B5A3}" type="datetimeFigureOut">
              <a:rPr lang="sk-SK" smtClean="0"/>
              <a:pPr/>
              <a:t>17. 4. 2012</a:t>
            </a:fld>
            <a:endParaRPr lang="sk-SK"/>
          </a:p>
        </p:txBody>
      </p:sp>
      <p:sp>
        <p:nvSpPr>
          <p:cNvPr id="6" name="Zástupný symbol päty 5"/>
          <p:cNvSpPr>
            <a:spLocks noGrp="1"/>
          </p:cNvSpPr>
          <p:nvPr>
            <p:ph type="ftr" sz="quarter" idx="11"/>
          </p:nvPr>
        </p:nvSpPr>
        <p:spPr/>
        <p:txBody>
          <a:bodyPr/>
          <a:lstStyle/>
          <a:p>
            <a:endParaRPr lang="sk-SK"/>
          </a:p>
        </p:txBody>
      </p:sp>
      <p:sp>
        <p:nvSpPr>
          <p:cNvPr id="7" name="Zástupný symbol čísla snímky 6"/>
          <p:cNvSpPr>
            <a:spLocks noGrp="1"/>
          </p:cNvSpPr>
          <p:nvPr>
            <p:ph type="sldNum" sz="quarter" idx="12"/>
          </p:nvPr>
        </p:nvSpPr>
        <p:spPr/>
        <p:txBody>
          <a:bodyPr/>
          <a:lstStyle/>
          <a:p>
            <a:fld id="{ED18E4AD-39E0-4B2A-9A3A-FDD4C4FFC858}" type="slidenum">
              <a:rPr lang="sk-SK" smtClean="0"/>
              <a:pPr/>
              <a:t>‹#›</a:t>
            </a:fld>
            <a:endParaRPr lang="sk-SK"/>
          </a:p>
        </p:txBody>
      </p:sp>
      <p:sp>
        <p:nvSpPr>
          <p:cNvPr id="9" name="Zástupný symbol obsahu 8"/>
          <p:cNvSpPr>
            <a:spLocks noGrp="1"/>
          </p:cNvSpPr>
          <p:nvPr>
            <p:ph sz="quarter" idx="1"/>
          </p:nvPr>
        </p:nvSpPr>
        <p:spPr>
          <a:xfrm>
            <a:off x="457200" y="1600200"/>
            <a:ext cx="3657600" cy="4572000"/>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1" name="Zástupný symbol obsahu 10"/>
          <p:cNvSpPr>
            <a:spLocks noGrp="1"/>
          </p:cNvSpPr>
          <p:nvPr>
            <p:ph sz="quarter" idx="2"/>
          </p:nvPr>
        </p:nvSpPr>
        <p:spPr>
          <a:xfrm>
            <a:off x="4270248" y="1600200"/>
            <a:ext cx="3657600" cy="4572000"/>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anie">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7543800" cy="1143000"/>
          </a:xfrm>
        </p:spPr>
        <p:txBody>
          <a:bodyPr anchor="b"/>
          <a:lstStyle>
            <a:lvl1pPr>
              <a:defRPr/>
            </a:lvl1pPr>
          </a:lstStyle>
          <a:p>
            <a:r>
              <a:rPr kumimoji="0" lang="sk-SK" smtClean="0"/>
              <a:t>Kliknite sem a upravte štýl predlohy nadpisov.</a:t>
            </a:r>
            <a:endParaRPr kumimoji="0" lang="en-US"/>
          </a:p>
        </p:txBody>
      </p:sp>
      <p:sp>
        <p:nvSpPr>
          <p:cNvPr id="7" name="Zástupný symbol dátumu 6"/>
          <p:cNvSpPr>
            <a:spLocks noGrp="1"/>
          </p:cNvSpPr>
          <p:nvPr>
            <p:ph type="dt" sz="half" idx="10"/>
          </p:nvPr>
        </p:nvSpPr>
        <p:spPr/>
        <p:txBody>
          <a:bodyPr/>
          <a:lstStyle/>
          <a:p>
            <a:fld id="{B5C8AE7A-7D2E-4E1E-9A9F-2E773DD2B5A3}" type="datetimeFigureOut">
              <a:rPr lang="sk-SK" smtClean="0"/>
              <a:pPr/>
              <a:t>17. 4. 2012</a:t>
            </a:fld>
            <a:endParaRPr lang="sk-SK"/>
          </a:p>
        </p:txBody>
      </p:sp>
      <p:sp>
        <p:nvSpPr>
          <p:cNvPr id="8" name="Zástupný symbol päty 7"/>
          <p:cNvSpPr>
            <a:spLocks noGrp="1"/>
          </p:cNvSpPr>
          <p:nvPr>
            <p:ph type="ftr" sz="quarter" idx="11"/>
          </p:nvPr>
        </p:nvSpPr>
        <p:spPr/>
        <p:txBody>
          <a:bodyPr/>
          <a:lstStyle/>
          <a:p>
            <a:endParaRPr lang="sk-SK"/>
          </a:p>
        </p:txBody>
      </p:sp>
      <p:sp>
        <p:nvSpPr>
          <p:cNvPr id="9" name="Zástupný symbol čísla snímky 8"/>
          <p:cNvSpPr>
            <a:spLocks noGrp="1"/>
          </p:cNvSpPr>
          <p:nvPr>
            <p:ph type="sldNum" sz="quarter" idx="12"/>
          </p:nvPr>
        </p:nvSpPr>
        <p:spPr/>
        <p:txBody>
          <a:bodyPr/>
          <a:lstStyle/>
          <a:p>
            <a:fld id="{ED18E4AD-39E0-4B2A-9A3A-FDD4C4FFC858}" type="slidenum">
              <a:rPr lang="sk-SK" smtClean="0"/>
              <a:pPr/>
              <a:t>‹#›</a:t>
            </a:fld>
            <a:endParaRPr lang="sk-SK"/>
          </a:p>
        </p:txBody>
      </p:sp>
      <p:sp>
        <p:nvSpPr>
          <p:cNvPr id="11" name="Zástupný symbol obsahu 10"/>
          <p:cNvSpPr>
            <a:spLocks noGrp="1"/>
          </p:cNvSpPr>
          <p:nvPr>
            <p:ph sz="quarter" idx="2"/>
          </p:nvPr>
        </p:nvSpPr>
        <p:spPr>
          <a:xfrm>
            <a:off x="457200" y="2362200"/>
            <a:ext cx="3657600" cy="3886200"/>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3" name="Zástupný symbol obsahu 12"/>
          <p:cNvSpPr>
            <a:spLocks noGrp="1"/>
          </p:cNvSpPr>
          <p:nvPr>
            <p:ph sz="quarter" idx="4"/>
          </p:nvPr>
        </p:nvSpPr>
        <p:spPr>
          <a:xfrm>
            <a:off x="4371975" y="2362200"/>
            <a:ext cx="3657600" cy="3886200"/>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12" name="Zástupný symbol textu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sk-SK" smtClean="0"/>
              <a:t>Kliknite sem a upravte štýly predlohy textu.</a:t>
            </a:r>
          </a:p>
        </p:txBody>
      </p:sp>
      <p:sp>
        <p:nvSpPr>
          <p:cNvPr id="14" name="Zástupný symbol textu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sk-SK" smtClean="0"/>
              <a:t>Kliknite sem a upravte štýly predlohy textu.</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Len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kumimoji="0" lang="sk-SK" smtClean="0"/>
              <a:t>Kliknite sem a upravte štýl predlohy nadpisov.</a:t>
            </a:r>
            <a:endParaRPr kumimoji="0" lang="en-US"/>
          </a:p>
        </p:txBody>
      </p:sp>
      <p:sp>
        <p:nvSpPr>
          <p:cNvPr id="6" name="Zástupný symbol dátumu 5"/>
          <p:cNvSpPr>
            <a:spLocks noGrp="1"/>
          </p:cNvSpPr>
          <p:nvPr>
            <p:ph type="dt" sz="half" idx="10"/>
          </p:nvPr>
        </p:nvSpPr>
        <p:spPr/>
        <p:txBody>
          <a:bodyPr rtlCol="0"/>
          <a:lstStyle/>
          <a:p>
            <a:fld id="{B5C8AE7A-7D2E-4E1E-9A9F-2E773DD2B5A3}" type="datetimeFigureOut">
              <a:rPr lang="sk-SK" smtClean="0"/>
              <a:pPr/>
              <a:t>17. 4. 2012</a:t>
            </a:fld>
            <a:endParaRPr lang="sk-SK"/>
          </a:p>
        </p:txBody>
      </p:sp>
      <p:sp>
        <p:nvSpPr>
          <p:cNvPr id="7" name="Zástupný symbol čísla snímky 6"/>
          <p:cNvSpPr>
            <a:spLocks noGrp="1"/>
          </p:cNvSpPr>
          <p:nvPr>
            <p:ph type="sldNum" sz="quarter" idx="11"/>
          </p:nvPr>
        </p:nvSpPr>
        <p:spPr/>
        <p:txBody>
          <a:bodyPr rtlCol="0"/>
          <a:lstStyle/>
          <a:p>
            <a:fld id="{ED18E4AD-39E0-4B2A-9A3A-FDD4C4FFC858}" type="slidenum">
              <a:rPr lang="sk-SK" smtClean="0"/>
              <a:pPr/>
              <a:t>‹#›</a:t>
            </a:fld>
            <a:endParaRPr lang="sk-SK"/>
          </a:p>
        </p:txBody>
      </p:sp>
      <p:sp>
        <p:nvSpPr>
          <p:cNvPr id="8" name="Zástupný symbol päty 7"/>
          <p:cNvSpPr>
            <a:spLocks noGrp="1"/>
          </p:cNvSpPr>
          <p:nvPr>
            <p:ph type="ftr" sz="quarter" idx="12"/>
          </p:nvPr>
        </p:nvSpPr>
        <p:spPr/>
        <p:txBody>
          <a:bodyPr rtlCol="0"/>
          <a:lstStyle/>
          <a:p>
            <a:endParaRPr lang="sk-SK"/>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a">
    <p:spTree>
      <p:nvGrpSpPr>
        <p:cNvPr id="1" name=""/>
        <p:cNvGrpSpPr/>
        <p:nvPr/>
      </p:nvGrpSpPr>
      <p:grpSpPr>
        <a:xfrm>
          <a:off x="0" y="0"/>
          <a:ext cx="0" cy="0"/>
          <a:chOff x="0" y="0"/>
          <a:chExt cx="0" cy="0"/>
        </a:xfrm>
      </p:grpSpPr>
      <p:sp>
        <p:nvSpPr>
          <p:cNvPr id="2" name="Zástupný symbol dátumu 1"/>
          <p:cNvSpPr>
            <a:spLocks noGrp="1"/>
          </p:cNvSpPr>
          <p:nvPr>
            <p:ph type="dt" sz="half" idx="10"/>
          </p:nvPr>
        </p:nvSpPr>
        <p:spPr/>
        <p:txBody>
          <a:bodyPr/>
          <a:lstStyle/>
          <a:p>
            <a:fld id="{B5C8AE7A-7D2E-4E1E-9A9F-2E773DD2B5A3}" type="datetimeFigureOut">
              <a:rPr lang="sk-SK" smtClean="0"/>
              <a:pPr/>
              <a:t>17. 4. 2012</a:t>
            </a:fld>
            <a:endParaRPr lang="sk-SK"/>
          </a:p>
        </p:txBody>
      </p:sp>
      <p:sp>
        <p:nvSpPr>
          <p:cNvPr id="3" name="Zástupný symbol päty 2"/>
          <p:cNvSpPr>
            <a:spLocks noGrp="1"/>
          </p:cNvSpPr>
          <p:nvPr>
            <p:ph type="ftr" sz="quarter" idx="11"/>
          </p:nvPr>
        </p:nvSpPr>
        <p:spPr/>
        <p:txBody>
          <a:bodyPr/>
          <a:lstStyle/>
          <a:p>
            <a:endParaRPr lang="sk-SK"/>
          </a:p>
        </p:txBody>
      </p:sp>
      <p:sp>
        <p:nvSpPr>
          <p:cNvPr id="4" name="Zástupný symbol čísla snímky 3"/>
          <p:cNvSpPr>
            <a:spLocks noGrp="1"/>
          </p:cNvSpPr>
          <p:nvPr>
            <p:ph type="sldNum" sz="quarter" idx="12"/>
          </p:nvPr>
        </p:nvSpPr>
        <p:spPr/>
        <p:txBody>
          <a:bodyPr/>
          <a:lstStyle/>
          <a:p>
            <a:fld id="{ED18E4AD-39E0-4B2A-9A3A-FDD4C4FFC858}" type="slidenum">
              <a:rPr lang="sk-SK" smtClean="0"/>
              <a:pPr/>
              <a:t>‹#›</a:t>
            </a:fld>
            <a:endParaRPr lang="sk-SK"/>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popisom">
    <p:spTree>
      <p:nvGrpSpPr>
        <p:cNvPr id="1" name=""/>
        <p:cNvGrpSpPr/>
        <p:nvPr/>
      </p:nvGrpSpPr>
      <p:grpSpPr>
        <a:xfrm>
          <a:off x="0" y="0"/>
          <a:ext cx="0" cy="0"/>
          <a:chOff x="0" y="0"/>
          <a:chExt cx="0" cy="0"/>
        </a:xfrm>
      </p:grpSpPr>
      <p:sp>
        <p:nvSpPr>
          <p:cNvPr id="10" name="Rovná spojnica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Nadpis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sk-SK" smtClean="0"/>
              <a:t>Kliknite sem a upravte štýl predlohy nadpisov.</a:t>
            </a:r>
            <a:endParaRPr kumimoji="0" lang="en-US"/>
          </a:p>
        </p:txBody>
      </p:sp>
      <p:sp>
        <p:nvSpPr>
          <p:cNvPr id="3" name="Zástupný symbol textu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sk-SK" smtClean="0"/>
              <a:t>Kliknite sem a upravte štýly predlohy textu.</a:t>
            </a:r>
          </a:p>
        </p:txBody>
      </p:sp>
      <p:sp>
        <p:nvSpPr>
          <p:cNvPr id="8" name="Rovná spojnica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Rovná spojnica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Rovná spojnica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bdĺžnik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ovná spojnica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á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Zástupný symbol obsahu 17"/>
          <p:cNvSpPr>
            <a:spLocks noGrp="1"/>
          </p:cNvSpPr>
          <p:nvPr>
            <p:ph sz="quarter" idx="1"/>
          </p:nvPr>
        </p:nvSpPr>
        <p:spPr>
          <a:xfrm>
            <a:off x="304800" y="274320"/>
            <a:ext cx="5638800" cy="6327648"/>
          </a:xfrm>
        </p:spPr>
        <p:txBody>
          <a:bodyPr/>
          <a:lstStyle/>
          <a:p>
            <a:pPr lvl="0" eaLnBrk="1" latinLnBrk="0" hangingPunct="1"/>
            <a:r>
              <a:rPr lang="sk-SK" smtClean="0"/>
              <a:t>Kliknite sem a upravte štýly predlohy textu.</a:t>
            </a:r>
          </a:p>
          <a:p>
            <a:pPr lvl="1" eaLnBrk="1" latinLnBrk="0" hangingPunct="1"/>
            <a:r>
              <a:rPr lang="sk-SK" smtClean="0"/>
              <a:t>Druhá úroveň</a:t>
            </a:r>
          </a:p>
          <a:p>
            <a:pPr lvl="2" eaLnBrk="1" latinLnBrk="0" hangingPunct="1"/>
            <a:r>
              <a:rPr lang="sk-SK" smtClean="0"/>
              <a:t>Tretia úroveň</a:t>
            </a:r>
          </a:p>
          <a:p>
            <a:pPr lvl="3" eaLnBrk="1" latinLnBrk="0" hangingPunct="1"/>
            <a:r>
              <a:rPr lang="sk-SK" smtClean="0"/>
              <a:t>Štvrtá úroveň</a:t>
            </a:r>
          </a:p>
          <a:p>
            <a:pPr lvl="4" eaLnBrk="1" latinLnBrk="0" hangingPunct="1"/>
            <a:r>
              <a:rPr lang="sk-SK" smtClean="0"/>
              <a:t>Piata úroveň</a:t>
            </a:r>
            <a:endParaRPr kumimoji="0" lang="en-US"/>
          </a:p>
        </p:txBody>
      </p:sp>
      <p:sp>
        <p:nvSpPr>
          <p:cNvPr id="21" name="Zástupný symbol dátumu 20"/>
          <p:cNvSpPr>
            <a:spLocks noGrp="1"/>
          </p:cNvSpPr>
          <p:nvPr>
            <p:ph type="dt" sz="half" idx="14"/>
          </p:nvPr>
        </p:nvSpPr>
        <p:spPr/>
        <p:txBody>
          <a:bodyPr rtlCol="0"/>
          <a:lstStyle/>
          <a:p>
            <a:fld id="{B5C8AE7A-7D2E-4E1E-9A9F-2E773DD2B5A3}" type="datetimeFigureOut">
              <a:rPr lang="sk-SK" smtClean="0"/>
              <a:pPr/>
              <a:t>17. 4. 2012</a:t>
            </a:fld>
            <a:endParaRPr lang="sk-SK"/>
          </a:p>
        </p:txBody>
      </p:sp>
      <p:sp>
        <p:nvSpPr>
          <p:cNvPr id="22" name="Zástupný symbol čísla snímky 21"/>
          <p:cNvSpPr>
            <a:spLocks noGrp="1"/>
          </p:cNvSpPr>
          <p:nvPr>
            <p:ph type="sldNum" sz="quarter" idx="15"/>
          </p:nvPr>
        </p:nvSpPr>
        <p:spPr/>
        <p:txBody>
          <a:bodyPr rtlCol="0"/>
          <a:lstStyle/>
          <a:p>
            <a:fld id="{ED18E4AD-39E0-4B2A-9A3A-FDD4C4FFC858}" type="slidenum">
              <a:rPr lang="sk-SK" smtClean="0"/>
              <a:pPr/>
              <a:t>‹#›</a:t>
            </a:fld>
            <a:endParaRPr lang="sk-SK"/>
          </a:p>
        </p:txBody>
      </p:sp>
      <p:sp>
        <p:nvSpPr>
          <p:cNvPr id="23" name="Zástupný symbol päty 22"/>
          <p:cNvSpPr>
            <a:spLocks noGrp="1"/>
          </p:cNvSpPr>
          <p:nvPr>
            <p:ph type="ftr" sz="quarter" idx="16"/>
          </p:nvPr>
        </p:nvSpPr>
        <p:spPr/>
        <p:txBody>
          <a:bodyPr rtlCol="0"/>
          <a:lstStyle/>
          <a:p>
            <a:endParaRPr lang="sk-SK"/>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ok s popisom">
    <p:spTree>
      <p:nvGrpSpPr>
        <p:cNvPr id="1" name=""/>
        <p:cNvGrpSpPr/>
        <p:nvPr/>
      </p:nvGrpSpPr>
      <p:grpSpPr>
        <a:xfrm>
          <a:off x="0" y="0"/>
          <a:ext cx="0" cy="0"/>
          <a:chOff x="0" y="0"/>
          <a:chExt cx="0" cy="0"/>
        </a:xfrm>
      </p:grpSpPr>
      <p:sp>
        <p:nvSpPr>
          <p:cNvPr id="9" name="Rovná spojnica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á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Nadpis 1"/>
          <p:cNvSpPr>
            <a:spLocks noGrp="1"/>
          </p:cNvSpPr>
          <p:nvPr>
            <p:ph type="title"/>
          </p:nvPr>
        </p:nvSpPr>
        <p:spPr>
          <a:xfrm rot="5400000">
            <a:off x="3350133" y="3200400"/>
            <a:ext cx="6309360" cy="457200"/>
          </a:xfrm>
        </p:spPr>
        <p:txBody>
          <a:bodyPr anchor="b"/>
          <a:lstStyle>
            <a:lvl1pPr algn="l">
              <a:buNone/>
              <a:defRPr sz="2000" b="1"/>
            </a:lvl1pPr>
          </a:lstStyle>
          <a:p>
            <a:r>
              <a:rPr kumimoji="0" lang="sk-SK" smtClean="0"/>
              <a:t>Kliknite sem a upravte štýl predlohy nadpisov.</a:t>
            </a:r>
            <a:endParaRPr kumimoji="0" lang="en-US"/>
          </a:p>
        </p:txBody>
      </p:sp>
      <p:sp>
        <p:nvSpPr>
          <p:cNvPr id="3" name="Zástupný symbol obrázka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sk-SK" smtClean="0"/>
              <a:t>Ak chcete pridať obrázok, kliknite na ikonu</a:t>
            </a:r>
            <a:endParaRPr kumimoji="0" lang="en-US" dirty="0"/>
          </a:p>
        </p:txBody>
      </p:sp>
      <p:sp>
        <p:nvSpPr>
          <p:cNvPr id="4" name="Zástupný symbol textu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sk-SK" smtClean="0"/>
              <a:t>Kliknite sem a upravte štýly predlohy textu.</a:t>
            </a:r>
          </a:p>
        </p:txBody>
      </p:sp>
      <p:sp>
        <p:nvSpPr>
          <p:cNvPr id="10" name="Rovná spojnica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Obdĺžnik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ovná spojnica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Rovná spojnica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Rovná spojnica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Zástupný symbol dátumu 16"/>
          <p:cNvSpPr>
            <a:spLocks noGrp="1"/>
          </p:cNvSpPr>
          <p:nvPr>
            <p:ph type="dt" sz="half" idx="10"/>
          </p:nvPr>
        </p:nvSpPr>
        <p:spPr/>
        <p:txBody>
          <a:bodyPr rtlCol="0"/>
          <a:lstStyle/>
          <a:p>
            <a:fld id="{B5C8AE7A-7D2E-4E1E-9A9F-2E773DD2B5A3}" type="datetimeFigureOut">
              <a:rPr lang="sk-SK" smtClean="0"/>
              <a:pPr/>
              <a:t>17. 4. 2012</a:t>
            </a:fld>
            <a:endParaRPr lang="sk-SK"/>
          </a:p>
        </p:txBody>
      </p:sp>
      <p:sp>
        <p:nvSpPr>
          <p:cNvPr id="18" name="Zástupný symbol čísla snímky 17"/>
          <p:cNvSpPr>
            <a:spLocks noGrp="1"/>
          </p:cNvSpPr>
          <p:nvPr>
            <p:ph type="sldNum" sz="quarter" idx="11"/>
          </p:nvPr>
        </p:nvSpPr>
        <p:spPr/>
        <p:txBody>
          <a:bodyPr rtlCol="0"/>
          <a:lstStyle/>
          <a:p>
            <a:fld id="{ED18E4AD-39E0-4B2A-9A3A-FDD4C4FFC858}" type="slidenum">
              <a:rPr lang="sk-SK" smtClean="0"/>
              <a:pPr/>
              <a:t>‹#›</a:t>
            </a:fld>
            <a:endParaRPr lang="sk-SK"/>
          </a:p>
        </p:txBody>
      </p:sp>
      <p:sp>
        <p:nvSpPr>
          <p:cNvPr id="21" name="Zástupný symbol päty 20"/>
          <p:cNvSpPr>
            <a:spLocks noGrp="1"/>
          </p:cNvSpPr>
          <p:nvPr>
            <p:ph type="ftr" sz="quarter" idx="12"/>
          </p:nvPr>
        </p:nvSpPr>
        <p:spPr/>
        <p:txBody>
          <a:bodyPr rtlCol="0"/>
          <a:lstStyle/>
          <a:p>
            <a:endParaRPr lang="sk-SK"/>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FBEAC7"/>
            </a:gs>
            <a:gs pos="17999">
              <a:srgbClr val="FEE7F2"/>
            </a:gs>
            <a:gs pos="36000">
              <a:srgbClr val="FAC77D"/>
            </a:gs>
            <a:gs pos="61000">
              <a:srgbClr val="FBA97D"/>
            </a:gs>
            <a:gs pos="82001">
              <a:srgbClr val="FBD49C"/>
            </a:gs>
            <a:gs pos="100000">
              <a:srgbClr val="FEE7F2"/>
            </a:gs>
          </a:gsLst>
          <a:lin ang="5400000" scaled="0"/>
          <a:tileRect/>
        </a:gradFill>
        <a:effectLst/>
      </p:bgPr>
    </p:bg>
    <p:spTree>
      <p:nvGrpSpPr>
        <p:cNvPr id="1" name=""/>
        <p:cNvGrpSpPr/>
        <p:nvPr/>
      </p:nvGrpSpPr>
      <p:grpSpPr>
        <a:xfrm>
          <a:off x="0" y="0"/>
          <a:ext cx="0" cy="0"/>
          <a:chOff x="0" y="0"/>
          <a:chExt cx="0" cy="0"/>
        </a:xfrm>
      </p:grpSpPr>
      <p:sp>
        <p:nvSpPr>
          <p:cNvPr id="16" name="Rovná spojnica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Zástupný symbol nadpisu 21"/>
          <p:cNvSpPr>
            <a:spLocks noGrp="1"/>
          </p:cNvSpPr>
          <p:nvPr>
            <p:ph type="title"/>
          </p:nvPr>
        </p:nvSpPr>
        <p:spPr>
          <a:xfrm>
            <a:off x="457200" y="274638"/>
            <a:ext cx="7467600" cy="1143000"/>
          </a:xfrm>
          <a:prstGeom prst="rect">
            <a:avLst/>
          </a:prstGeom>
        </p:spPr>
        <p:txBody>
          <a:bodyPr vert="horz" anchor="b">
            <a:normAutofit/>
          </a:bodyPr>
          <a:lstStyle/>
          <a:p>
            <a:r>
              <a:rPr kumimoji="0" lang="sk-SK" smtClean="0"/>
              <a:t>Kliknite sem a upravte štýl predlohy nadpisov.</a:t>
            </a:r>
            <a:endParaRPr kumimoji="0" lang="en-US"/>
          </a:p>
        </p:txBody>
      </p:sp>
      <p:sp>
        <p:nvSpPr>
          <p:cNvPr id="13" name="Zástupný symbol textu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sk-SK" smtClean="0"/>
              <a:t>Kliknite sem a upravte štýly predlohy textu.</a:t>
            </a:r>
          </a:p>
          <a:p>
            <a:pPr lvl="1" eaLnBrk="1" latinLnBrk="0" hangingPunct="1"/>
            <a:r>
              <a:rPr kumimoji="0" lang="sk-SK" smtClean="0"/>
              <a:t>Druhá úroveň</a:t>
            </a:r>
          </a:p>
          <a:p>
            <a:pPr lvl="2" eaLnBrk="1" latinLnBrk="0" hangingPunct="1"/>
            <a:r>
              <a:rPr kumimoji="0" lang="sk-SK" smtClean="0"/>
              <a:t>Tretia úroveň</a:t>
            </a:r>
          </a:p>
          <a:p>
            <a:pPr lvl="3" eaLnBrk="1" latinLnBrk="0" hangingPunct="1"/>
            <a:r>
              <a:rPr kumimoji="0" lang="sk-SK" smtClean="0"/>
              <a:t>Štvrtá úroveň</a:t>
            </a:r>
          </a:p>
          <a:p>
            <a:pPr lvl="4" eaLnBrk="1" latinLnBrk="0" hangingPunct="1"/>
            <a:r>
              <a:rPr kumimoji="0" lang="sk-SK" smtClean="0"/>
              <a:t>Piata úroveň</a:t>
            </a:r>
            <a:endParaRPr kumimoji="0" lang="en-US"/>
          </a:p>
        </p:txBody>
      </p:sp>
      <p:sp>
        <p:nvSpPr>
          <p:cNvPr id="14" name="Zástupný symbol dátumu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B5C8AE7A-7D2E-4E1E-9A9F-2E773DD2B5A3}" type="datetimeFigureOut">
              <a:rPr lang="sk-SK" smtClean="0"/>
              <a:pPr/>
              <a:t>17. 4. 2012</a:t>
            </a:fld>
            <a:endParaRPr lang="sk-SK"/>
          </a:p>
        </p:txBody>
      </p:sp>
      <p:sp>
        <p:nvSpPr>
          <p:cNvPr id="3" name="Zástupný symbol päty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sk-SK"/>
          </a:p>
        </p:txBody>
      </p:sp>
      <p:sp>
        <p:nvSpPr>
          <p:cNvPr id="7" name="Rovná spojnica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Rovná spojnica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Obdĺžnik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vná spojnica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á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Zástupný symbol čísla snímky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D18E4AD-39E0-4B2A-9A3A-FDD4C4FFC858}" type="slidenum">
              <a:rPr lang="sk-SK" smtClean="0"/>
              <a:pPr/>
              <a:t>‹#›</a:t>
            </a:fld>
            <a:endParaRPr lang="sk-SK"/>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5" Type="http://schemas.openxmlformats.org/officeDocument/2006/relationships/image" Target="../media/image2.emf"/><Relationship Id="rId4" Type="http://schemas.openxmlformats.org/officeDocument/2006/relationships/oleObject" Target="../embeddings/Dokument_programu_Microsoft_Word_97_-_20031.doc"/></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hyperlink" Target="http://indi.pf.unipo.sk/"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2123728" y="2060848"/>
            <a:ext cx="6334472" cy="2664296"/>
          </a:xfrm>
        </p:spPr>
        <p:txBody>
          <a:bodyPr>
            <a:normAutofit fontScale="90000"/>
          </a:bodyPr>
          <a:lstStyle/>
          <a:p>
            <a:pPr algn="ctr"/>
            <a:r>
              <a:rPr lang="sk-SK" dirty="0" smtClean="0"/>
              <a:t>Didaktika jazykovej a literárnej výchovy</a:t>
            </a:r>
            <a:br>
              <a:rPr lang="sk-SK" dirty="0" smtClean="0"/>
            </a:br>
            <a:r>
              <a:rPr lang="sk-SK" dirty="0" smtClean="0"/>
              <a:t/>
            </a:r>
            <a:br>
              <a:rPr lang="sk-SK" dirty="0" smtClean="0"/>
            </a:br>
            <a:r>
              <a:rPr lang="sk-SK" sz="4800" dirty="0" smtClean="0"/>
              <a:t>slovo v detskej reči</a:t>
            </a:r>
            <a:endParaRPr lang="sk-SK" sz="4800" dirty="0"/>
          </a:p>
        </p:txBody>
      </p:sp>
      <p:sp>
        <p:nvSpPr>
          <p:cNvPr id="3" name="Podnadpis 2"/>
          <p:cNvSpPr>
            <a:spLocks noGrp="1"/>
          </p:cNvSpPr>
          <p:nvPr>
            <p:ph type="subTitle" idx="1"/>
          </p:nvPr>
        </p:nvSpPr>
        <p:spPr/>
        <p:txBody>
          <a:bodyPr/>
          <a:lstStyle/>
          <a:p>
            <a:r>
              <a:rPr lang="sk-SK" dirty="0" smtClean="0"/>
              <a:t>Mgr. Katarína </a:t>
            </a:r>
            <a:r>
              <a:rPr lang="sk-SK" dirty="0" err="1" smtClean="0"/>
              <a:t>Vužňáková</a:t>
            </a:r>
            <a:r>
              <a:rPr lang="sk-SK" dirty="0" smtClean="0"/>
              <a:t>, PhD.</a:t>
            </a:r>
          </a:p>
          <a:p>
            <a:r>
              <a:rPr lang="sk-SK" dirty="0" smtClean="0"/>
              <a:t>Katedra komunikačnej a literárnej výchovy</a:t>
            </a:r>
            <a:endParaRPr lang="sk-SK" dirty="0"/>
          </a:p>
        </p:txBody>
      </p:sp>
    </p:spTree>
    <p:extLst>
      <p:ext uri="{BB962C8B-B14F-4D97-AF65-F5344CB8AC3E}">
        <p14:creationId xmlns:p14="http://schemas.microsoft.com/office/powerpoint/2010/main" val="32158250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defRPr/>
            </a:pPr>
            <a:r>
              <a:rPr lang="sk-SK" b="1" dirty="0" smtClean="0"/>
              <a:t>Prvotné ohýbanie slov</a:t>
            </a:r>
          </a:p>
        </p:txBody>
      </p:sp>
      <p:sp>
        <p:nvSpPr>
          <p:cNvPr id="10243" name="Rectangle 3"/>
          <p:cNvSpPr>
            <a:spLocks noGrp="1" noChangeArrowheads="1"/>
          </p:cNvSpPr>
          <p:nvPr>
            <p:ph type="body" idx="1"/>
          </p:nvPr>
        </p:nvSpPr>
        <p:spPr/>
        <p:txBody>
          <a:bodyPr/>
          <a:lstStyle/>
          <a:p>
            <a:pPr>
              <a:defRPr/>
            </a:pPr>
            <a:r>
              <a:rPr lang="sk-SK" dirty="0" smtClean="0"/>
              <a:t>„Chodím po vane.“; Prídeš v utorku?“</a:t>
            </a:r>
          </a:p>
          <a:p>
            <a:pPr eaLnBrk="1" hangingPunct="1">
              <a:defRPr/>
            </a:pPr>
            <a:r>
              <a:rPr lang="sk-SK" dirty="0" smtClean="0"/>
              <a:t>„Bežím na mamku.“; „Kde si bola? Ku fontánke.“; Idem do ihriska.“</a:t>
            </a:r>
          </a:p>
          <a:p>
            <a:pPr eaLnBrk="1" hangingPunct="1">
              <a:buNone/>
              <a:defRPr/>
            </a:pPr>
            <a:endParaRPr lang="sk-SK" dirty="0" smtClean="0"/>
          </a:p>
          <a:p>
            <a:pPr>
              <a:defRPr/>
            </a:pPr>
            <a:r>
              <a:rPr lang="sk-SK" dirty="0" smtClean="0"/>
              <a:t>„Kreslím s </a:t>
            </a:r>
            <a:r>
              <a:rPr lang="sk-SK" dirty="0" err="1" smtClean="0"/>
              <a:t>ceruzkom</a:t>
            </a:r>
            <a:r>
              <a:rPr lang="sk-SK" dirty="0" smtClean="0"/>
              <a:t>. Papám chlebík s maslom a </a:t>
            </a:r>
            <a:r>
              <a:rPr lang="sk-SK" dirty="0" err="1" smtClean="0"/>
              <a:t>pomazánkom</a:t>
            </a:r>
            <a:r>
              <a:rPr lang="sk-SK" dirty="0" smtClean="0"/>
              <a:t>.“ „Kde ide teta s </a:t>
            </a:r>
            <a:r>
              <a:rPr lang="sk-SK" dirty="0" err="1" smtClean="0"/>
              <a:t>taškom</a:t>
            </a:r>
            <a:r>
              <a:rPr lang="sk-SK" dirty="0" smtClean="0"/>
              <a:t>?“ „Dáme čajík </a:t>
            </a:r>
            <a:r>
              <a:rPr lang="sk-SK" dirty="0" err="1" smtClean="0"/>
              <a:t>bábätkovi</a:t>
            </a:r>
            <a:r>
              <a:rPr lang="sk-SK" dirty="0" smtClean="0"/>
              <a:t>.“ „Tam sú </a:t>
            </a:r>
            <a:r>
              <a:rPr lang="sk-SK" dirty="0" err="1" smtClean="0"/>
              <a:t>trpaslíky</a:t>
            </a:r>
            <a:r>
              <a:rPr lang="sk-SK" dirty="0" smtClean="0"/>
              <a:t>.“ „Hrajme sa na </a:t>
            </a:r>
            <a:r>
              <a:rPr lang="sk-SK" dirty="0" err="1" smtClean="0"/>
              <a:t>vojacov</a:t>
            </a:r>
            <a:r>
              <a:rPr lang="sk-SK" dirty="0" smtClean="0"/>
              <a:t>.“„Čo mamka </a:t>
            </a:r>
            <a:r>
              <a:rPr lang="sk-SK" dirty="0" err="1" smtClean="0"/>
              <a:t>pečla</a:t>
            </a:r>
            <a:r>
              <a:rPr lang="sk-SK" dirty="0" smtClean="0"/>
              <a:t> (piekla)?“ „</a:t>
            </a:r>
            <a:r>
              <a:rPr lang="sk-SK" dirty="0" err="1" smtClean="0"/>
              <a:t>Sypám</a:t>
            </a:r>
            <a:r>
              <a:rPr lang="sk-SK" dirty="0" smtClean="0"/>
              <a:t> piesok.“ „</a:t>
            </a:r>
            <a:r>
              <a:rPr lang="sk-SK" dirty="0" err="1" smtClean="0"/>
              <a:t>Umyjám</a:t>
            </a:r>
            <a:r>
              <a:rPr lang="sk-SK" dirty="0" smtClean="0"/>
              <a:t> ruky.“; Deti </a:t>
            </a:r>
            <a:r>
              <a:rPr lang="sk-SK" dirty="0" err="1" smtClean="0"/>
              <a:t>viu</a:t>
            </a:r>
            <a:r>
              <a:rPr lang="sk-SK" dirty="0" smtClean="0"/>
              <a:t> písať.“; „</a:t>
            </a:r>
            <a:r>
              <a:rPr lang="sk-SK" dirty="0" err="1" smtClean="0"/>
              <a:t>Nakres</a:t>
            </a:r>
            <a:r>
              <a:rPr lang="sk-SK" dirty="0" smtClean="0"/>
              <a:t> snehuliaka!“ „</a:t>
            </a:r>
            <a:r>
              <a:rPr lang="sk-SK" dirty="0" err="1" smtClean="0"/>
              <a:t>Neštek</a:t>
            </a:r>
            <a:r>
              <a:rPr lang="sk-SK" dirty="0" smtClean="0"/>
              <a:t> ma!“ „</a:t>
            </a:r>
            <a:r>
              <a:rPr lang="sk-SK" dirty="0" err="1" smtClean="0"/>
              <a:t>Vysvet</a:t>
            </a:r>
            <a:r>
              <a:rPr lang="sk-SK" dirty="0" smtClean="0"/>
              <a:t> mi!“ Uhryz ma! „</a:t>
            </a:r>
          </a:p>
        </p:txBody>
      </p:sp>
    </p:spTree>
    <p:extLst>
      <p:ext uri="{BB962C8B-B14F-4D97-AF65-F5344CB8AC3E}">
        <p14:creationId xmlns:p14="http://schemas.microsoft.com/office/powerpoint/2010/main" val="4210761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uľka 3"/>
          <p:cNvGraphicFramePr>
            <a:graphicFrameLocks noGrp="1"/>
          </p:cNvGraphicFramePr>
          <p:nvPr/>
        </p:nvGraphicFramePr>
        <p:xfrm>
          <a:off x="467544" y="-1"/>
          <a:ext cx="8136904" cy="6857999"/>
        </p:xfrm>
        <a:graphic>
          <a:graphicData uri="http://schemas.openxmlformats.org/drawingml/2006/table">
            <a:tbl>
              <a:tblPr/>
              <a:tblGrid>
                <a:gridCol w="4068452"/>
                <a:gridCol w="4068452"/>
              </a:tblGrid>
              <a:tr h="408685">
                <a:tc gridSpan="2">
                  <a:txBody>
                    <a:bodyPr/>
                    <a:lstStyle/>
                    <a:p>
                      <a:pPr algn="ctr">
                        <a:spcAft>
                          <a:spcPts val="0"/>
                        </a:spcAft>
                      </a:pPr>
                      <a:r>
                        <a:rPr lang="sk-SK" sz="2400" b="1" dirty="0">
                          <a:latin typeface="Times New Roman"/>
                          <a:ea typeface="Times New Roman"/>
                        </a:rPr>
                        <a:t>SLOVNÉ DRUHY V DETSKEJ REČI</a:t>
                      </a:r>
                      <a:endParaRPr lang="sk-SK"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sk-SK"/>
                    </a:p>
                  </a:txBody>
                  <a:tcPr/>
                </a:tc>
              </a:tr>
              <a:tr h="1953779">
                <a:tc>
                  <a:txBody>
                    <a:bodyPr/>
                    <a:lstStyle/>
                    <a:p>
                      <a:pPr algn="ctr">
                        <a:spcAft>
                          <a:spcPts val="0"/>
                        </a:spcAft>
                      </a:pPr>
                      <a:r>
                        <a:rPr lang="sk-SK" sz="2400" b="1" dirty="0">
                          <a:latin typeface="Times New Roman"/>
                          <a:ea typeface="Times New Roman"/>
                        </a:rPr>
                        <a:t>slovné druhy na základe ich osvojovania dieťaťom a frekvencie ich výskytu v reči na začiatku ontogenézy</a:t>
                      </a:r>
                      <a:endParaRPr lang="sk-SK"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sk-SK" sz="2400" b="1" dirty="0">
                          <a:latin typeface="Times New Roman"/>
                          <a:ea typeface="Times New Roman"/>
                        </a:rPr>
                        <a:t>slovné druhy na základe frekvencie výskytu v dialogickej komunikácii dieťaťa mladšieho školského veku</a:t>
                      </a:r>
                      <a:endParaRPr lang="sk-SK" sz="2400" dirty="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17370">
                <a:tc>
                  <a:txBody>
                    <a:bodyPr/>
                    <a:lstStyle/>
                    <a:p>
                      <a:pPr marL="228600" indent="-228600">
                        <a:spcAft>
                          <a:spcPts val="0"/>
                        </a:spcAft>
                      </a:pPr>
                      <a:r>
                        <a:rPr lang="sk-SK" sz="2400" dirty="0">
                          <a:latin typeface="Times New Roman"/>
                          <a:ea typeface="Times New Roman"/>
                        </a:rPr>
                        <a:t>1. citoslovcia (vôľové), podstatné  mená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1. zámená (ja, ty, on, tam, tu)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2. slovesá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2. slovesá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3. zámená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a:latin typeface="Times New Roman"/>
                          <a:ea typeface="Times New Roman"/>
                        </a:rPr>
                        <a:t>3. podstatné mená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4. prídavné mená, predložky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4. spojky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5. spojky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5. častice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6. príslovky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6. predložky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7. číslovky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a:latin typeface="Times New Roman"/>
                          <a:ea typeface="Times New Roman"/>
                        </a:rPr>
                        <a:t>7. prídavné mená</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r>
                        <a:rPr lang="sk-SK" sz="2400">
                          <a:latin typeface="Times New Roman"/>
                          <a:ea typeface="Times New Roman"/>
                        </a:rPr>
                        <a:t>8. častice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8. príslovky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endParaRPr lang="sk-SK"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9. číslovky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08685">
                <a:tc>
                  <a:txBody>
                    <a:bodyPr/>
                    <a:lstStyle/>
                    <a:p>
                      <a:pPr>
                        <a:spcAft>
                          <a:spcPts val="0"/>
                        </a:spcAft>
                      </a:pPr>
                      <a:endParaRPr lang="sk-SK" sz="2400">
                        <a:latin typeface="Times New Roman"/>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r>
                        <a:rPr lang="sk-SK" sz="2400" dirty="0">
                          <a:latin typeface="Times New Roman"/>
                          <a:ea typeface="Times New Roman"/>
                        </a:rPr>
                        <a:t>10. citoslovcia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a:bodyPr>
          <a:lstStyle/>
          <a:p>
            <a:r>
              <a:rPr lang="sk-SK" sz="2400" dirty="0" smtClean="0"/>
              <a:t>POROZUMENIE VÝZNAMU SLOV</a:t>
            </a:r>
            <a:endParaRPr lang="sk-SK" sz="2400" dirty="0"/>
          </a:p>
        </p:txBody>
      </p:sp>
      <p:sp>
        <p:nvSpPr>
          <p:cNvPr id="3" name="Zástupný symbol obsahu 2"/>
          <p:cNvSpPr>
            <a:spLocks noGrp="1"/>
          </p:cNvSpPr>
          <p:nvPr>
            <p:ph sz="quarter" idx="1"/>
          </p:nvPr>
        </p:nvSpPr>
        <p:spPr/>
        <p:txBody>
          <a:bodyPr/>
          <a:lstStyle/>
          <a:p>
            <a:r>
              <a:rPr lang="sk-SK" dirty="0" smtClean="0"/>
              <a:t>Ak deti nepoznajú presný význam slov, môžu vzniknúť zaujímavé komunikačné situácie:</a:t>
            </a:r>
          </a:p>
          <a:p>
            <a:pPr>
              <a:buNone/>
            </a:pPr>
            <a:endParaRPr lang="sk-SK" dirty="0" smtClean="0"/>
          </a:p>
          <a:p>
            <a:pPr>
              <a:buNone/>
            </a:pPr>
            <a:r>
              <a:rPr lang="sk-SK" i="1" dirty="0" smtClean="0"/>
              <a:t>Pani učiteľka povedala, že máme doniesť glóbus.</a:t>
            </a:r>
            <a:endParaRPr lang="sk-SK" dirty="0" smtClean="0"/>
          </a:p>
          <a:p>
            <a:pPr>
              <a:buNone/>
            </a:pPr>
            <a:r>
              <a:rPr lang="sk-SK" i="1" dirty="0" smtClean="0"/>
              <a:t>Glóbus?</a:t>
            </a:r>
            <a:endParaRPr lang="sk-SK" dirty="0" smtClean="0"/>
          </a:p>
          <a:p>
            <a:pPr>
              <a:buNone/>
            </a:pPr>
            <a:r>
              <a:rPr lang="sk-SK" i="1" dirty="0" smtClean="0"/>
              <a:t>Takú knihu, čo je v nej glóbus. Afrika a černosi.</a:t>
            </a:r>
            <a:endParaRPr lang="sk-SK" dirty="0" smtClean="0"/>
          </a:p>
          <a:p>
            <a:pPr>
              <a:buNone/>
            </a:pPr>
            <a:r>
              <a:rPr lang="sk-SK" i="1" dirty="0" smtClean="0"/>
              <a:t>Aha, ty myslíš atlas, knihu, v ktorej je mapa.</a:t>
            </a:r>
            <a:endParaRPr lang="sk-SK" dirty="0" smtClean="0"/>
          </a:p>
          <a:p>
            <a:endParaRPr lang="sk-SK" dirty="0"/>
          </a:p>
        </p:txBody>
      </p:sp>
      <p:sp>
        <p:nvSpPr>
          <p:cNvPr id="4" name="Zástupný symbol textu 3"/>
          <p:cNvSpPr>
            <a:spLocks noGrp="1"/>
          </p:cNvSpPr>
          <p:nvPr>
            <p:ph type="body" idx="2"/>
          </p:nvPr>
        </p:nvSpPr>
        <p:spPr>
          <a:xfrm>
            <a:off x="6812280" y="274320"/>
            <a:ext cx="2080200" cy="6179016"/>
          </a:xfrm>
        </p:spPr>
        <p:txBody>
          <a:bodyPr>
            <a:normAutofit lnSpcReduction="10000"/>
          </a:bodyPr>
          <a:lstStyle/>
          <a:p>
            <a:r>
              <a:rPr lang="sk-SK" sz="1600" dirty="0" smtClean="0"/>
              <a:t>Porovnajte významy slov „glóbus“ a „atlas“.  Čo majú spoločné a v čom je rozdiel? </a:t>
            </a:r>
          </a:p>
          <a:p>
            <a:r>
              <a:rPr lang="sk-SK" sz="1600" i="1" dirty="0" smtClean="0"/>
              <a:t>Glóbus je</a:t>
            </a:r>
            <a:r>
              <a:rPr lang="sk-SK" sz="1600" dirty="0" smtClean="0"/>
              <a:t> </a:t>
            </a:r>
            <a:r>
              <a:rPr lang="sk-SK" sz="1600" i="1" dirty="0" smtClean="0"/>
              <a:t>............................................</a:t>
            </a:r>
            <a:endParaRPr lang="sk-SK" sz="1600" dirty="0" smtClean="0"/>
          </a:p>
          <a:p>
            <a:r>
              <a:rPr lang="sk-SK" sz="1600" i="1" dirty="0" smtClean="0"/>
              <a:t>Atlas je ............................................</a:t>
            </a:r>
            <a:endParaRPr lang="sk-SK" sz="1600" dirty="0" smtClean="0"/>
          </a:p>
          <a:p>
            <a:r>
              <a:rPr lang="sk-SK" sz="1600" dirty="0" smtClean="0"/>
              <a:t>Teraz porovnajte svoje hodnotenie s údajmi v </a:t>
            </a:r>
            <a:r>
              <a:rPr lang="sk-SK" sz="1600" i="1" dirty="0" smtClean="0"/>
              <a:t>Krátkom slovníku slovenského jazyka.</a:t>
            </a:r>
          </a:p>
          <a:p>
            <a:endParaRPr lang="sk-SK" sz="1600" i="1" dirty="0" smtClean="0"/>
          </a:p>
          <a:p>
            <a:r>
              <a:rPr lang="sk-SK" sz="1600" dirty="0" smtClean="0"/>
              <a:t>Čo sa stane, keď dieťa nemá dostatočné skúsenosti s používaním týchto slov?</a:t>
            </a:r>
          </a:p>
          <a:p>
            <a:endParaRPr lang="sk-SK"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Nadpis 4"/>
          <p:cNvSpPr>
            <a:spLocks noGrp="1"/>
          </p:cNvSpPr>
          <p:nvPr>
            <p:ph type="title"/>
          </p:nvPr>
        </p:nvSpPr>
        <p:spPr/>
        <p:txBody>
          <a:bodyPr/>
          <a:lstStyle/>
          <a:p>
            <a:r>
              <a:rPr lang="sk-SK" dirty="0" smtClean="0"/>
              <a:t>Čo sa stalo v danom dialógu? </a:t>
            </a:r>
            <a:endParaRPr lang="sk-SK" dirty="0"/>
          </a:p>
        </p:txBody>
      </p:sp>
      <p:sp>
        <p:nvSpPr>
          <p:cNvPr id="6" name="Zástupný symbol obsahu 5"/>
          <p:cNvSpPr>
            <a:spLocks noGrp="1"/>
          </p:cNvSpPr>
          <p:nvPr>
            <p:ph sz="quarter" idx="1"/>
          </p:nvPr>
        </p:nvSpPr>
        <p:spPr/>
        <p:txBody>
          <a:bodyPr>
            <a:normAutofit fontScale="85000" lnSpcReduction="10000"/>
          </a:bodyPr>
          <a:lstStyle/>
          <a:p>
            <a:r>
              <a:rPr lang="sk-SK" dirty="0" smtClean="0"/>
              <a:t>Dieťa nepoznalo slovo „atlas“, a tak namiesto neho použilo slovo „glóbus“, resp. spojenie „glóbus v knihe“, ktorým označilo (pre dospelého netradične) žiadaný predmet.  Aj keď dieťa nepoznalo presný význam slov (mapa – zmenšený obraz zemského povrchu; glóbus – guľa znázorňujúca zemský povrch), resp. nebralo do úvahy sémantický znak, ktorým sa odlišuje mapa od glóbusu, t. j. plošnosť, došlo k porozumeniu. Dieťa totiž vychádzalo zo spoločných čŕt, ktorými sú v tomto prípade „obraz zemského povrchu“. Prečo sa v detskej reči objavujú  vyjadrenia tohto typu? Dieťa recipuje slová/lexikálne jednotky a  postupne sa dopracúva k ich  obsahu. Potrebuje si vytvoriť trvalú pamäťovú stopu (medzi formou a obsahom slova, ktorá vzniká na základe skúsenosti so slovom, a poznať súvislosti medzi lexikálnymi jednotkami i javmi, ktoré sú lexikálnymi jednotkami označované.</a:t>
            </a:r>
            <a:endParaRPr lang="sk-SK"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idx="4294967295"/>
          </p:nvPr>
        </p:nvSpPr>
        <p:spPr>
          <a:xfrm>
            <a:off x="251520" y="304800"/>
            <a:ext cx="8749605" cy="2044080"/>
          </a:xfrm>
        </p:spPr>
        <p:txBody>
          <a:bodyPr anchorCtr="1">
            <a:normAutofit/>
          </a:bodyPr>
          <a:lstStyle/>
          <a:p>
            <a:pPr algn="ctr" eaLnBrk="1" hangingPunct="1">
              <a:defRPr/>
            </a:pPr>
            <a:r>
              <a:rPr lang="sk-SK" sz="4000" b="1" dirty="0" smtClean="0"/>
              <a:t>Rozvoj slovnej zásoby a vývin detskej reči</a:t>
            </a:r>
            <a:br>
              <a:rPr lang="sk-SK" sz="4000" b="1" dirty="0" smtClean="0"/>
            </a:br>
            <a:r>
              <a:rPr lang="sk-SK" sz="2400" b="1" dirty="0" smtClean="0"/>
              <a:t>SEMAZIOLOGICKÝ          ONOMAZIOLOGICKÝ</a:t>
            </a:r>
            <a:br>
              <a:rPr lang="sk-SK" sz="2400" b="1" dirty="0" smtClean="0"/>
            </a:br>
            <a:r>
              <a:rPr lang="sk-SK" sz="2400" b="1" dirty="0" smtClean="0"/>
              <a:t>POSTUP                              </a:t>
            </a:r>
            <a:r>
              <a:rPr lang="sk-SK" sz="2400" b="1" dirty="0" err="1" smtClean="0"/>
              <a:t>POSTUP</a:t>
            </a:r>
            <a:endParaRPr lang="sk-SK" sz="2400" b="1" dirty="0" smtClean="0"/>
          </a:p>
        </p:txBody>
      </p:sp>
      <p:graphicFrame>
        <p:nvGraphicFramePr>
          <p:cNvPr id="24579" name="Object 4"/>
          <p:cNvGraphicFramePr>
            <a:graphicFrameLocks noGrp="1" noChangeAspect="1"/>
          </p:cNvGraphicFramePr>
          <p:nvPr>
            <p:ph sz="half" idx="4294967295"/>
          </p:nvPr>
        </p:nvGraphicFramePr>
        <p:xfrm>
          <a:off x="251520" y="2492896"/>
          <a:ext cx="8580438" cy="4087837"/>
        </p:xfrm>
        <a:graphic>
          <a:graphicData uri="http://schemas.openxmlformats.org/presentationml/2006/ole">
            <mc:AlternateContent xmlns:mc="http://schemas.openxmlformats.org/markup-compatibility/2006">
              <mc:Choice xmlns:v="urn:schemas-microsoft-com:vml" Requires="v">
                <p:oleObj spid="_x0000_s31747" name="Document" r:id="rId4" imgW="6318459" imgH="3466381" progId="Word.Document.8">
                  <p:embed/>
                </p:oleObj>
              </mc:Choice>
              <mc:Fallback>
                <p:oleObj name="Document" r:id="rId4" imgW="6318459" imgH="3466381" progId="Word.Document.8">
                  <p:embed/>
                  <p:pic>
                    <p:nvPicPr>
                      <p:cNvPr id="0" name="Object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51520" y="2492896"/>
                        <a:ext cx="8580438" cy="4087837"/>
                      </a:xfrm>
                      <a:prstGeom prst="rect">
                        <a:avLst/>
                      </a:prstGeom>
                      <a:solidFill>
                        <a:srgbClr val="FF6600"/>
                      </a:solidFill>
                      <a:ln w="9525">
                        <a:solidFill>
                          <a:srgbClr val="003366"/>
                        </a:solidFill>
                        <a:miter lim="800000"/>
                        <a:headEnd/>
                        <a:tailEnd/>
                      </a:ln>
                    </p:spPr>
                  </p:pic>
                </p:oleObj>
              </mc:Fallback>
            </mc:AlternateContent>
          </a:graphicData>
        </a:graphic>
      </p:graphicFrame>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b="1" dirty="0" smtClean="0"/>
              <a:t>OSVOJOVANIE SLOVNEJ ZÁSOBY</a:t>
            </a:r>
            <a:endParaRPr lang="sk-SK" b="1" dirty="0"/>
          </a:p>
        </p:txBody>
      </p:sp>
      <p:sp>
        <p:nvSpPr>
          <p:cNvPr id="3" name="Zástupný symbol textu 2"/>
          <p:cNvSpPr>
            <a:spLocks noGrp="1"/>
          </p:cNvSpPr>
          <p:nvPr>
            <p:ph type="body" sz="quarter" idx="1"/>
          </p:nvPr>
        </p:nvSpPr>
        <p:spPr/>
        <p:txBody>
          <a:bodyPr/>
          <a:lstStyle/>
          <a:p>
            <a:r>
              <a:rPr lang="sk-SK" dirty="0" smtClean="0"/>
              <a:t>SEMAZIOLOGICKÝ</a:t>
            </a:r>
          </a:p>
          <a:p>
            <a:r>
              <a:rPr lang="sk-SK" dirty="0" smtClean="0"/>
              <a:t>POSTUP</a:t>
            </a:r>
            <a:endParaRPr lang="sk-SK" dirty="0"/>
          </a:p>
        </p:txBody>
      </p:sp>
      <p:sp>
        <p:nvSpPr>
          <p:cNvPr id="4" name="Zástupný symbol obsahu 3"/>
          <p:cNvSpPr>
            <a:spLocks noGrp="1"/>
          </p:cNvSpPr>
          <p:nvPr>
            <p:ph sz="quarter" idx="2"/>
          </p:nvPr>
        </p:nvSpPr>
        <p:spPr/>
        <p:txBody>
          <a:bodyPr/>
          <a:lstStyle/>
          <a:p>
            <a:r>
              <a:rPr lang="sk-SK" dirty="0" smtClean="0"/>
              <a:t>OD FORMY K OBSAHU</a:t>
            </a:r>
          </a:p>
          <a:p>
            <a:r>
              <a:rPr lang="sk-SK" dirty="0" smtClean="0"/>
              <a:t>OSVOJOVANIE VÝZNAMU SLOV</a:t>
            </a:r>
            <a:endParaRPr lang="sk-SK" dirty="0"/>
          </a:p>
        </p:txBody>
      </p:sp>
      <p:sp>
        <p:nvSpPr>
          <p:cNvPr id="5" name="Zástupný symbol textu 4"/>
          <p:cNvSpPr>
            <a:spLocks noGrp="1"/>
          </p:cNvSpPr>
          <p:nvPr>
            <p:ph type="body" sz="quarter" idx="3"/>
          </p:nvPr>
        </p:nvSpPr>
        <p:spPr/>
        <p:txBody>
          <a:bodyPr/>
          <a:lstStyle/>
          <a:p>
            <a:r>
              <a:rPr lang="sk-SK" dirty="0" smtClean="0"/>
              <a:t>ONOMAZIOLOGICKÝ POSTUP</a:t>
            </a:r>
            <a:endParaRPr lang="sk-SK" dirty="0"/>
          </a:p>
        </p:txBody>
      </p:sp>
      <p:sp>
        <p:nvSpPr>
          <p:cNvPr id="6" name="Zástupný symbol obsahu 5"/>
          <p:cNvSpPr>
            <a:spLocks noGrp="1"/>
          </p:cNvSpPr>
          <p:nvPr>
            <p:ph sz="quarter" idx="4"/>
          </p:nvPr>
        </p:nvSpPr>
        <p:spPr/>
        <p:txBody>
          <a:bodyPr/>
          <a:lstStyle/>
          <a:p>
            <a:r>
              <a:rPr lang="sk-SK" dirty="0" smtClean="0"/>
              <a:t>OD OBSAHU K FORME</a:t>
            </a:r>
          </a:p>
          <a:p>
            <a:r>
              <a:rPr lang="sk-SK" dirty="0" smtClean="0"/>
              <a:t>TVORENIE SLOV - OKAZIONALIZMOV</a:t>
            </a:r>
            <a:endParaRPr lang="sk-SK"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SLOVÁ (LEXIKÁLNE JEDNOTKY) V DETSKEJ REČI</a:t>
            </a:r>
            <a:endParaRPr lang="sk-SK" b="1" dirty="0"/>
          </a:p>
        </p:txBody>
      </p:sp>
      <p:sp>
        <p:nvSpPr>
          <p:cNvPr id="3" name="Zástupný symbol obsahu 2"/>
          <p:cNvSpPr>
            <a:spLocks noGrp="1"/>
          </p:cNvSpPr>
          <p:nvPr>
            <p:ph sz="quarter" idx="1"/>
          </p:nvPr>
        </p:nvSpPr>
        <p:spPr>
          <a:xfrm>
            <a:off x="457200" y="1340768"/>
            <a:ext cx="8363272" cy="5328592"/>
          </a:xfrm>
        </p:spPr>
        <p:txBody>
          <a:bodyPr>
            <a:normAutofit fontScale="92500" lnSpcReduction="10000"/>
          </a:bodyPr>
          <a:lstStyle/>
          <a:p>
            <a:pPr lvl="0"/>
            <a:r>
              <a:rPr lang="sk-SK" b="1" dirty="0" smtClean="0"/>
              <a:t>foneticky </a:t>
            </a:r>
            <a:r>
              <a:rPr lang="sk-SK" b="1" dirty="0" err="1" smtClean="0"/>
              <a:t>vydeliteľné</a:t>
            </a:r>
            <a:r>
              <a:rPr lang="sk-SK" b="1" dirty="0" smtClean="0"/>
              <a:t> časti s „prázdnym obsahom</a:t>
            </a:r>
            <a:r>
              <a:rPr lang="sk-SK" dirty="0" smtClean="0"/>
              <a:t>“: napr. „</a:t>
            </a:r>
            <a:r>
              <a:rPr lang="sk-SK" i="1" dirty="0" smtClean="0"/>
              <a:t>Deti sú vonku. Majú  prázdniny. – Kde sú prázdniny?“</a:t>
            </a:r>
            <a:r>
              <a:rPr lang="sk-SK" dirty="0" smtClean="0"/>
              <a:t>;</a:t>
            </a:r>
          </a:p>
          <a:p>
            <a:pPr lvl="0"/>
            <a:r>
              <a:rPr lang="sk-SK" b="1" dirty="0" smtClean="0"/>
              <a:t>slová so širokou extenziou a veľmi úzkou </a:t>
            </a:r>
            <a:r>
              <a:rPr lang="sk-SK" b="1" dirty="0" err="1" smtClean="0"/>
              <a:t>intenziou</a:t>
            </a:r>
            <a:r>
              <a:rPr lang="sk-SK" b="1" dirty="0" smtClean="0"/>
              <a:t>, t. j. slová s minimálnym počtom dištinktívnych príznakov: </a:t>
            </a:r>
            <a:r>
              <a:rPr lang="sk-SK" dirty="0" smtClean="0"/>
              <a:t>napr. </a:t>
            </a:r>
            <a:r>
              <a:rPr lang="sk-SK" i="1" dirty="0" smtClean="0"/>
              <a:t>tata </a:t>
            </a:r>
            <a:r>
              <a:rPr lang="sk-SK" dirty="0" smtClean="0"/>
              <a:t>– každý muž, s ktorým sa dieťa stretne; </a:t>
            </a:r>
            <a:r>
              <a:rPr lang="sk-SK" i="1" dirty="0" smtClean="0"/>
              <a:t>lopta</a:t>
            </a:r>
            <a:r>
              <a:rPr lang="sk-SK" dirty="0" smtClean="0"/>
              <a:t> – všetko okrúhle);</a:t>
            </a:r>
          </a:p>
          <a:p>
            <a:pPr lvl="0"/>
            <a:r>
              <a:rPr lang="sk-SK" b="1" dirty="0" smtClean="0"/>
              <a:t>slová s nepresným, neúplným významom – slová s nedostatočným počtom alebo absenciou nevyhnutných dištinktívnych príznakov</a:t>
            </a:r>
            <a:r>
              <a:rPr lang="sk-SK" dirty="0" smtClean="0"/>
              <a:t>: napr. </a:t>
            </a:r>
            <a:r>
              <a:rPr lang="sk-SK" i="1" dirty="0" smtClean="0"/>
              <a:t>žaba</a:t>
            </a:r>
            <a:r>
              <a:rPr lang="sk-SK" dirty="0" smtClean="0"/>
              <a:t> – to, čo je zelené a má veľké oči; </a:t>
            </a:r>
            <a:r>
              <a:rPr lang="sk-SK" i="1" dirty="0" smtClean="0"/>
              <a:t>glóbus</a:t>
            </a:r>
            <a:r>
              <a:rPr lang="sk-SK" dirty="0" smtClean="0"/>
              <a:t> – každé zobrazenie zemského povrchu;</a:t>
            </a:r>
          </a:p>
          <a:p>
            <a:pPr lvl="0"/>
            <a:r>
              <a:rPr lang="sk-SK" b="1" dirty="0" smtClean="0"/>
              <a:t>vlastné slová, </a:t>
            </a:r>
            <a:r>
              <a:rPr lang="sk-SK" b="1" dirty="0" err="1" smtClean="0"/>
              <a:t>okazionalizmy</a:t>
            </a:r>
            <a:r>
              <a:rPr lang="sk-SK" dirty="0" smtClean="0"/>
              <a:t>: napr. </a:t>
            </a:r>
            <a:r>
              <a:rPr lang="sk-SK" i="1" dirty="0" err="1" smtClean="0"/>
              <a:t>hajka</a:t>
            </a:r>
            <a:r>
              <a:rPr lang="sk-SK" dirty="0" smtClean="0"/>
              <a:t> „vankúš, na ktorom sa hajá“; </a:t>
            </a:r>
            <a:r>
              <a:rPr lang="sk-SK" i="1" dirty="0" err="1" smtClean="0"/>
              <a:t>zameták</a:t>
            </a:r>
            <a:r>
              <a:rPr lang="sk-SK" dirty="0" smtClean="0"/>
              <a:t> „to, čím sa zametá“;</a:t>
            </a:r>
          </a:p>
          <a:p>
            <a:r>
              <a:rPr lang="sk-SK" b="1" dirty="0" smtClean="0"/>
              <a:t>slová, ktorých použitie zodpovedá tomu, ako s nimi narábajú dospelí.</a:t>
            </a:r>
            <a:endParaRPr lang="sk-SK"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683568" y="332656"/>
            <a:ext cx="7899648" cy="1143000"/>
          </a:xfrm>
        </p:spPr>
        <p:txBody>
          <a:bodyPr/>
          <a:lstStyle/>
          <a:p>
            <a:r>
              <a:rPr lang="sk-SK" b="1" dirty="0" smtClean="0"/>
              <a:t>Zhŕňame – medzníky vo vývine reči</a:t>
            </a:r>
            <a:endParaRPr lang="sk-SK" b="1" dirty="0"/>
          </a:p>
        </p:txBody>
      </p:sp>
      <p:sp>
        <p:nvSpPr>
          <p:cNvPr id="3" name="Zástupný symbol obsahu 2"/>
          <p:cNvSpPr>
            <a:spLocks noGrp="1"/>
          </p:cNvSpPr>
          <p:nvPr>
            <p:ph sz="quarter" idx="1"/>
          </p:nvPr>
        </p:nvSpPr>
        <p:spPr>
          <a:xfrm>
            <a:off x="457200" y="1600200"/>
            <a:ext cx="8219256" cy="4873752"/>
          </a:xfrm>
        </p:spPr>
        <p:txBody>
          <a:bodyPr/>
          <a:lstStyle/>
          <a:p>
            <a:r>
              <a:rPr lang="sk-SK" b="1" dirty="0" smtClean="0"/>
              <a:t>Výslovnosť </a:t>
            </a:r>
            <a:r>
              <a:rPr lang="sk-SK" dirty="0" smtClean="0"/>
              <a:t>– do 5. roku vývinová </a:t>
            </a:r>
            <a:r>
              <a:rPr lang="sk-SK" dirty="0" err="1" smtClean="0"/>
              <a:t>dyslália</a:t>
            </a:r>
            <a:r>
              <a:rPr lang="sk-SK" dirty="0" smtClean="0"/>
              <a:t>, 5. – 7. rok predĺžená </a:t>
            </a:r>
            <a:r>
              <a:rPr lang="sk-SK" dirty="0" err="1" smtClean="0"/>
              <a:t>dyslália</a:t>
            </a:r>
            <a:r>
              <a:rPr lang="sk-SK" dirty="0" smtClean="0"/>
              <a:t>, po 7. roku </a:t>
            </a:r>
            <a:r>
              <a:rPr lang="sk-SK" dirty="0" err="1" smtClean="0"/>
              <a:t>dyslália</a:t>
            </a:r>
            <a:r>
              <a:rPr lang="sk-SK" dirty="0" smtClean="0"/>
              <a:t>.</a:t>
            </a:r>
          </a:p>
          <a:p>
            <a:r>
              <a:rPr lang="sk-SK" b="1" dirty="0" smtClean="0"/>
              <a:t>Ohýbanie slov </a:t>
            </a:r>
            <a:r>
              <a:rPr lang="sk-SK" dirty="0" smtClean="0"/>
              <a:t>– dieťa má implicitne osvojené pravidlá skloňovania a časovania do 4. roku, </a:t>
            </a:r>
            <a:r>
              <a:rPr lang="sk-SK" dirty="0" err="1" smtClean="0"/>
              <a:t>hypergeneralizácie</a:t>
            </a:r>
            <a:r>
              <a:rPr lang="sk-SK" dirty="0" smtClean="0"/>
              <a:t> pretrvávajú aj po tomto období, po 4. – 5.  roku </a:t>
            </a:r>
            <a:r>
              <a:rPr lang="sk-SK" dirty="0" err="1" smtClean="0"/>
              <a:t>dysgramatizmus</a:t>
            </a:r>
            <a:r>
              <a:rPr lang="sk-SK" dirty="0" smtClean="0"/>
              <a:t> .  </a:t>
            </a:r>
          </a:p>
          <a:p>
            <a:r>
              <a:rPr lang="sk-SK" b="1" dirty="0" smtClean="0"/>
              <a:t>Tvorenie slov </a:t>
            </a:r>
            <a:r>
              <a:rPr lang="sk-SK" dirty="0" smtClean="0"/>
              <a:t>– dieťa má implicitne osvojené pravidlá slovotvorby do 6. roku, o vývinové </a:t>
            </a:r>
            <a:r>
              <a:rPr lang="sk-SK" dirty="0" err="1" smtClean="0"/>
              <a:t>okazionalizmy</a:t>
            </a:r>
            <a:r>
              <a:rPr lang="sk-SK" dirty="0" smtClean="0"/>
              <a:t> sa objavujú aj v mladšom školskom veku.</a:t>
            </a:r>
          </a:p>
          <a:p>
            <a:r>
              <a:rPr lang="sk-SK" b="1" dirty="0" smtClean="0"/>
              <a:t>Slová zásoba </a:t>
            </a:r>
            <a:r>
              <a:rPr lang="sk-SK" dirty="0" smtClean="0"/>
              <a:t>– osvojovanie prebieha celý život (v období 24 mesiacov aspoň 50 slov).</a:t>
            </a:r>
            <a:endParaRPr lang="sk-SK"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normAutofit/>
          </a:bodyPr>
          <a:lstStyle/>
          <a:p>
            <a:pPr eaLnBrk="1" hangingPunct="1">
              <a:defRPr/>
            </a:pPr>
            <a:r>
              <a:rPr lang="sk-SK" sz="3600" b="1" dirty="0" smtClean="0"/>
              <a:t>Biologický vek a vývin reči</a:t>
            </a:r>
          </a:p>
        </p:txBody>
      </p:sp>
      <p:sp>
        <p:nvSpPr>
          <p:cNvPr id="32771" name="Rectangle 3"/>
          <p:cNvSpPr>
            <a:spLocks noGrp="1" noChangeArrowheads="1"/>
          </p:cNvSpPr>
          <p:nvPr>
            <p:ph type="body" idx="1"/>
          </p:nvPr>
        </p:nvSpPr>
        <p:spPr/>
        <p:txBody>
          <a:bodyPr/>
          <a:lstStyle/>
          <a:p>
            <a:pPr eaLnBrk="1" hangingPunct="1">
              <a:defRPr/>
            </a:pPr>
            <a:r>
              <a:rPr lang="sk-SK" sz="2800" dirty="0" smtClean="0"/>
              <a:t>V súčasnosti sa zdôrazňuje, že vek je veľmi všeobecný jav, ktorým sa treba riadiť pri sledovaní vývinu detskej reči. Dôležitejšie je biologické dozrievanie, teda skutočný stupeň vývinu, ktorý dieťa momentálne dosiahlo. Nie je možné vynechať žiadny vývinový stupeň. </a:t>
            </a:r>
          </a:p>
          <a:p>
            <a:pPr eaLnBrk="1" hangingPunct="1">
              <a:defRPr/>
            </a:pPr>
            <a:r>
              <a:rPr lang="sk-SK" sz="2800" b="1" dirty="0" smtClean="0"/>
              <a:t>Kalendárny vek dieťaťa je iba veľmi všeobecným meradlom, dôležitejšie sú skutočné schopnosti dieťaťa.</a:t>
            </a:r>
          </a:p>
        </p:txBody>
      </p:sp>
    </p:spTree>
    <p:extLst>
      <p:ext uri="{BB962C8B-B14F-4D97-AF65-F5344CB8AC3E}">
        <p14:creationId xmlns:p14="http://schemas.microsoft.com/office/powerpoint/2010/main" val="19986717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ÚLOHA:</a:t>
            </a:r>
            <a:endParaRPr lang="sk-SK" b="1" dirty="0"/>
          </a:p>
        </p:txBody>
      </p:sp>
      <p:sp>
        <p:nvSpPr>
          <p:cNvPr id="3" name="Zástupný symbol obsahu 2"/>
          <p:cNvSpPr>
            <a:spLocks noGrp="1"/>
          </p:cNvSpPr>
          <p:nvPr>
            <p:ph sz="quarter" idx="1"/>
          </p:nvPr>
        </p:nvSpPr>
        <p:spPr>
          <a:xfrm>
            <a:off x="457200" y="1600200"/>
            <a:ext cx="8219256" cy="4873752"/>
          </a:xfrm>
        </p:spPr>
        <p:txBody>
          <a:bodyPr/>
          <a:lstStyle/>
          <a:p>
            <a:pPr marL="0" lvl="0" indent="3175">
              <a:buNone/>
            </a:pPr>
            <a:r>
              <a:rPr lang="sk-SK" dirty="0" smtClean="0"/>
              <a:t>Čo hovorí výpoveď šesťročného dieťaťa – </a:t>
            </a:r>
            <a:r>
              <a:rPr lang="sk-SK" i="1" dirty="0" smtClean="0"/>
              <a:t>„Keď si ja doma nechcem poupratovať, tak si hovorím, že som zbabelá.“</a:t>
            </a:r>
            <a:r>
              <a:rPr lang="sk-SK" dirty="0" smtClean="0"/>
              <a:t> – o  tom, ako chápe význam slova „zbabelý“? Prečo ho dieťa nepoužilo správne? Do ktorej skupiny slov vzhľadom na osvojovanie významu ho môžeme zaradiť? </a:t>
            </a:r>
          </a:p>
          <a:p>
            <a:pPr marL="0" lvl="0" indent="3175">
              <a:buNone/>
            </a:pPr>
            <a:endParaRPr lang="sk-SK" dirty="0" smtClean="0"/>
          </a:p>
          <a:p>
            <a:pPr marL="0" lvl="0" indent="3175">
              <a:buNone/>
            </a:pPr>
            <a:r>
              <a:rPr lang="sk-SK" dirty="0" smtClean="0"/>
              <a:t>Navrhnite edukačné aktivity založené na prototypovej teórii, ktorými by si dieťa osvojilo význam lexikálnych jednotiek „zbabelý“/„zbabelec“. </a:t>
            </a:r>
          </a:p>
          <a:p>
            <a:endParaRPr lang="sk-SK"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ál 6"/>
          <p:cNvSpPr/>
          <p:nvPr/>
        </p:nvSpPr>
        <p:spPr>
          <a:xfrm>
            <a:off x="5292080" y="4581128"/>
            <a:ext cx="3384376" cy="136815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800" dirty="0" smtClean="0">
                <a:solidFill>
                  <a:schemeClr val="tx1"/>
                </a:solidFill>
              </a:rPr>
              <a:t>porozumenie významu slova</a:t>
            </a:r>
          </a:p>
        </p:txBody>
      </p:sp>
      <p:sp>
        <p:nvSpPr>
          <p:cNvPr id="8" name="Ovál 7"/>
          <p:cNvSpPr/>
          <p:nvPr/>
        </p:nvSpPr>
        <p:spPr>
          <a:xfrm>
            <a:off x="2699792" y="0"/>
            <a:ext cx="3456384" cy="129614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800" dirty="0" smtClean="0">
                <a:solidFill>
                  <a:schemeClr val="tx1"/>
                </a:solidFill>
              </a:rPr>
              <a:t>ohýbanie slov</a:t>
            </a:r>
          </a:p>
        </p:txBody>
      </p:sp>
      <p:sp>
        <p:nvSpPr>
          <p:cNvPr id="9" name="Ovál 8"/>
          <p:cNvSpPr/>
          <p:nvPr/>
        </p:nvSpPr>
        <p:spPr>
          <a:xfrm>
            <a:off x="395536" y="4509120"/>
            <a:ext cx="3600400" cy="14401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800" dirty="0" smtClean="0">
                <a:solidFill>
                  <a:schemeClr val="tx1"/>
                </a:solidFill>
              </a:rPr>
              <a:t>tvorenie slov</a:t>
            </a:r>
          </a:p>
        </p:txBody>
      </p:sp>
      <p:sp>
        <p:nvSpPr>
          <p:cNvPr id="10" name="Ovál 9"/>
          <p:cNvSpPr/>
          <p:nvPr/>
        </p:nvSpPr>
        <p:spPr>
          <a:xfrm>
            <a:off x="179512" y="1628800"/>
            <a:ext cx="3600400" cy="12241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800" dirty="0" smtClean="0">
                <a:solidFill>
                  <a:schemeClr val="tx1"/>
                </a:solidFill>
              </a:rPr>
              <a:t>vyslovovanie slov</a:t>
            </a:r>
            <a:endParaRPr lang="sk-SK" sz="2800" dirty="0">
              <a:solidFill>
                <a:schemeClr val="tx1"/>
              </a:solidFill>
            </a:endParaRPr>
          </a:p>
        </p:txBody>
      </p:sp>
      <p:sp>
        <p:nvSpPr>
          <p:cNvPr id="11" name="Ovál 10"/>
          <p:cNvSpPr/>
          <p:nvPr/>
        </p:nvSpPr>
        <p:spPr>
          <a:xfrm>
            <a:off x="2771800" y="2708920"/>
            <a:ext cx="3960440" cy="151216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800" b="1" dirty="0" smtClean="0">
                <a:solidFill>
                  <a:schemeClr val="tx1"/>
                </a:solidFill>
              </a:rPr>
              <a:t>slovo </a:t>
            </a:r>
          </a:p>
          <a:p>
            <a:pPr algn="ctr"/>
            <a:r>
              <a:rPr lang="sk-SK" sz="2800" b="1" dirty="0" smtClean="0">
                <a:solidFill>
                  <a:schemeClr val="tx1"/>
                </a:solidFill>
              </a:rPr>
              <a:t>v detskej reči</a:t>
            </a:r>
            <a:endParaRPr lang="sk-SK" sz="2800" b="1" dirty="0">
              <a:solidFill>
                <a:schemeClr val="tx1"/>
              </a:solidFill>
            </a:endParaRPr>
          </a:p>
        </p:txBody>
      </p:sp>
      <p:sp>
        <p:nvSpPr>
          <p:cNvPr id="21" name="Ovál 20"/>
          <p:cNvSpPr/>
          <p:nvPr/>
        </p:nvSpPr>
        <p:spPr>
          <a:xfrm>
            <a:off x="5580112" y="1268760"/>
            <a:ext cx="3563888" cy="115212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k-SK" sz="2400" dirty="0" smtClean="0">
                <a:solidFill>
                  <a:schemeClr val="tx1"/>
                </a:solidFill>
              </a:rPr>
              <a:t>slovnodruhová  charakteristika slov</a:t>
            </a:r>
            <a:endParaRPr lang="sk-SK" sz="24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sk-SK" b="1" dirty="0" smtClean="0"/>
              <a:t>Kde nájsť ďalšie informácie  o detskej reči a ukážky projektov</a:t>
            </a:r>
            <a:endParaRPr lang="sk-SK" b="1" dirty="0"/>
          </a:p>
        </p:txBody>
      </p:sp>
      <p:sp>
        <p:nvSpPr>
          <p:cNvPr id="3" name="Zástupný symbol obsahu 2"/>
          <p:cNvSpPr>
            <a:spLocks noGrp="1"/>
          </p:cNvSpPr>
          <p:nvPr>
            <p:ph sz="quarter" idx="1"/>
          </p:nvPr>
        </p:nvSpPr>
        <p:spPr>
          <a:xfrm>
            <a:off x="457200" y="1412776"/>
            <a:ext cx="8003232" cy="5184576"/>
          </a:xfrm>
        </p:spPr>
        <p:txBody>
          <a:bodyPr>
            <a:normAutofit fontScale="92500"/>
          </a:bodyPr>
          <a:lstStyle/>
          <a:p>
            <a:r>
              <a:rPr lang="sk-SK" dirty="0" err="1" smtClean="0"/>
              <a:t>Kapalková</a:t>
            </a:r>
            <a:r>
              <a:rPr lang="sk-SK" dirty="0" smtClean="0"/>
              <a:t>, S. – </a:t>
            </a:r>
            <a:r>
              <a:rPr lang="sk-SK" dirty="0" err="1" smtClean="0"/>
              <a:t>Mikulajová</a:t>
            </a:r>
            <a:r>
              <a:rPr lang="sk-SK" dirty="0" smtClean="0"/>
              <a:t>, M. – Horňáková,.: Kniha o detskej reči</a:t>
            </a:r>
          </a:p>
          <a:p>
            <a:pPr>
              <a:lnSpc>
                <a:spcPct val="90000"/>
              </a:lnSpc>
            </a:pPr>
            <a:r>
              <a:rPr lang="cs-CZ" dirty="0" smtClean="0"/>
              <a:t>VUŽŇÁKOVÁ, K. </a:t>
            </a:r>
            <a:r>
              <a:rPr lang="cs-CZ" dirty="0" err="1" smtClean="0"/>
              <a:t>Morfológia</a:t>
            </a:r>
            <a:r>
              <a:rPr lang="cs-CZ" dirty="0" smtClean="0"/>
              <a:t>, vývin </a:t>
            </a:r>
            <a:r>
              <a:rPr lang="cs-CZ" dirty="0" err="1" smtClean="0"/>
              <a:t>detskej</a:t>
            </a:r>
            <a:r>
              <a:rPr lang="cs-CZ" dirty="0" smtClean="0"/>
              <a:t> </a:t>
            </a:r>
            <a:r>
              <a:rPr lang="cs-CZ" dirty="0" err="1" smtClean="0"/>
              <a:t>reči</a:t>
            </a:r>
            <a:r>
              <a:rPr lang="cs-CZ" dirty="0" smtClean="0"/>
              <a:t> a </a:t>
            </a:r>
            <a:r>
              <a:rPr lang="cs-CZ" dirty="0" err="1" smtClean="0"/>
              <a:t>materská</a:t>
            </a:r>
            <a:r>
              <a:rPr lang="cs-CZ" dirty="0" smtClean="0"/>
              <a:t> škola. In: Slovo o </a:t>
            </a:r>
            <a:r>
              <a:rPr lang="cs-CZ" dirty="0" err="1" smtClean="0"/>
              <a:t>slove</a:t>
            </a:r>
            <a:r>
              <a:rPr lang="cs-CZ" dirty="0" smtClean="0"/>
              <a:t>. </a:t>
            </a:r>
            <a:r>
              <a:rPr lang="cs-CZ" dirty="0" err="1" smtClean="0"/>
              <a:t>Zborník</a:t>
            </a:r>
            <a:r>
              <a:rPr lang="cs-CZ" dirty="0" smtClean="0"/>
              <a:t> Katedry </a:t>
            </a:r>
            <a:r>
              <a:rPr lang="cs-CZ" dirty="0" err="1" smtClean="0"/>
              <a:t>komunikačnej</a:t>
            </a:r>
            <a:r>
              <a:rPr lang="cs-CZ" dirty="0" smtClean="0"/>
              <a:t> a </a:t>
            </a:r>
            <a:r>
              <a:rPr lang="cs-CZ" dirty="0" err="1" smtClean="0"/>
              <a:t>literárnej</a:t>
            </a:r>
            <a:r>
              <a:rPr lang="cs-CZ" dirty="0" smtClean="0"/>
              <a:t> výchovy Pedagogickém fakulty </a:t>
            </a:r>
            <a:r>
              <a:rPr lang="cs-CZ" dirty="0" err="1" smtClean="0"/>
              <a:t>Prešovskej</a:t>
            </a:r>
            <a:r>
              <a:rPr lang="cs-CZ" dirty="0" smtClean="0"/>
              <a:t> univerzity. 15. 2009, s. 55 – 69.</a:t>
            </a:r>
          </a:p>
          <a:p>
            <a:pPr>
              <a:lnSpc>
                <a:spcPct val="90000"/>
              </a:lnSpc>
            </a:pPr>
            <a:r>
              <a:rPr lang="sk-SK" dirty="0" smtClean="0"/>
              <a:t>KESSELOVÁ, J.: Morfológia v komunikácii detí. Prešov: Anna Nagyová 2003, 149 s. </a:t>
            </a:r>
          </a:p>
          <a:p>
            <a:r>
              <a:rPr lang="sk-SK" dirty="0" smtClean="0"/>
              <a:t>Liptáková, Ľ. – </a:t>
            </a:r>
            <a:r>
              <a:rPr lang="sk-SK" dirty="0" err="1" smtClean="0"/>
              <a:t>Vužňáková</a:t>
            </a:r>
            <a:r>
              <a:rPr lang="sk-SK" dirty="0" smtClean="0"/>
              <a:t>, K.: Dieťa a slovotvorba</a:t>
            </a:r>
          </a:p>
          <a:p>
            <a:r>
              <a:rPr lang="sk-SK" dirty="0" err="1" smtClean="0"/>
              <a:t>Harčaríková</a:t>
            </a:r>
            <a:r>
              <a:rPr lang="sk-SK" dirty="0" smtClean="0"/>
              <a:t>, P. – </a:t>
            </a:r>
            <a:r>
              <a:rPr lang="sk-SK" dirty="0" err="1" smtClean="0"/>
              <a:t>Klimovič</a:t>
            </a:r>
            <a:r>
              <a:rPr lang="sk-SK" dirty="0" smtClean="0"/>
              <a:t>, M.: </a:t>
            </a:r>
            <a:r>
              <a:rPr lang="sk-SK" dirty="0" err="1" smtClean="0"/>
              <a:t>Naratíva</a:t>
            </a:r>
            <a:r>
              <a:rPr lang="sk-SK" dirty="0" smtClean="0"/>
              <a:t> v detskej reči</a:t>
            </a:r>
          </a:p>
          <a:p>
            <a:r>
              <a:rPr lang="sk-SK" dirty="0" smtClean="0"/>
              <a:t>Liptáková, Ľ. a kol.: Integrovaná didaktika slovenského jazyka a literatúry pre primárne vzdelávanie</a:t>
            </a:r>
          </a:p>
          <a:p>
            <a:r>
              <a:rPr lang="sk-SK" dirty="0" smtClean="0">
                <a:hlinkClick r:id="rId2"/>
              </a:rPr>
              <a:t>http://indi.pf.unipo.sk</a:t>
            </a:r>
            <a:r>
              <a:rPr lang="sk-SK" dirty="0" smtClean="0"/>
              <a:t> – projekt </a:t>
            </a:r>
            <a:r>
              <a:rPr lang="sk-SK" i="1" dirty="0" smtClean="0"/>
              <a:t>Prečo stonožka volá stonožka, keď nemá sto nôh </a:t>
            </a:r>
            <a:r>
              <a:rPr lang="sk-SK" dirty="0" smtClean="0"/>
              <a:t>(mladší školský vek)</a:t>
            </a:r>
          </a:p>
          <a:p>
            <a:pPr marL="0" indent="0">
              <a:buNone/>
            </a:pPr>
            <a:endParaRPr lang="sk-SK" dirty="0" smtClean="0"/>
          </a:p>
          <a:p>
            <a:endParaRPr lang="sk-SK" dirty="0" smtClean="0"/>
          </a:p>
          <a:p>
            <a:endParaRPr lang="sk-SK" dirty="0"/>
          </a:p>
        </p:txBody>
      </p:sp>
    </p:spTree>
    <p:extLst>
      <p:ext uri="{BB962C8B-B14F-4D97-AF65-F5344CB8AC3E}">
        <p14:creationId xmlns:p14="http://schemas.microsoft.com/office/powerpoint/2010/main" val="3708943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sk-SK" b="1" dirty="0" smtClean="0"/>
              <a:t>Výslovnosť slov</a:t>
            </a:r>
            <a:endParaRPr lang="sk-SK" b="1" dirty="0"/>
          </a:p>
        </p:txBody>
      </p:sp>
      <p:sp>
        <p:nvSpPr>
          <p:cNvPr id="3" name="Zástupný symbol obsahu 2"/>
          <p:cNvSpPr>
            <a:spLocks noGrp="1"/>
          </p:cNvSpPr>
          <p:nvPr>
            <p:ph sz="quarter" idx="1"/>
          </p:nvPr>
        </p:nvSpPr>
        <p:spPr/>
        <p:txBody>
          <a:bodyPr>
            <a:normAutofit/>
          </a:bodyPr>
          <a:lstStyle/>
          <a:p>
            <a:pPr>
              <a:buNone/>
            </a:pPr>
            <a:r>
              <a:rPr lang="sk-SK" b="1" dirty="0" smtClean="0"/>
              <a:t>Dieťa </a:t>
            </a:r>
            <a:r>
              <a:rPr lang="sk-SK" b="1" dirty="0"/>
              <a:t>na začiatku slová </a:t>
            </a:r>
            <a:r>
              <a:rPr lang="sk-SK" b="1" dirty="0" smtClean="0"/>
              <a:t>zjednodušuje:</a:t>
            </a:r>
          </a:p>
          <a:p>
            <a:pPr>
              <a:buNone/>
            </a:pPr>
            <a:endParaRPr lang="sk-SK" b="1" dirty="0" smtClean="0"/>
          </a:p>
          <a:p>
            <a:r>
              <a:rPr lang="sk-SK" dirty="0" smtClean="0"/>
              <a:t>vysloví </a:t>
            </a:r>
            <a:r>
              <a:rPr lang="sk-SK" dirty="0"/>
              <a:t>prvú, poslednú, prípadne prvú a poslednú slabiku slova (</a:t>
            </a:r>
            <a:r>
              <a:rPr lang="sk-SK" i="1" dirty="0" err="1"/>
              <a:t>de</a:t>
            </a:r>
            <a:r>
              <a:rPr lang="sk-SK" dirty="0"/>
              <a:t> – dedo, </a:t>
            </a:r>
            <a:r>
              <a:rPr lang="sk-SK" i="1" dirty="0" err="1"/>
              <a:t>imy</a:t>
            </a:r>
            <a:r>
              <a:rPr lang="sk-SK" i="1" dirty="0"/>
              <a:t> </a:t>
            </a:r>
            <a:r>
              <a:rPr lang="sk-SK" dirty="0"/>
              <a:t>– čižmy, </a:t>
            </a:r>
            <a:r>
              <a:rPr lang="sk-SK" i="1" dirty="0" err="1"/>
              <a:t>žafka</a:t>
            </a:r>
            <a:r>
              <a:rPr lang="sk-SK" dirty="0"/>
              <a:t> – </a:t>
            </a:r>
            <a:r>
              <a:rPr lang="sk-SK" dirty="0" err="1"/>
              <a:t>žirafka</a:t>
            </a:r>
            <a:r>
              <a:rPr lang="sk-SK" dirty="0"/>
              <a:t>), </a:t>
            </a:r>
            <a:endParaRPr lang="sk-SK" dirty="0" smtClean="0"/>
          </a:p>
          <a:p>
            <a:pPr>
              <a:buNone/>
            </a:pPr>
            <a:endParaRPr lang="sk-SK" dirty="0" smtClean="0"/>
          </a:p>
          <a:p>
            <a:r>
              <a:rPr lang="sk-SK" dirty="0" smtClean="0"/>
              <a:t>vynecháva </a:t>
            </a:r>
            <a:r>
              <a:rPr lang="sk-SK" dirty="0"/>
              <a:t>hlásky (</a:t>
            </a:r>
            <a:r>
              <a:rPr lang="sk-SK" i="1" dirty="0" err="1"/>
              <a:t>cicit</a:t>
            </a:r>
            <a:r>
              <a:rPr lang="sk-SK" dirty="0"/>
              <a:t> – cvičiť, </a:t>
            </a:r>
            <a:r>
              <a:rPr lang="sk-SK" i="1" dirty="0" err="1"/>
              <a:t>opta</a:t>
            </a:r>
            <a:r>
              <a:rPr lang="sk-SK" dirty="0"/>
              <a:t> – lopta), </a:t>
            </a:r>
            <a:endParaRPr lang="sk-SK" dirty="0" smtClean="0"/>
          </a:p>
          <a:p>
            <a:pPr>
              <a:buNone/>
            </a:pPr>
            <a:endParaRPr lang="sk-SK" dirty="0" smtClean="0"/>
          </a:p>
          <a:p>
            <a:r>
              <a:rPr lang="sk-SK" dirty="0" smtClean="0"/>
              <a:t>nahrádza </a:t>
            </a:r>
            <a:r>
              <a:rPr lang="sk-SK" dirty="0"/>
              <a:t>hlásku inou (</a:t>
            </a:r>
            <a:r>
              <a:rPr lang="sk-SK" i="1" dirty="0" err="1"/>
              <a:t>kabletka</a:t>
            </a:r>
            <a:r>
              <a:rPr lang="sk-SK" dirty="0"/>
              <a:t> – tabletka,</a:t>
            </a:r>
            <a:r>
              <a:rPr lang="sk-SK" i="1" dirty="0"/>
              <a:t> odchod </a:t>
            </a:r>
            <a:r>
              <a:rPr lang="sk-SK" dirty="0"/>
              <a:t>– obchod, </a:t>
            </a:r>
            <a:r>
              <a:rPr lang="sk-SK" i="1" dirty="0" err="1"/>
              <a:t>dombík</a:t>
            </a:r>
            <a:r>
              <a:rPr lang="sk-SK" dirty="0"/>
              <a:t> – gombík). </a:t>
            </a:r>
          </a:p>
        </p:txBody>
      </p:sp>
    </p:spTree>
    <p:extLst>
      <p:ext uri="{BB962C8B-B14F-4D97-AF65-F5344CB8AC3E}">
        <p14:creationId xmlns:p14="http://schemas.microsoft.com/office/powerpoint/2010/main" val="27131555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457200" y="548680"/>
            <a:ext cx="7467600" cy="1080120"/>
          </a:xfrm>
        </p:spPr>
        <p:txBody>
          <a:bodyPr>
            <a:normAutofit fontScale="90000"/>
          </a:bodyPr>
          <a:lstStyle/>
          <a:p>
            <a:pPr algn="ct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
            </a:r>
            <a:br>
              <a:rPr lang="sk-SK" sz="3600" b="1" dirty="0" smtClean="0"/>
            </a:br>
            <a:r>
              <a:rPr lang="sk-SK" sz="3600" b="1" dirty="0" smtClean="0"/>
              <a:t>Výslovnosť najťažších hlások v slovenčine</a:t>
            </a:r>
            <a:r>
              <a:rPr lang="sk-SK" dirty="0" smtClean="0"/>
              <a:t/>
            </a:r>
            <a:br>
              <a:rPr lang="sk-SK" dirty="0" smtClean="0"/>
            </a:br>
            <a:endParaRPr lang="sk-SK" dirty="0"/>
          </a:p>
        </p:txBody>
      </p:sp>
      <p:sp>
        <p:nvSpPr>
          <p:cNvPr id="3" name="Zástupný symbol obsahu 2"/>
          <p:cNvSpPr>
            <a:spLocks noGrp="1"/>
          </p:cNvSpPr>
          <p:nvPr>
            <p:ph sz="quarter" idx="1"/>
          </p:nvPr>
        </p:nvSpPr>
        <p:spPr/>
        <p:txBody>
          <a:bodyPr>
            <a:normAutofit/>
          </a:bodyPr>
          <a:lstStyle/>
          <a:p>
            <a:pPr marL="0" indent="0">
              <a:buNone/>
            </a:pPr>
            <a:r>
              <a:rPr lang="sk-SK" dirty="0"/>
              <a:t> </a:t>
            </a:r>
          </a:p>
          <a:p>
            <a:pPr lvl="0"/>
            <a:r>
              <a:rPr lang="sk-SK" dirty="0"/>
              <a:t>Zvyčajne dieťa vyslovuje najprv tupé sykavky, a to aj v pozíciách, v ktorých majú byť ostré – </a:t>
            </a:r>
            <a:r>
              <a:rPr lang="sk-SK" dirty="0" err="1"/>
              <a:t>žima</a:t>
            </a:r>
            <a:r>
              <a:rPr lang="sk-SK" dirty="0"/>
              <a:t> (zima), </a:t>
            </a:r>
            <a:r>
              <a:rPr lang="sk-SK" dirty="0" err="1"/>
              <a:t>vádže</a:t>
            </a:r>
            <a:r>
              <a:rPr lang="sk-SK" dirty="0"/>
              <a:t> (vládze), </a:t>
            </a:r>
            <a:r>
              <a:rPr lang="sk-SK" dirty="0" err="1"/>
              <a:t>noš</a:t>
            </a:r>
            <a:r>
              <a:rPr lang="sk-SK" dirty="0"/>
              <a:t> (nos), </a:t>
            </a:r>
            <a:r>
              <a:rPr lang="sk-SK" dirty="0" err="1"/>
              <a:t>puša</a:t>
            </a:r>
            <a:r>
              <a:rPr lang="sk-SK" dirty="0"/>
              <a:t> (pusa), </a:t>
            </a:r>
            <a:r>
              <a:rPr lang="sk-SK" dirty="0" err="1"/>
              <a:t>kočka</a:t>
            </a:r>
            <a:r>
              <a:rPr lang="sk-SK" dirty="0"/>
              <a:t> (kocka), </a:t>
            </a:r>
            <a:r>
              <a:rPr lang="sk-SK" dirty="0" err="1"/>
              <a:t>mašo</a:t>
            </a:r>
            <a:r>
              <a:rPr lang="sk-SK" dirty="0"/>
              <a:t> (maslo)</a:t>
            </a:r>
          </a:p>
          <a:p>
            <a:pPr marL="0" indent="0">
              <a:buNone/>
            </a:pPr>
            <a:r>
              <a:rPr lang="sk-SK" dirty="0"/>
              <a:t> </a:t>
            </a:r>
          </a:p>
          <a:p>
            <a:pPr lvl="0"/>
            <a:r>
              <a:rPr lang="sk-SK" dirty="0" smtClean="0"/>
              <a:t>dievčatko </a:t>
            </a:r>
            <a:r>
              <a:rPr lang="sk-SK" dirty="0"/>
              <a:t>v 2 rokoch vie vysloviť l (niekedy ho vynechá, ale nie často), síce vysloví nezreteľné r, ale nie je to ráčkovanie, 4-ročný chlapček </a:t>
            </a:r>
            <a:r>
              <a:rPr lang="sk-SK" dirty="0" smtClean="0"/>
              <a:t>v</a:t>
            </a:r>
            <a:r>
              <a:rPr lang="sk-SK" dirty="0"/>
              <a:t> 4 rokoch nevie vysloviť r, ani l. Namiesto </a:t>
            </a:r>
            <a:r>
              <a:rPr lang="sk-SK" b="1" dirty="0"/>
              <a:t>r</a:t>
            </a:r>
            <a:r>
              <a:rPr lang="sk-SK" dirty="0"/>
              <a:t> a </a:t>
            </a:r>
            <a:r>
              <a:rPr lang="sk-SK" b="1" dirty="0"/>
              <a:t>l </a:t>
            </a:r>
            <a:r>
              <a:rPr lang="sk-SK" dirty="0"/>
              <a:t>používa </a:t>
            </a:r>
            <a:r>
              <a:rPr lang="sk-SK" b="1" dirty="0"/>
              <a:t>j</a:t>
            </a:r>
            <a:r>
              <a:rPr lang="sk-SK" dirty="0"/>
              <a:t> (</a:t>
            </a:r>
            <a:r>
              <a:rPr lang="sk-SK" i="1" dirty="0" err="1"/>
              <a:t>Pozji</a:t>
            </a:r>
            <a:r>
              <a:rPr lang="sk-SK" i="1" dirty="0"/>
              <a:t>, ma to </a:t>
            </a:r>
            <a:r>
              <a:rPr lang="sk-SK" i="1" dirty="0" err="1"/>
              <a:t>pjušky</a:t>
            </a:r>
            <a:r>
              <a:rPr lang="sk-SK" i="1" dirty="0"/>
              <a:t>. Čo to je?; </a:t>
            </a:r>
            <a:r>
              <a:rPr lang="sk-SK" i="1" dirty="0" err="1"/>
              <a:t>Maji</a:t>
            </a:r>
            <a:r>
              <a:rPr lang="sk-SK" i="1" dirty="0"/>
              <a:t>  </a:t>
            </a:r>
            <a:r>
              <a:rPr lang="sk-SK" i="1" dirty="0" err="1"/>
              <a:t>zme</a:t>
            </a:r>
            <a:r>
              <a:rPr lang="sk-SK" i="1" dirty="0"/>
              <a:t> v </a:t>
            </a:r>
            <a:r>
              <a:rPr lang="sk-SK" i="1" dirty="0" err="1"/>
              <a:t>škojke</a:t>
            </a:r>
            <a:r>
              <a:rPr lang="sk-SK" i="1" dirty="0"/>
              <a:t> na </a:t>
            </a:r>
            <a:r>
              <a:rPr lang="sk-SK" i="1" dirty="0" err="1"/>
              <a:t>djuhe</a:t>
            </a:r>
            <a:r>
              <a:rPr lang="sk-SK" i="1" dirty="0"/>
              <a:t> jedlo hajušky.</a:t>
            </a:r>
            <a:endParaRPr lang="sk-SK" dirty="0"/>
          </a:p>
          <a:p>
            <a:endParaRPr lang="sk-SK" dirty="0"/>
          </a:p>
        </p:txBody>
      </p:sp>
    </p:spTree>
    <p:extLst>
      <p:ext uri="{BB962C8B-B14F-4D97-AF65-F5344CB8AC3E}">
        <p14:creationId xmlns:p14="http://schemas.microsoft.com/office/powerpoint/2010/main" val="7667777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fontScale="90000"/>
          </a:bodyPr>
          <a:lstStyle/>
          <a:p>
            <a:pPr eaLnBrk="1" hangingPunct="1">
              <a:defRPr/>
            </a:pPr>
            <a:r>
              <a:rPr lang="sk-SK" sz="4000" smtClean="0"/>
              <a:t>Logopédi určujú nasledujúce kritériá</a:t>
            </a:r>
          </a:p>
        </p:txBody>
      </p:sp>
      <p:sp>
        <p:nvSpPr>
          <p:cNvPr id="34819" name="Rectangle 3"/>
          <p:cNvSpPr>
            <a:spLocks noGrp="1" noChangeArrowheads="1"/>
          </p:cNvSpPr>
          <p:nvPr>
            <p:ph type="body" idx="1"/>
          </p:nvPr>
        </p:nvSpPr>
        <p:spPr/>
        <p:txBody>
          <a:bodyPr>
            <a:normAutofit lnSpcReduction="10000"/>
          </a:bodyPr>
          <a:lstStyle/>
          <a:p>
            <a:pPr eaLnBrk="1" hangingPunct="1">
              <a:lnSpc>
                <a:spcPct val="80000"/>
              </a:lnSpc>
              <a:defRPr/>
            </a:pPr>
            <a:r>
              <a:rPr lang="sk-SK" sz="2800" b="1" smtClean="0"/>
              <a:t>Do 3 rokov</a:t>
            </a:r>
            <a:r>
              <a:rPr lang="sk-SK" sz="2800" smtClean="0"/>
              <a:t> by malo dieťa vysloviť hlásky:</a:t>
            </a:r>
          </a:p>
          <a:p>
            <a:pPr eaLnBrk="1" hangingPunct="1">
              <a:lnSpc>
                <a:spcPct val="80000"/>
              </a:lnSpc>
              <a:buFont typeface="Wingdings" pitchFamily="2" charset="2"/>
              <a:buNone/>
              <a:defRPr/>
            </a:pPr>
            <a:r>
              <a:rPr lang="sk-SK" sz="2800" smtClean="0"/>
              <a:t>   </a:t>
            </a:r>
            <a:r>
              <a:rPr lang="sk-SK" sz="2800" b="1" smtClean="0"/>
              <a:t>n, m, p, h, t, k</a:t>
            </a:r>
            <a:r>
              <a:rPr lang="sk-SK" sz="2800" smtClean="0"/>
              <a:t>.</a:t>
            </a:r>
          </a:p>
          <a:p>
            <a:pPr eaLnBrk="1" hangingPunct="1">
              <a:lnSpc>
                <a:spcPct val="80000"/>
              </a:lnSpc>
              <a:defRPr/>
            </a:pPr>
            <a:r>
              <a:rPr lang="sk-SK" sz="2800" b="1" smtClean="0"/>
              <a:t>Do 4 rokov</a:t>
            </a:r>
            <a:r>
              <a:rPr lang="sk-SK" sz="2800" smtClean="0"/>
              <a:t> by malo dieťa vysloviť hlásky:</a:t>
            </a:r>
          </a:p>
          <a:p>
            <a:pPr eaLnBrk="1" hangingPunct="1">
              <a:lnSpc>
                <a:spcPct val="80000"/>
              </a:lnSpc>
              <a:buFont typeface="Wingdings" pitchFamily="2" charset="2"/>
              <a:buNone/>
              <a:defRPr/>
            </a:pPr>
            <a:r>
              <a:rPr lang="sk-SK" sz="2800" smtClean="0"/>
              <a:t>   </a:t>
            </a:r>
            <a:r>
              <a:rPr lang="sk-SK" sz="2800" b="1" smtClean="0"/>
              <a:t>f, v, g, b, j, d</a:t>
            </a:r>
            <a:r>
              <a:rPr lang="sk-SK" sz="2800" smtClean="0"/>
              <a:t>.</a:t>
            </a:r>
          </a:p>
          <a:p>
            <a:pPr eaLnBrk="1" hangingPunct="1">
              <a:lnSpc>
                <a:spcPct val="80000"/>
              </a:lnSpc>
              <a:defRPr/>
            </a:pPr>
            <a:r>
              <a:rPr lang="sk-SK" sz="2800" b="1" smtClean="0"/>
              <a:t>Neskôr</a:t>
            </a:r>
            <a:r>
              <a:rPr lang="sk-SK" sz="2800" smtClean="0"/>
              <a:t> by malo dieťa vysloviť:</a:t>
            </a:r>
          </a:p>
          <a:p>
            <a:pPr eaLnBrk="1" hangingPunct="1">
              <a:lnSpc>
                <a:spcPct val="80000"/>
              </a:lnSpc>
              <a:buFont typeface="Wingdings" pitchFamily="2" charset="2"/>
              <a:buNone/>
              <a:defRPr/>
            </a:pPr>
            <a:r>
              <a:rPr lang="sk-SK" sz="2800" smtClean="0"/>
              <a:t>   tupé sykavky – </a:t>
            </a:r>
            <a:r>
              <a:rPr lang="sk-SK" sz="2800" b="1" smtClean="0"/>
              <a:t>č, š, ž, dž;</a:t>
            </a:r>
          </a:p>
          <a:p>
            <a:pPr eaLnBrk="1" hangingPunct="1">
              <a:lnSpc>
                <a:spcPct val="80000"/>
              </a:lnSpc>
              <a:buFont typeface="Wingdings" pitchFamily="2" charset="2"/>
              <a:buNone/>
              <a:defRPr/>
            </a:pPr>
            <a:r>
              <a:rPr lang="sk-SK" sz="2800" smtClean="0"/>
              <a:t>   ostré sykavky – </a:t>
            </a:r>
            <a:r>
              <a:rPr lang="sk-SK" sz="2800" b="1" smtClean="0"/>
              <a:t>c, s, z, dz.</a:t>
            </a:r>
          </a:p>
          <a:p>
            <a:pPr eaLnBrk="1" hangingPunct="1">
              <a:lnSpc>
                <a:spcPct val="80000"/>
              </a:lnSpc>
              <a:defRPr/>
            </a:pPr>
            <a:r>
              <a:rPr lang="sk-SK" sz="2800" b="1" smtClean="0"/>
              <a:t>Medzi 4. a 7.</a:t>
            </a:r>
            <a:r>
              <a:rPr lang="sk-SK" sz="2800" smtClean="0"/>
              <a:t> rokom sa objavujú v slovenčine najťažšie hlásky: </a:t>
            </a:r>
            <a:r>
              <a:rPr lang="sk-SK" sz="2800" b="1" smtClean="0"/>
              <a:t>r</a:t>
            </a:r>
            <a:r>
              <a:rPr lang="sk-SK" sz="2800" smtClean="0"/>
              <a:t>,</a:t>
            </a:r>
            <a:r>
              <a:rPr lang="sk-SK" sz="2800" b="1" smtClean="0"/>
              <a:t> l</a:t>
            </a:r>
            <a:r>
              <a:rPr lang="sk-SK" sz="2800" smtClean="0"/>
              <a:t>.</a:t>
            </a:r>
          </a:p>
          <a:p>
            <a:pPr eaLnBrk="1" hangingPunct="1">
              <a:lnSpc>
                <a:spcPct val="80000"/>
              </a:lnSpc>
              <a:defRPr/>
            </a:pPr>
            <a:r>
              <a:rPr lang="sk-SK" sz="2800" b="1" smtClean="0"/>
              <a:t>Do 7. roku</a:t>
            </a:r>
            <a:r>
              <a:rPr lang="sk-SK" sz="2800" smtClean="0"/>
              <a:t> sa odchýlky vo výslovnosti a zajakávanie považujú za normálne, po 7. roku sa vnímajú za poruchu reči – </a:t>
            </a:r>
            <a:r>
              <a:rPr lang="sk-SK" sz="2800" b="1" smtClean="0"/>
              <a:t>dysláliu</a:t>
            </a:r>
            <a:r>
              <a:rPr lang="sk-SK" sz="2800" smtClean="0"/>
              <a:t>.</a:t>
            </a:r>
          </a:p>
          <a:p>
            <a:pPr eaLnBrk="1" hangingPunct="1">
              <a:lnSpc>
                <a:spcPct val="80000"/>
              </a:lnSpc>
              <a:buFont typeface="Wingdings" pitchFamily="2" charset="2"/>
              <a:buNone/>
              <a:defRPr/>
            </a:pPr>
            <a:endParaRPr lang="sk-SK" sz="2800" smtClean="0"/>
          </a:p>
          <a:p>
            <a:pPr eaLnBrk="1" hangingPunct="1">
              <a:lnSpc>
                <a:spcPct val="80000"/>
              </a:lnSpc>
              <a:buFont typeface="Wingdings" pitchFamily="2" charset="2"/>
              <a:buNone/>
              <a:defRPr/>
            </a:pPr>
            <a:endParaRPr lang="sk-SK" sz="280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74638"/>
            <a:ext cx="8219256" cy="1143000"/>
          </a:xfrm>
        </p:spPr>
        <p:txBody>
          <a:bodyPr>
            <a:normAutofit fontScale="90000"/>
          </a:bodyPr>
          <a:lstStyle/>
          <a:p>
            <a:pPr eaLnBrk="1" hangingPunct="1">
              <a:defRPr/>
            </a:pPr>
            <a:r>
              <a:rPr lang="sk-SK" sz="4000" b="1" dirty="0" smtClean="0"/>
              <a:t>Postupnosť krokov vo vývine zvukovej stránky detskej reči</a:t>
            </a:r>
          </a:p>
        </p:txBody>
      </p:sp>
      <p:sp>
        <p:nvSpPr>
          <p:cNvPr id="33795" name="Rectangle 3"/>
          <p:cNvSpPr>
            <a:spLocks noGrp="1" noChangeArrowheads="1"/>
          </p:cNvSpPr>
          <p:nvPr>
            <p:ph type="body" idx="1"/>
          </p:nvPr>
        </p:nvSpPr>
        <p:spPr/>
        <p:txBody>
          <a:bodyPr/>
          <a:lstStyle/>
          <a:p>
            <a:pPr eaLnBrk="1" hangingPunct="1">
              <a:defRPr/>
            </a:pPr>
            <a:r>
              <a:rPr lang="sk-SK" dirty="0" smtClean="0"/>
              <a:t>schopnosť zrakového a sluchového vnímania (počúvanie)</a:t>
            </a:r>
          </a:p>
          <a:p>
            <a:pPr eaLnBrk="1" hangingPunct="1">
              <a:buNone/>
              <a:defRPr/>
            </a:pPr>
            <a:endParaRPr lang="sk-SK" dirty="0" smtClean="0"/>
          </a:p>
          <a:p>
            <a:pPr eaLnBrk="1" hangingPunct="1">
              <a:defRPr/>
            </a:pPr>
            <a:r>
              <a:rPr lang="sk-SK" dirty="0" smtClean="0"/>
              <a:t>motorika hovoridiel (artikulácia)</a:t>
            </a:r>
          </a:p>
          <a:p>
            <a:pPr eaLnBrk="1" hangingPunct="1">
              <a:defRPr/>
            </a:pPr>
            <a:endParaRPr lang="sk-SK" dirty="0" smtClean="0"/>
          </a:p>
          <a:p>
            <a:pPr eaLnBrk="1" hangingPunct="1">
              <a:defRPr/>
            </a:pPr>
            <a:r>
              <a:rPr lang="sk-SK" dirty="0" smtClean="0"/>
              <a:t>najprv dieťa získava zásobu zvukov, až neskôr používa a tvorí slová a po nich vety</a:t>
            </a:r>
          </a:p>
        </p:txBody>
      </p:sp>
    </p:spTree>
    <p:extLst>
      <p:ext uri="{BB962C8B-B14F-4D97-AF65-F5344CB8AC3E}">
        <p14:creationId xmlns:p14="http://schemas.microsoft.com/office/powerpoint/2010/main" val="39606190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algn="ctr" eaLnBrk="1" hangingPunct="1">
              <a:defRPr/>
            </a:pPr>
            <a:r>
              <a:rPr lang="sk-SK" b="1" dirty="0" smtClean="0"/>
              <a:t>OHÝBANIE SLOV</a:t>
            </a:r>
          </a:p>
        </p:txBody>
      </p:sp>
      <p:sp>
        <p:nvSpPr>
          <p:cNvPr id="6147" name="Rectangle 3"/>
          <p:cNvSpPr>
            <a:spLocks noGrp="1" noChangeArrowheads="1"/>
          </p:cNvSpPr>
          <p:nvPr>
            <p:ph type="body" idx="1"/>
          </p:nvPr>
        </p:nvSpPr>
        <p:spPr/>
        <p:txBody>
          <a:bodyPr>
            <a:normAutofit/>
          </a:bodyPr>
          <a:lstStyle/>
          <a:p>
            <a:pPr eaLnBrk="1" hangingPunct="1">
              <a:lnSpc>
                <a:spcPct val="80000"/>
              </a:lnSpc>
              <a:defRPr/>
            </a:pPr>
            <a:r>
              <a:rPr lang="sk-SK" sz="2800" dirty="0" smtClean="0"/>
              <a:t>Prechod od prvých izolovaných slov k ich skutočnému ohýbaniu sa realizuje v jednotlivých etapách.</a:t>
            </a:r>
          </a:p>
          <a:p>
            <a:pPr eaLnBrk="1" hangingPunct="1">
              <a:lnSpc>
                <a:spcPct val="80000"/>
              </a:lnSpc>
              <a:buNone/>
              <a:defRPr/>
            </a:pPr>
            <a:endParaRPr lang="sk-SK" sz="2800" dirty="0" smtClean="0"/>
          </a:p>
          <a:p>
            <a:pPr eaLnBrk="1" hangingPunct="1">
              <a:lnSpc>
                <a:spcPct val="80000"/>
              </a:lnSpc>
              <a:defRPr/>
            </a:pPr>
            <a:r>
              <a:rPr lang="sk-SK" sz="2800" dirty="0" smtClean="0"/>
              <a:t>Prvotné ohýbanie slov je odrazom  vývinu detského myslenia (budovanie pamäti, vnímanie vzťahov, priestoru, času).</a:t>
            </a:r>
          </a:p>
          <a:p>
            <a:pPr eaLnBrk="1" hangingPunct="1">
              <a:lnSpc>
                <a:spcPct val="80000"/>
              </a:lnSpc>
              <a:defRPr/>
            </a:pPr>
            <a:endParaRPr lang="sk-SK" sz="2800" dirty="0" smtClean="0"/>
          </a:p>
          <a:p>
            <a:pPr eaLnBrk="1" hangingPunct="1">
              <a:lnSpc>
                <a:spcPct val="80000"/>
              </a:lnSpc>
              <a:defRPr/>
            </a:pPr>
            <a:r>
              <a:rPr lang="sk-SK" sz="2800" dirty="0" smtClean="0"/>
              <a:t>Osvojovanie pravidiel jazyka sa spája s </a:t>
            </a:r>
            <a:r>
              <a:rPr lang="sk-SK" sz="2800" dirty="0" err="1" smtClean="0"/>
              <a:t>hypergeneralizáciami</a:t>
            </a:r>
            <a:r>
              <a:rPr lang="sk-SK" sz="2800" dirty="0" smtClean="0"/>
              <a:t>.</a:t>
            </a:r>
          </a:p>
          <a:p>
            <a:pPr eaLnBrk="1" hangingPunct="1">
              <a:lnSpc>
                <a:spcPct val="80000"/>
              </a:lnSpc>
              <a:defRPr/>
            </a:pPr>
            <a:endParaRPr lang="sk-SK" sz="2800" b="1" dirty="0" smtClean="0"/>
          </a:p>
        </p:txBody>
      </p:sp>
    </p:spTree>
    <p:extLst>
      <p:ext uri="{BB962C8B-B14F-4D97-AF65-F5344CB8AC3E}">
        <p14:creationId xmlns:p14="http://schemas.microsoft.com/office/powerpoint/2010/main" val="39661469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74638"/>
            <a:ext cx="8218488" cy="777875"/>
          </a:xfrm>
        </p:spPr>
        <p:txBody>
          <a:bodyPr/>
          <a:lstStyle/>
          <a:p>
            <a:pPr eaLnBrk="1" hangingPunct="1">
              <a:defRPr/>
            </a:pPr>
            <a:r>
              <a:rPr lang="sk-SK" sz="2800" b="1" dirty="0" smtClean="0"/>
              <a:t>Jednotlivé etapy vývinu:</a:t>
            </a:r>
          </a:p>
        </p:txBody>
      </p:sp>
      <p:sp>
        <p:nvSpPr>
          <p:cNvPr id="7171" name="Rectangle 3"/>
          <p:cNvSpPr>
            <a:spLocks noGrp="1" noChangeArrowheads="1"/>
          </p:cNvSpPr>
          <p:nvPr>
            <p:ph type="body" idx="1"/>
          </p:nvPr>
        </p:nvSpPr>
        <p:spPr>
          <a:xfrm>
            <a:off x="457200" y="1052513"/>
            <a:ext cx="8291513" cy="5043487"/>
          </a:xfrm>
        </p:spPr>
        <p:txBody>
          <a:bodyPr>
            <a:normAutofit/>
          </a:bodyPr>
          <a:lstStyle/>
          <a:p>
            <a:pPr eaLnBrk="1" hangingPunct="1">
              <a:lnSpc>
                <a:spcPct val="80000"/>
              </a:lnSpc>
              <a:defRPr/>
            </a:pPr>
            <a:r>
              <a:rPr lang="sk-SK" sz="2400" b="1" dirty="0" smtClean="0"/>
              <a:t>1.</a:t>
            </a:r>
            <a:r>
              <a:rPr lang="sk-SK" sz="2400" dirty="0" smtClean="0"/>
              <a:t> </a:t>
            </a:r>
            <a:r>
              <a:rPr lang="sk-SK" sz="2400" b="1" dirty="0" smtClean="0"/>
              <a:t>porozumenie slovám + gestá,</a:t>
            </a:r>
          </a:p>
          <a:p>
            <a:pPr eaLnBrk="1" hangingPunct="1">
              <a:lnSpc>
                <a:spcPct val="80000"/>
              </a:lnSpc>
              <a:buNone/>
              <a:defRPr/>
            </a:pPr>
            <a:endParaRPr lang="sk-SK" sz="2400" b="1" dirty="0" smtClean="0"/>
          </a:p>
          <a:p>
            <a:pPr eaLnBrk="1" hangingPunct="1">
              <a:lnSpc>
                <a:spcPct val="80000"/>
              </a:lnSpc>
              <a:defRPr/>
            </a:pPr>
            <a:r>
              <a:rPr lang="sk-SK" sz="2400" b="1" dirty="0" smtClean="0"/>
              <a:t>2. vyslovovanie prvých slov,</a:t>
            </a:r>
          </a:p>
          <a:p>
            <a:pPr eaLnBrk="1" hangingPunct="1">
              <a:lnSpc>
                <a:spcPct val="80000"/>
              </a:lnSpc>
              <a:buNone/>
              <a:defRPr/>
            </a:pPr>
            <a:endParaRPr lang="sk-SK" sz="2400" b="1" dirty="0" smtClean="0"/>
          </a:p>
          <a:p>
            <a:pPr eaLnBrk="1" hangingPunct="1">
              <a:lnSpc>
                <a:spcPct val="80000"/>
              </a:lnSpc>
              <a:defRPr/>
            </a:pPr>
            <a:r>
              <a:rPr lang="sk-SK" sz="2400" b="1" dirty="0" smtClean="0"/>
              <a:t>3. používanie dvojslovných spojení (podstatné meno + citoslovce → podstatné meno + sloveso), </a:t>
            </a:r>
          </a:p>
          <a:p>
            <a:pPr eaLnBrk="1" hangingPunct="1">
              <a:lnSpc>
                <a:spcPct val="80000"/>
              </a:lnSpc>
              <a:defRPr/>
            </a:pPr>
            <a:endParaRPr lang="sk-SK" sz="2400" b="1" dirty="0" smtClean="0"/>
          </a:p>
          <a:p>
            <a:pPr eaLnBrk="1" hangingPunct="1">
              <a:lnSpc>
                <a:spcPct val="80000"/>
              </a:lnSpc>
              <a:defRPr/>
            </a:pPr>
            <a:r>
              <a:rPr lang="sk-SK" sz="2400" b="1" dirty="0" smtClean="0"/>
              <a:t>4. prvé ohýbanie slov (skloňovanie a </a:t>
            </a:r>
            <a:r>
              <a:rPr lang="sk-SK" b="1" dirty="0" smtClean="0"/>
              <a:t>č</a:t>
            </a:r>
            <a:r>
              <a:rPr lang="sk-SK" sz="2400" b="1" dirty="0" smtClean="0"/>
              <a:t>asovanie),</a:t>
            </a:r>
          </a:p>
          <a:p>
            <a:pPr eaLnBrk="1" hangingPunct="1">
              <a:lnSpc>
                <a:spcPct val="80000"/>
              </a:lnSpc>
              <a:buNone/>
              <a:defRPr/>
            </a:pPr>
            <a:endParaRPr lang="sk-SK" sz="2400" b="1" dirty="0" smtClean="0"/>
          </a:p>
          <a:p>
            <a:pPr eaLnBrk="1" hangingPunct="1">
              <a:lnSpc>
                <a:spcPct val="80000"/>
              </a:lnSpc>
              <a:defRPr/>
            </a:pPr>
            <a:r>
              <a:rPr lang="sk-SK" b="1" dirty="0" smtClean="0"/>
              <a:t>5. </a:t>
            </a:r>
            <a:r>
              <a:rPr lang="sk-SK" sz="2400" b="1" dirty="0" smtClean="0"/>
              <a:t> rozširovanie slovnej zásoby o podstatné mená, slovesá</a:t>
            </a:r>
            <a:r>
              <a:rPr lang="sk-SK" b="1" dirty="0" smtClean="0"/>
              <a:t> a ďalšie slovné druhy.</a:t>
            </a:r>
            <a:r>
              <a:rPr lang="sk-SK" sz="2400" dirty="0" smtClean="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algn="ctr" eaLnBrk="1" hangingPunct="1">
              <a:defRPr/>
            </a:pPr>
            <a:r>
              <a:rPr lang="sk-SK" b="1" dirty="0" smtClean="0"/>
              <a:t>Prechod k ohýbaniu slov</a:t>
            </a:r>
          </a:p>
        </p:txBody>
      </p:sp>
      <p:sp>
        <p:nvSpPr>
          <p:cNvPr id="8195" name="Rectangle 3"/>
          <p:cNvSpPr>
            <a:spLocks noGrp="1" noChangeArrowheads="1"/>
          </p:cNvSpPr>
          <p:nvPr>
            <p:ph sz="quarter" idx="1"/>
          </p:nvPr>
        </p:nvSpPr>
        <p:spPr/>
        <p:txBody>
          <a:bodyPr/>
          <a:lstStyle/>
          <a:p>
            <a:pPr eaLnBrk="1" hangingPunct="1">
              <a:defRPr/>
            </a:pPr>
            <a:r>
              <a:rPr lang="sk-SK" dirty="0" smtClean="0"/>
              <a:t>jednoslovné výpovede </a:t>
            </a:r>
            <a:r>
              <a:rPr lang="sk-SK" dirty="0" smtClean="0">
                <a:sym typeface="Wingdings 3" pitchFamily="18" charset="2"/>
              </a:rPr>
              <a:t> </a:t>
            </a:r>
          </a:p>
          <a:p>
            <a:pPr eaLnBrk="1" hangingPunct="1">
              <a:defRPr/>
            </a:pPr>
            <a:r>
              <a:rPr lang="sk-SK" b="1" dirty="0" smtClean="0">
                <a:sym typeface="Wingdings 3" pitchFamily="18" charset="2"/>
              </a:rPr>
              <a:t>dvojslovné spojenie</a:t>
            </a:r>
            <a:r>
              <a:rPr lang="sk-SK" dirty="0" smtClean="0">
                <a:sym typeface="Wingdings 3" pitchFamily="18" charset="2"/>
              </a:rPr>
              <a:t>  </a:t>
            </a:r>
          </a:p>
          <a:p>
            <a:pPr eaLnBrk="1" hangingPunct="1">
              <a:defRPr/>
            </a:pPr>
            <a:r>
              <a:rPr lang="sk-SK" dirty="0" smtClean="0">
                <a:sym typeface="Wingdings 3" pitchFamily="18" charset="2"/>
              </a:rPr>
              <a:t>druhá časť spojenia sa mení na sloveso</a:t>
            </a:r>
          </a:p>
        </p:txBody>
      </p:sp>
      <p:sp>
        <p:nvSpPr>
          <p:cNvPr id="4" name="Zástupný symbol obsahu 3"/>
          <p:cNvSpPr>
            <a:spLocks noGrp="1"/>
          </p:cNvSpPr>
          <p:nvPr>
            <p:ph sz="quarter" idx="2"/>
          </p:nvPr>
        </p:nvSpPr>
        <p:spPr/>
        <p:txBody>
          <a:bodyPr/>
          <a:lstStyle/>
          <a:p>
            <a:r>
              <a:rPr lang="sk-SK" dirty="0" smtClean="0">
                <a:sym typeface="Wingdings 3" pitchFamily="18" charset="2"/>
              </a:rPr>
              <a:t>„</a:t>
            </a:r>
            <a:r>
              <a:rPr lang="sk-SK" dirty="0" err="1" smtClean="0">
                <a:sym typeface="Wingdings 3" pitchFamily="18" charset="2"/>
              </a:rPr>
              <a:t>ž-ž</a:t>
            </a:r>
            <a:r>
              <a:rPr lang="sk-SK" dirty="0" smtClean="0">
                <a:sym typeface="Wingdings 3" pitchFamily="18" charset="2"/>
              </a:rPr>
              <a:t>“ </a:t>
            </a:r>
          </a:p>
          <a:p>
            <a:endParaRPr lang="sk-SK" dirty="0" smtClean="0">
              <a:sym typeface="Wingdings 3" pitchFamily="18" charset="2"/>
            </a:endParaRPr>
          </a:p>
          <a:p>
            <a:r>
              <a:rPr lang="sk-SK" dirty="0" smtClean="0">
                <a:sym typeface="Wingdings 3" pitchFamily="18" charset="2"/>
              </a:rPr>
              <a:t> „</a:t>
            </a:r>
            <a:r>
              <a:rPr lang="sk-SK" dirty="0" err="1" smtClean="0">
                <a:sym typeface="Wingdings 3" pitchFamily="18" charset="2"/>
              </a:rPr>
              <a:t>Ima</a:t>
            </a:r>
            <a:r>
              <a:rPr lang="sk-SK" dirty="0" smtClean="0">
                <a:sym typeface="Wingdings 3" pitchFamily="18" charset="2"/>
              </a:rPr>
              <a:t> </a:t>
            </a:r>
            <a:r>
              <a:rPr lang="sk-SK" dirty="0" err="1" smtClean="0">
                <a:sym typeface="Wingdings 3" pitchFamily="18" charset="2"/>
              </a:rPr>
              <a:t>ž-ž</a:t>
            </a:r>
            <a:r>
              <a:rPr lang="sk-SK" dirty="0" smtClean="0">
                <a:sym typeface="Wingdings 3" pitchFamily="18" charset="2"/>
              </a:rPr>
              <a:t>“ </a:t>
            </a:r>
          </a:p>
          <a:p>
            <a:endParaRPr lang="sk-SK" dirty="0" smtClean="0">
              <a:sym typeface="Wingdings 3" pitchFamily="18" charset="2"/>
            </a:endParaRPr>
          </a:p>
          <a:p>
            <a:r>
              <a:rPr lang="sk-SK" dirty="0" smtClean="0">
                <a:sym typeface="Wingdings 3" pitchFamily="18" charset="2"/>
              </a:rPr>
              <a:t> „Ema </a:t>
            </a:r>
            <a:r>
              <a:rPr lang="sk-SK" dirty="0" err="1" smtClean="0">
                <a:sym typeface="Wingdings 3" pitchFamily="18" charset="2"/>
              </a:rPr>
              <a:t>išua</a:t>
            </a:r>
            <a:r>
              <a:rPr lang="sk-SK" dirty="0" smtClean="0">
                <a:sym typeface="Wingdings 3" pitchFamily="18" charset="2"/>
              </a:rPr>
              <a:t>“</a:t>
            </a:r>
          </a:p>
          <a:p>
            <a:endParaRPr lang="sk-SK" dirty="0"/>
          </a:p>
        </p:txBody>
      </p:sp>
    </p:spTree>
    <p:extLst>
      <p:ext uri="{BB962C8B-B14F-4D97-AF65-F5344CB8AC3E}">
        <p14:creationId xmlns:p14="http://schemas.microsoft.com/office/powerpoint/2010/main" val="348974959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káda">
  <a:themeElements>
    <a:clrScheme name="Aspek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rkád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rkád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Motív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2001</TotalTime>
  <Words>807</Words>
  <Application>Microsoft Office PowerPoint</Application>
  <PresentationFormat>Prezentácia na obrazovke (4:3)</PresentationFormat>
  <Paragraphs>142</Paragraphs>
  <Slides>20</Slides>
  <Notes>1</Notes>
  <HiddenSlides>0</HiddenSlides>
  <MMClips>0</MMClips>
  <ScaleCrop>false</ScaleCrop>
  <HeadingPairs>
    <vt:vector size="6" baseType="variant">
      <vt:variant>
        <vt:lpstr>Motív</vt:lpstr>
      </vt:variant>
      <vt:variant>
        <vt:i4>1</vt:i4>
      </vt:variant>
      <vt:variant>
        <vt:lpstr>Vložené servery OLE</vt:lpstr>
      </vt:variant>
      <vt:variant>
        <vt:i4>1</vt:i4>
      </vt:variant>
      <vt:variant>
        <vt:lpstr>Nadpisy snímok</vt:lpstr>
      </vt:variant>
      <vt:variant>
        <vt:i4>20</vt:i4>
      </vt:variant>
    </vt:vector>
  </HeadingPairs>
  <TitlesOfParts>
    <vt:vector size="22" baseType="lpstr">
      <vt:lpstr>Arkáda</vt:lpstr>
      <vt:lpstr>Document</vt:lpstr>
      <vt:lpstr>Didaktika jazykovej a literárnej výchovy  slovo v detskej reči</vt:lpstr>
      <vt:lpstr>Prezentácia programu PowerPoint</vt:lpstr>
      <vt:lpstr>Výslovnosť slov</vt:lpstr>
      <vt:lpstr>        Výslovnosť najťažších hlások v slovenčine </vt:lpstr>
      <vt:lpstr>Logopédi určujú nasledujúce kritériá</vt:lpstr>
      <vt:lpstr>Postupnosť krokov vo vývine zvukovej stránky detskej reči</vt:lpstr>
      <vt:lpstr>OHÝBANIE SLOV</vt:lpstr>
      <vt:lpstr>Jednotlivé etapy vývinu:</vt:lpstr>
      <vt:lpstr>Prechod k ohýbaniu slov</vt:lpstr>
      <vt:lpstr>Prvotné ohýbanie slov</vt:lpstr>
      <vt:lpstr>Prezentácia programu PowerPoint</vt:lpstr>
      <vt:lpstr>POROZUMENIE VÝZNAMU SLOV</vt:lpstr>
      <vt:lpstr>Čo sa stalo v danom dialógu? </vt:lpstr>
      <vt:lpstr>Rozvoj slovnej zásoby a vývin detskej reči SEMAZIOLOGICKÝ          ONOMAZIOLOGICKÝ POSTUP                              POSTUP</vt:lpstr>
      <vt:lpstr>OSVOJOVANIE SLOVNEJ ZÁSOBY</vt:lpstr>
      <vt:lpstr>SLOVÁ (LEXIKÁLNE JEDNOTKY) V DETSKEJ REČI</vt:lpstr>
      <vt:lpstr>Zhŕňame – medzníky vo vývine reči</vt:lpstr>
      <vt:lpstr>Biologický vek a vývin reči</vt:lpstr>
      <vt:lpstr>ÚLOHA:</vt:lpstr>
      <vt:lpstr>Kde nájsť ďalšie informácie  o detskej reči a ukážky projektov</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KOMUNIKAČNÁ KOMPETENCIA</dc:title>
  <dc:creator>Vuznakova</dc:creator>
  <cp:lastModifiedBy>katarina.vuznakova</cp:lastModifiedBy>
  <cp:revision>188</cp:revision>
  <dcterms:created xsi:type="dcterms:W3CDTF">2012-01-27T08:46:34Z</dcterms:created>
  <dcterms:modified xsi:type="dcterms:W3CDTF">2012-04-17T06:26:22Z</dcterms:modified>
</cp:coreProperties>
</file>