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7" r:id="rId8"/>
    <p:sldId id="261" r:id="rId9"/>
    <p:sldId id="263" r:id="rId10"/>
    <p:sldId id="264" r:id="rId11"/>
    <p:sldId id="262" r:id="rId12"/>
    <p:sldId id="266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928733-AD5D-4B1D-9122-6E7E9661323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0F024C29-6A5F-43EB-9B13-C135D0D27D65}" type="pres">
      <dgm:prSet presAssocID="{23928733-AD5D-4B1D-9122-6E7E9661323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k-SK"/>
        </a:p>
      </dgm:t>
    </dgm:pt>
  </dgm:ptLst>
  <dgm:cxnLst>
    <dgm:cxn modelId="{15394D91-28D8-4E0F-AAFE-2A73A87765A9}" type="presOf" srcId="{23928733-AD5D-4B1D-9122-6E7E96613230}" destId="{0F024C29-6A5F-43EB-9B13-C135D0D27D65}" srcOrd="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C8AE7A-7D2E-4E1E-9A9F-2E773DD2B5A3}" type="datetimeFigureOut">
              <a:rPr lang="sk-SK" smtClean="0"/>
              <a:pPr/>
              <a:t>11. 11. 2013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KOMUNIKAČNÁ KOMPETENCIA</a:t>
            </a:r>
            <a:endParaRPr lang="sk-SK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6350"/>
            <a:ext cx="5722937" cy="684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ZHRNUTIE</a:t>
            </a:r>
            <a:br>
              <a:rPr lang="sk-SK" b="1" dirty="0" smtClean="0"/>
            </a:br>
            <a:r>
              <a:rPr lang="sk-SK" b="1" dirty="0" smtClean="0"/>
              <a:t>Čo potrebujeme poznať, aby sme mohli rozvíjať komunikačnú kompetenciu dieťaťa?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7467600" cy="4341096"/>
          </a:xfrm>
        </p:spPr>
        <p:txBody>
          <a:bodyPr>
            <a:normAutofit fontScale="92500"/>
          </a:bodyPr>
          <a:lstStyle/>
          <a:p>
            <a:pPr marL="457200" indent="-457200">
              <a:buNone/>
            </a:pPr>
            <a:r>
              <a:rPr lang="sk-SK" dirty="0" smtClean="0"/>
              <a:t>1. Fungovanie jazyka (</a:t>
            </a:r>
            <a:r>
              <a:rPr lang="sk-SK" dirty="0" err="1" smtClean="0"/>
              <a:t>langue</a:t>
            </a:r>
            <a:r>
              <a:rPr lang="sk-SK" dirty="0" smtClean="0"/>
              <a:t>).</a:t>
            </a:r>
          </a:p>
          <a:p>
            <a:pPr marL="457200" indent="-457200">
              <a:buNone/>
            </a:pPr>
            <a:endParaRPr lang="sk-SK" dirty="0" smtClean="0"/>
          </a:p>
          <a:p>
            <a:pPr marL="457200" indent="-457200">
              <a:buNone/>
            </a:pPr>
            <a:r>
              <a:rPr lang="sk-SK" dirty="0" smtClean="0"/>
              <a:t>2. Vzťah </a:t>
            </a:r>
            <a:r>
              <a:rPr lang="sk-SK" dirty="0" err="1" smtClean="0"/>
              <a:t>kognície</a:t>
            </a:r>
            <a:r>
              <a:rPr lang="sk-SK" dirty="0" smtClean="0"/>
              <a:t> a komunikačnej kompetencie (myslenia, jazyka a reči).</a:t>
            </a:r>
          </a:p>
          <a:p>
            <a:pPr marL="457200" indent="-457200">
              <a:buNone/>
            </a:pPr>
            <a:endParaRPr lang="sk-SK" dirty="0" smtClean="0"/>
          </a:p>
          <a:p>
            <a:pPr marL="360363" indent="-360363">
              <a:buNone/>
            </a:pPr>
            <a:r>
              <a:rPr lang="sk-SK" dirty="0" smtClean="0"/>
              <a:t>3. Zákonitosti osvojovania komunikačnej kompetencie dieťaťa – osvojovanie jednotlivých komunikačných zručností, t. j. vývin (ontogenézu) detskej reči.</a:t>
            </a:r>
          </a:p>
          <a:p>
            <a:pPr marL="360363" indent="-360363">
              <a:buNone/>
            </a:pPr>
            <a:endParaRPr lang="sk-SK" dirty="0" smtClean="0"/>
          </a:p>
          <a:p>
            <a:pPr marL="269875" indent="-269875">
              <a:buNone/>
            </a:pPr>
            <a:r>
              <a:rPr lang="sk-SK" dirty="0" smtClean="0"/>
              <a:t>4. Metódy stimulácie komunikačnej kompetencie dieťaťa (počúvania, hovorenia, písania, čítania).</a:t>
            </a:r>
          </a:p>
          <a:p>
            <a:pPr marL="457200" indent="-457200">
              <a:buFont typeface="+mj-lt"/>
              <a:buAutoNum type="arabicParenR"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Literatúra: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LIPTÁKOVÁ, Ľ. – VUŽŇÁKOVÁ, K. 2009: Dieťa a slovotvorba. Prešov: PF PU, 2009, s. 153 – 154.</a:t>
            </a:r>
          </a:p>
          <a:p>
            <a:r>
              <a:rPr lang="sk-SK" dirty="0" smtClean="0"/>
              <a:t>KLIMOVIČ, M. 2009: Tvorivé písanie v primárnej škole. Prešov: PF PU, 2009, s. 13 – 15.</a:t>
            </a:r>
          </a:p>
          <a:p>
            <a:r>
              <a:rPr lang="sk-SK" dirty="0" smtClean="0"/>
              <a:t>PALENČÁROVÁ, J. – KESSELOVÁ, J. – KUPCOVÁ, J.: Učíme slovenčinu komunikačne a zážitkovo. Bratislava: SPN, 2003, s. </a:t>
            </a:r>
            <a:r>
              <a:rPr lang="sk-SK" smtClean="0"/>
              <a:t>17 – 19.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8716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Cieľom prednášky je odpovedať, Prečo hovoríme o komunikačnej kompetencii a čo je komunikačná kompetencia 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Vo všetkých  štátnych vzdelávacích programoch sa hovorí v súvislosti s jazykom a rečou o rozvoji komunikačnej kompetencie</a:t>
            </a:r>
            <a:r>
              <a:rPr lang="sk-SK" dirty="0"/>
              <a:t> </a:t>
            </a:r>
            <a:r>
              <a:rPr lang="sk-SK" dirty="0" smtClean="0"/>
              <a:t>– cieľom jazykovej výchovy je rozvoj komunikačnej kompetencie dieťaťa.</a:t>
            </a:r>
          </a:p>
          <a:p>
            <a:r>
              <a:rPr lang="sk-SK" dirty="0" smtClean="0"/>
              <a:t>Aby sme pochopili, čo komunikačná kompetencia je, potrebujeme poznať vývin názorov na to, čo je jazyk, reč a jazyková kompetencia.</a:t>
            </a:r>
          </a:p>
          <a:p>
            <a:r>
              <a:rPr lang="sk-SK" dirty="0" smtClean="0"/>
              <a:t>Súčasné chápanie komunikačnej kompetencie vychádza z pohľadu N. </a:t>
            </a:r>
            <a:r>
              <a:rPr lang="sk-SK" dirty="0" err="1" smtClean="0"/>
              <a:t>Chomského</a:t>
            </a:r>
            <a:r>
              <a:rPr lang="sk-SK" dirty="0" smtClean="0"/>
              <a:t>. </a:t>
            </a:r>
          </a:p>
          <a:p>
            <a:r>
              <a:rPr lang="sk-SK" dirty="0" smtClean="0"/>
              <a:t>Komunikačná kompetencia v súčasnom ponímaní obsahuje viacero </a:t>
            </a:r>
            <a:r>
              <a:rPr lang="sk-SK" dirty="0" err="1" smtClean="0"/>
              <a:t>subkompetencií</a:t>
            </a:r>
            <a:r>
              <a:rPr lang="sk-SK" dirty="0"/>
              <a:t> </a:t>
            </a:r>
            <a:r>
              <a:rPr lang="sk-SK" dirty="0" smtClean="0"/>
              <a:t>a je súčasťou kognitívnej kompetencie. </a:t>
            </a:r>
          </a:p>
          <a:p>
            <a:r>
              <a:rPr lang="sk-SK" dirty="0" smtClean="0"/>
              <a:t>Komunikačná kompetencia sa rozvíja prostredníctvom štyroch komunikačných zručností.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805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JAZYK A REČ </a:t>
            </a:r>
            <a:br>
              <a:rPr lang="sk-SK" b="1" dirty="0" smtClean="0"/>
            </a:br>
            <a:r>
              <a:rPr lang="sk-SK" b="1" dirty="0" smtClean="0"/>
              <a:t>(LANGAGE – LANGUE – PAROLE)</a:t>
            </a:r>
            <a:br>
              <a:rPr lang="sk-SK" b="1" dirty="0" smtClean="0"/>
            </a:br>
            <a:r>
              <a:rPr lang="sk-SK" b="1" dirty="0" smtClean="0"/>
              <a:t>F. </a:t>
            </a:r>
            <a:r>
              <a:rPr lang="sk-SK" b="1" dirty="0" err="1" smtClean="0"/>
              <a:t>de</a:t>
            </a:r>
            <a:r>
              <a:rPr lang="sk-SK" b="1" dirty="0" smtClean="0"/>
              <a:t> </a:t>
            </a:r>
            <a:r>
              <a:rPr lang="sk-SK" b="1" dirty="0" err="1" smtClean="0"/>
              <a:t>Saussure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r>
              <a:rPr lang="sk-SK" b="1" dirty="0" smtClean="0"/>
              <a:t>LANGAGE</a:t>
            </a:r>
            <a:r>
              <a:rPr lang="sk-SK" dirty="0" smtClean="0"/>
              <a:t> – fyzicko-psychická schopnosť človeka ako prírodno-spoločenskej bytosti vytvárať artikulované zvuky, spájať ich s ideálnymi obsahmi, teda realizovať komunikáciu.</a:t>
            </a:r>
          </a:p>
          <a:p>
            <a:r>
              <a:rPr lang="sk-SK" b="1" dirty="0" smtClean="0"/>
              <a:t>LANGUE (= JAZYK) </a:t>
            </a:r>
            <a:r>
              <a:rPr lang="sk-SK" dirty="0" smtClean="0"/>
              <a:t>– v spoločenskom vedomí existujúci abstraktný systém lexikálnych a gramatických znakov, ktoré určitá konkrétna spoločnosť používa ako prostriedok myslenia a dorozumievania. Má povahu normy.</a:t>
            </a:r>
          </a:p>
          <a:p>
            <a:r>
              <a:rPr lang="sk-SK" b="1" dirty="0" smtClean="0"/>
              <a:t>PAROLE (= REČ) </a:t>
            </a:r>
            <a:r>
              <a:rPr lang="sk-SK" dirty="0" smtClean="0"/>
              <a:t>– konkrétna realizácia abstraktného systému.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komunikačná kompetencia </a:t>
            </a:r>
            <a:br>
              <a:rPr lang="sk-SK" b="1" dirty="0" smtClean="0"/>
            </a:br>
            <a:r>
              <a:rPr lang="sk-SK" b="1" dirty="0" smtClean="0"/>
              <a:t>N. </a:t>
            </a:r>
            <a:r>
              <a:rPr lang="sk-SK" b="1" dirty="0" err="1" smtClean="0"/>
              <a:t>Chomsky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2"/>
          </p:nvPr>
        </p:nvSpPr>
        <p:spPr>
          <a:xfrm>
            <a:off x="179512" y="1772816"/>
            <a:ext cx="3935288" cy="4475584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 súhrn poznatkov o jazyku, ktorý si osvojuje hovoriaci, </a:t>
            </a:r>
          </a:p>
          <a:p>
            <a:r>
              <a:rPr lang="sk-SK" dirty="0" smtClean="0"/>
              <a:t> umožňuje hovoriacemu:</a:t>
            </a:r>
          </a:p>
          <a:p>
            <a:pPr>
              <a:buNone/>
            </a:pPr>
            <a:r>
              <a:rPr lang="sk-SK" dirty="0" smtClean="0"/>
              <a:t>1. tvoriť správne vety podľa gramatických pravidiel, porozumieť obsahu výpovede a zámeru hovoriaceho,</a:t>
            </a:r>
          </a:p>
          <a:p>
            <a:pPr>
              <a:buNone/>
            </a:pPr>
            <a:r>
              <a:rPr lang="sk-SK" dirty="0" smtClean="0"/>
              <a:t>2. vytvárať a chápať nové vety jazyka, ktoré nikdy predtým nevyslovil ani nepočul.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 smtClean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355976" y="1772816"/>
            <a:ext cx="4160465" cy="4187552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angl. </a:t>
            </a:r>
            <a:r>
              <a:rPr lang="sk-SK" i="1" dirty="0" err="1" smtClean="0"/>
              <a:t>performance</a:t>
            </a:r>
            <a:r>
              <a:rPr lang="sk-SK" dirty="0" smtClean="0"/>
              <a:t> = použitie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 použitie jazyka v konkrétnych situáciách</a:t>
            </a:r>
          </a:p>
          <a:p>
            <a:r>
              <a:rPr lang="sk-SK" dirty="0" smtClean="0"/>
              <a:t>konkrétne rečové správanie </a:t>
            </a:r>
            <a:r>
              <a:rPr lang="sk-SK" dirty="0" err="1" smtClean="0"/>
              <a:t>produktora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                    </a:t>
            </a:r>
            <a:r>
              <a:rPr lang="sk-SK" b="1" dirty="0" smtClean="0"/>
              <a:t>↓</a:t>
            </a:r>
          </a:p>
          <a:p>
            <a:r>
              <a:rPr lang="sk-SK" dirty="0" smtClean="0"/>
              <a:t>funkčné využívanie jazyka na dosiahnutie svojich komunikačných zámerov v rôznych komunikačných situáciách</a:t>
            </a:r>
          </a:p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quarter" idx="1"/>
          </p:nvPr>
        </p:nvSpPr>
        <p:spPr>
          <a:xfrm>
            <a:off x="457200" y="980728"/>
            <a:ext cx="3657600" cy="648072"/>
          </a:xfrm>
        </p:spPr>
        <p:txBody>
          <a:bodyPr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JAZYKOVÁ KOMPETENCIA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343400" y="908720"/>
            <a:ext cx="3657600" cy="720080"/>
          </a:xfrm>
        </p:spPr>
        <p:txBody>
          <a:bodyPr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JAZYKOVÁ PERFORMANCIA</a:t>
            </a:r>
            <a:endParaRPr lang="sk-SK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Súčasné chápanie komunikačnej kompetencie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/>
          <a:lstStyle/>
          <a:p>
            <a:r>
              <a:rPr lang="sk-SK" b="1" dirty="0" smtClean="0"/>
              <a:t>KOMUNIKAČNÁ KOMPETENCIA</a:t>
            </a:r>
          </a:p>
          <a:p>
            <a:pPr marL="0" indent="0">
              <a:buNone/>
            </a:pPr>
            <a:endParaRPr lang="sk-SK" b="1" dirty="0" smtClean="0"/>
          </a:p>
          <a:p>
            <a:pPr>
              <a:buNone/>
            </a:pPr>
            <a:r>
              <a:rPr lang="sk-SK" b="1" dirty="0" smtClean="0"/>
              <a:t>   komplex vedomostí, zručností, postojov a hodnôt týkajúcich sa jazyka, na základe ktorého dieťa vstupuje do produkčných a recepčných procesov verbálnej interakcie.</a:t>
            </a:r>
          </a:p>
          <a:p>
            <a:pPr>
              <a:buNone/>
            </a:pPr>
            <a:endParaRPr lang="sk-SK" b="1" dirty="0" smtClean="0"/>
          </a:p>
          <a:p>
            <a:pPr>
              <a:buNone/>
            </a:pPr>
            <a:endParaRPr lang="sk-SK" b="1" dirty="0" smtClean="0"/>
          </a:p>
          <a:p>
            <a:pPr algn="ctr">
              <a:buNone/>
            </a:pPr>
            <a:r>
              <a:rPr lang="sk-SK" b="1" dirty="0" smtClean="0"/>
              <a:t>poznatky o jazyku + ich využitie v konkrétnej komunikačnej situácii</a:t>
            </a:r>
            <a:endParaRPr lang="sk-SK" dirty="0" smtClean="0"/>
          </a:p>
          <a:p>
            <a:pPr>
              <a:buNone/>
            </a:pPr>
            <a:endParaRPr lang="sk-SK" b="1" dirty="0"/>
          </a:p>
        </p:txBody>
      </p:sp>
      <p:sp>
        <p:nvSpPr>
          <p:cNvPr id="4" name="Šípka dolu 3"/>
          <p:cNvSpPr/>
          <p:nvPr/>
        </p:nvSpPr>
        <p:spPr>
          <a:xfrm>
            <a:off x="3995936" y="4614234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6" name="Diagram 5"/>
          <p:cNvGraphicFramePr/>
          <p:nvPr/>
        </p:nvGraphicFramePr>
        <p:xfrm>
          <a:off x="251520" y="260648"/>
          <a:ext cx="842493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ál 7"/>
          <p:cNvSpPr/>
          <p:nvPr/>
        </p:nvSpPr>
        <p:spPr>
          <a:xfrm>
            <a:off x="2771800" y="2924944"/>
            <a:ext cx="367240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KOMUNIKAČNÁ KOMPETENCIA</a:t>
            </a:r>
            <a:endParaRPr lang="sk-SK" sz="2000" b="1" dirty="0">
              <a:solidFill>
                <a:schemeClr val="tx1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2771800" y="332656"/>
            <a:ext cx="381642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JAZYKOVÁ SUBKOMPETENCIA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395536" y="1700808"/>
            <a:ext cx="381642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STRATEGICKÁ</a:t>
            </a:r>
          </a:p>
          <a:p>
            <a:pPr algn="ctr"/>
            <a:r>
              <a:rPr lang="sk-SK" b="1" dirty="0" smtClean="0">
                <a:solidFill>
                  <a:schemeClr val="tx1"/>
                </a:solidFill>
              </a:rPr>
              <a:t>SUBKOMPETENCIA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467544" y="4797152"/>
            <a:ext cx="381642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SOCIOKLTÚRNA</a:t>
            </a:r>
          </a:p>
          <a:p>
            <a:pPr algn="ctr"/>
            <a:r>
              <a:rPr lang="sk-SK" b="1" dirty="0" smtClean="0">
                <a:solidFill>
                  <a:schemeClr val="tx1"/>
                </a:solidFill>
              </a:rPr>
              <a:t>SUBKOMPETENCIA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5004048" y="4725144"/>
            <a:ext cx="374441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DISKURZNÁ</a:t>
            </a:r>
          </a:p>
          <a:p>
            <a:pPr algn="ctr"/>
            <a:r>
              <a:rPr lang="sk-SK" b="1" dirty="0" smtClean="0">
                <a:solidFill>
                  <a:schemeClr val="tx1"/>
                </a:solidFill>
              </a:rPr>
              <a:t>SUBKOMPETENCIA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5148064" y="1628800"/>
            <a:ext cx="374441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REČOVÁ SUBKOMPETENCIA</a:t>
            </a:r>
            <a:endParaRPr lang="sk-SK" b="1" dirty="0">
              <a:solidFill>
                <a:schemeClr val="tx1"/>
              </a:solidFill>
            </a:endParaRPr>
          </a:p>
        </p:txBody>
      </p:sp>
      <p:cxnSp>
        <p:nvCxnSpPr>
          <p:cNvPr id="20" name="Rovná spojovacia šípka 19"/>
          <p:cNvCxnSpPr/>
          <p:nvPr/>
        </p:nvCxnSpPr>
        <p:spPr>
          <a:xfrm flipV="1">
            <a:off x="4572000" y="1484784"/>
            <a:ext cx="0" cy="13681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/>
          <p:nvPr/>
        </p:nvCxnSpPr>
        <p:spPr>
          <a:xfrm flipH="1">
            <a:off x="2411760" y="4221088"/>
            <a:ext cx="720080" cy="5920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/>
          <p:nvPr/>
        </p:nvCxnSpPr>
        <p:spPr>
          <a:xfrm>
            <a:off x="6084168" y="4149080"/>
            <a:ext cx="465804" cy="520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/>
          <p:nvPr/>
        </p:nvCxnSpPr>
        <p:spPr>
          <a:xfrm flipV="1">
            <a:off x="6012160" y="2708920"/>
            <a:ext cx="648072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ovacia šípka 32"/>
          <p:cNvCxnSpPr>
            <a:stCxn id="8" idx="1"/>
          </p:cNvCxnSpPr>
          <p:nvPr/>
        </p:nvCxnSpPr>
        <p:spPr>
          <a:xfrm flipH="1" flipV="1">
            <a:off x="2771800" y="2708920"/>
            <a:ext cx="537812" cy="44802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>
            <a:normAutofit fontScale="92500" lnSpcReduction="10000"/>
          </a:bodyPr>
          <a:lstStyle/>
          <a:p>
            <a:r>
              <a:rPr lang="sk-SK" b="1" dirty="0" smtClean="0"/>
              <a:t>Jazyková </a:t>
            </a:r>
            <a:r>
              <a:rPr lang="sk-SK" b="1" dirty="0" err="1" smtClean="0"/>
              <a:t>subkompetencia</a:t>
            </a:r>
            <a:r>
              <a:rPr lang="sk-SK" b="1" dirty="0" smtClean="0"/>
              <a:t> </a:t>
            </a:r>
            <a:r>
              <a:rPr lang="sk-SK" dirty="0" smtClean="0"/>
              <a:t>– jazyková kompetencia u </a:t>
            </a:r>
            <a:r>
              <a:rPr lang="sk-SK" dirty="0" err="1" smtClean="0"/>
              <a:t>Chomského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 smtClean="0"/>
          </a:p>
          <a:p>
            <a:r>
              <a:rPr lang="sk-SK" b="1" dirty="0" smtClean="0"/>
              <a:t>Rečová </a:t>
            </a:r>
            <a:r>
              <a:rPr lang="sk-SK" b="1" dirty="0" err="1" smtClean="0"/>
              <a:t>subkompetencia</a:t>
            </a:r>
            <a:r>
              <a:rPr lang="sk-SK" b="1" dirty="0" smtClean="0"/>
              <a:t> </a:t>
            </a:r>
            <a:r>
              <a:rPr lang="sk-SK" dirty="0" smtClean="0"/>
              <a:t>– schopnosť recipovať a produkovať text, kombinovať gramatické formy a významy slov na vytvorenie zmysluplného hovoreného alebo písaného textu.</a:t>
            </a:r>
          </a:p>
          <a:p>
            <a:pPr>
              <a:buNone/>
            </a:pPr>
            <a:endParaRPr lang="sk-SK" dirty="0" smtClean="0"/>
          </a:p>
          <a:p>
            <a:r>
              <a:rPr lang="sk-SK" b="1" dirty="0" err="1" smtClean="0"/>
              <a:t>Diskurzná</a:t>
            </a:r>
            <a:r>
              <a:rPr lang="sk-SK" b="1" dirty="0" smtClean="0"/>
              <a:t> </a:t>
            </a:r>
            <a:r>
              <a:rPr lang="sk-SK" b="1" dirty="0" err="1" smtClean="0"/>
              <a:t>subkompetencia</a:t>
            </a:r>
            <a:r>
              <a:rPr lang="sk-SK" b="1" dirty="0" smtClean="0"/>
              <a:t> </a:t>
            </a:r>
            <a:r>
              <a:rPr lang="sk-SK" dirty="0" smtClean="0"/>
              <a:t>– schopnosť tvoriť ucelený text so zreteľom na širšiu </a:t>
            </a:r>
            <a:r>
              <a:rPr lang="sk-SK" dirty="0" err="1" smtClean="0"/>
              <a:t>kontextuálnosť</a:t>
            </a:r>
            <a:r>
              <a:rPr lang="sk-SK" dirty="0" smtClean="0"/>
              <a:t>, tvoriť koherentný a kohézny text.</a:t>
            </a:r>
          </a:p>
          <a:p>
            <a:pPr>
              <a:buNone/>
            </a:pPr>
            <a:endParaRPr lang="sk-SK" dirty="0" smtClean="0"/>
          </a:p>
          <a:p>
            <a:r>
              <a:rPr lang="sk-SK" b="1" dirty="0" err="1" smtClean="0"/>
              <a:t>Sociokultúrna</a:t>
            </a:r>
            <a:r>
              <a:rPr lang="sk-SK" b="1" dirty="0" smtClean="0"/>
              <a:t> </a:t>
            </a:r>
            <a:r>
              <a:rPr lang="sk-SK" b="1" dirty="0" err="1" smtClean="0"/>
              <a:t>subkompetencia</a:t>
            </a:r>
            <a:r>
              <a:rPr lang="sk-SK" b="1" dirty="0" smtClean="0"/>
              <a:t> </a:t>
            </a:r>
            <a:r>
              <a:rPr lang="sk-SK" dirty="0" smtClean="0"/>
              <a:t>– poznanie pravidiel a princípov verbálnej komunikácie. </a:t>
            </a:r>
          </a:p>
          <a:p>
            <a:pPr>
              <a:buNone/>
            </a:pPr>
            <a:endParaRPr lang="sk-SK" dirty="0" smtClean="0"/>
          </a:p>
          <a:p>
            <a:r>
              <a:rPr lang="sk-SK" b="1" dirty="0" smtClean="0"/>
              <a:t>Strategická </a:t>
            </a:r>
            <a:r>
              <a:rPr lang="sk-SK" b="1" dirty="0" err="1" smtClean="0"/>
              <a:t>subkompetencia</a:t>
            </a:r>
            <a:r>
              <a:rPr lang="sk-SK" b="1" dirty="0" smtClean="0"/>
              <a:t> – </a:t>
            </a:r>
            <a:r>
              <a:rPr lang="sk-SK" dirty="0" smtClean="0"/>
              <a:t>schopnosť kompenzovať isté nedostatky v poznaní jazyka a jeho rečovom využití prijateľnými formami vyjadrenia.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8154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/>
          <a:lstStyle/>
          <a:p>
            <a:r>
              <a:rPr lang="sk-SK" dirty="0" smtClean="0"/>
              <a:t>SÚČASTI JAZYKOVEJ SUBKOMPETENCIE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sk-SK" dirty="0" smtClean="0"/>
          </a:p>
          <a:p>
            <a:pPr lvl="0"/>
            <a:r>
              <a:rPr lang="sk-SK" dirty="0" smtClean="0"/>
              <a:t>foneticko-fonologická kompetencia,</a:t>
            </a:r>
          </a:p>
          <a:p>
            <a:pPr lvl="0"/>
            <a:r>
              <a:rPr lang="sk-SK" dirty="0" smtClean="0"/>
              <a:t>ortoepická kompetencia,</a:t>
            </a:r>
          </a:p>
          <a:p>
            <a:pPr lvl="0"/>
            <a:r>
              <a:rPr lang="sk-SK" dirty="0" smtClean="0"/>
              <a:t>ortografická kompetencia,</a:t>
            </a:r>
          </a:p>
          <a:p>
            <a:pPr lvl="0"/>
            <a:r>
              <a:rPr lang="sk-SK" dirty="0" smtClean="0"/>
              <a:t>morfologická kompetencia,</a:t>
            </a:r>
          </a:p>
          <a:p>
            <a:pPr lvl="0"/>
            <a:r>
              <a:rPr lang="sk-SK" dirty="0" smtClean="0"/>
              <a:t>lexikálna kompetencia,</a:t>
            </a:r>
          </a:p>
          <a:p>
            <a:pPr lvl="0"/>
            <a:r>
              <a:rPr lang="sk-SK" dirty="0" smtClean="0"/>
              <a:t>syntaktická kompetencia,</a:t>
            </a:r>
          </a:p>
          <a:p>
            <a:pPr lvl="0"/>
            <a:r>
              <a:rPr lang="sk-SK" dirty="0" smtClean="0"/>
              <a:t>pragmatická.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20688"/>
          </a:xfrm>
        </p:spPr>
        <p:txBody>
          <a:bodyPr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Komunikačné zručnosti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859216" cy="616530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r>
              <a:rPr lang="sk-SK" dirty="0" smtClean="0"/>
              <a:t>PROCES DEKÓDOVANIA   </a:t>
            </a:r>
          </a:p>
          <a:p>
            <a:pPr algn="ctr">
              <a:buNone/>
            </a:pPr>
            <a:r>
              <a:rPr lang="sk-SK" b="1" dirty="0" smtClean="0"/>
              <a:t>RECEPČNÉ KOMUNIKAČNÉ ZRUČNOSTI</a:t>
            </a:r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r>
              <a:rPr lang="sk-SK" b="1" dirty="0" smtClean="0"/>
              <a:t>PRODUKČNÉ KOMUNIKAČNÉ ZRUČNOSTI</a:t>
            </a:r>
          </a:p>
          <a:p>
            <a:pPr algn="ctr">
              <a:buNone/>
            </a:pPr>
            <a:r>
              <a:rPr lang="sk-SK" dirty="0" smtClean="0"/>
              <a:t>PROCES KÓDOVANIA</a:t>
            </a:r>
            <a:endParaRPr lang="sk-SK" dirty="0"/>
          </a:p>
        </p:txBody>
      </p:sp>
      <p:sp>
        <p:nvSpPr>
          <p:cNvPr id="4" name="Obdĺžnik so šikmým zaobleným rohom 3"/>
          <p:cNvSpPr/>
          <p:nvPr/>
        </p:nvSpPr>
        <p:spPr>
          <a:xfrm>
            <a:off x="1619672" y="2348880"/>
            <a:ext cx="2520280" cy="136815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POČÚVANIE</a:t>
            </a:r>
            <a:endParaRPr lang="sk-SK" sz="2000" b="1" dirty="0">
              <a:solidFill>
                <a:schemeClr val="tx1"/>
              </a:solidFill>
            </a:endParaRPr>
          </a:p>
        </p:txBody>
      </p:sp>
      <p:sp>
        <p:nvSpPr>
          <p:cNvPr id="5" name="Obdĺžnik so šikmým zaobleným rohom 4"/>
          <p:cNvSpPr/>
          <p:nvPr/>
        </p:nvSpPr>
        <p:spPr>
          <a:xfrm>
            <a:off x="3923928" y="2348880"/>
            <a:ext cx="2520280" cy="136815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ČÍTANIE</a:t>
            </a:r>
            <a:endParaRPr lang="sk-SK" sz="2000" b="1" dirty="0">
              <a:solidFill>
                <a:schemeClr val="tx1"/>
              </a:solidFill>
            </a:endParaRPr>
          </a:p>
        </p:txBody>
      </p:sp>
      <p:sp>
        <p:nvSpPr>
          <p:cNvPr id="8" name="Obdĺžnik so šikmým zaobleným rohom 7"/>
          <p:cNvSpPr/>
          <p:nvPr/>
        </p:nvSpPr>
        <p:spPr>
          <a:xfrm>
            <a:off x="1619672" y="3645024"/>
            <a:ext cx="2520280" cy="151216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HOVORENIE</a:t>
            </a:r>
            <a:endParaRPr lang="sk-SK" sz="2000" b="1" dirty="0">
              <a:solidFill>
                <a:schemeClr val="tx1"/>
              </a:solidFill>
            </a:endParaRPr>
          </a:p>
        </p:txBody>
      </p:sp>
      <p:sp>
        <p:nvSpPr>
          <p:cNvPr id="10" name="Obdĺžnik so šikmým zaobleným rohom 9"/>
          <p:cNvSpPr/>
          <p:nvPr/>
        </p:nvSpPr>
        <p:spPr>
          <a:xfrm>
            <a:off x="3923928" y="3645024"/>
            <a:ext cx="2520280" cy="151216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PÍSANIE</a:t>
            </a:r>
            <a:endParaRPr lang="sk-SK" sz="2000" b="1" dirty="0">
              <a:solidFill>
                <a:schemeClr val="tx1"/>
              </a:solidFill>
            </a:endParaRPr>
          </a:p>
        </p:txBody>
      </p:sp>
      <p:sp>
        <p:nvSpPr>
          <p:cNvPr id="11" name="Šípka nahor 10"/>
          <p:cNvSpPr/>
          <p:nvPr/>
        </p:nvSpPr>
        <p:spPr>
          <a:xfrm flipH="1">
            <a:off x="2627784" y="1844824"/>
            <a:ext cx="79208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Šípka nahor 11"/>
          <p:cNvSpPr/>
          <p:nvPr/>
        </p:nvSpPr>
        <p:spPr>
          <a:xfrm flipH="1">
            <a:off x="4788024" y="1844824"/>
            <a:ext cx="79208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Šípka dolu 13"/>
          <p:cNvSpPr/>
          <p:nvPr/>
        </p:nvSpPr>
        <p:spPr>
          <a:xfrm>
            <a:off x="2555776" y="5229200"/>
            <a:ext cx="86409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Šípka dolu 14"/>
          <p:cNvSpPr/>
          <p:nvPr/>
        </p:nvSpPr>
        <p:spPr>
          <a:xfrm>
            <a:off x="4572000" y="5229200"/>
            <a:ext cx="86409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1283</TotalTime>
  <Words>432</Words>
  <Application>Microsoft Office PowerPoint</Application>
  <PresentationFormat>Prezentácia na obrazovke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Arkáda</vt:lpstr>
      <vt:lpstr>KOMUNIKAČNÁ KOMPETENCIA</vt:lpstr>
      <vt:lpstr>Cieľom prednášky je odpovedať, Prečo hovoríme o komunikačnej kompetencii a čo je komunikačná kompetencia </vt:lpstr>
      <vt:lpstr>JAZYK A REČ  (LANGAGE – LANGUE – PAROLE) F. de Saussure</vt:lpstr>
      <vt:lpstr> komunikačná kompetencia  N. Chomsky</vt:lpstr>
      <vt:lpstr>Súčasné chápanie komunikačnej kompetencie</vt:lpstr>
      <vt:lpstr>Prezentácia programu PowerPoint</vt:lpstr>
      <vt:lpstr>Prezentácia programu PowerPoint</vt:lpstr>
      <vt:lpstr>SÚČASTI JAZYKOVEJ SUBKOMPETENCIE</vt:lpstr>
      <vt:lpstr>Komunikačné zručnosti</vt:lpstr>
      <vt:lpstr>Prezentácia programu PowerPoint</vt:lpstr>
      <vt:lpstr>     ZHRNUTIE Čo potrebujeme poznať, aby sme mohli rozvíjať komunikačnú kompetenciu dieťaťa?</vt:lpstr>
      <vt:lpstr>Literatúra: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KOMUNIKAČNÁ KOMPETENCIA</dc:title>
  <dc:creator>Vuznakova</dc:creator>
  <cp:lastModifiedBy>katarina.vuznakova</cp:lastModifiedBy>
  <cp:revision>110</cp:revision>
  <dcterms:created xsi:type="dcterms:W3CDTF">2012-01-27T08:46:34Z</dcterms:created>
  <dcterms:modified xsi:type="dcterms:W3CDTF">2013-11-11T08:03:18Z</dcterms:modified>
</cp:coreProperties>
</file>