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5" autoAdjust="0"/>
    <p:restoredTop sz="94660"/>
  </p:normalViewPr>
  <p:slideViewPr>
    <p:cSldViewPr snapToGrid="0">
      <p:cViewPr varScale="1">
        <p:scale>
          <a:sx n="47" d="100"/>
          <a:sy n="47" d="100"/>
        </p:scale>
        <p:origin x="42" y="10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2/24/2016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sk-SK" smtClean="0"/>
              <a:t>Upravte štýl predlohy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  <p:transition spd="slow">
    <p:push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2/24/2016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ec s obrázk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2/24/2016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2/24/2016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2/24/2016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2/24/2016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2/24/2016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2/24/2016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2/24/2016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 smtClean="0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2/24/2016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transition spd="slow">
    <p:push/>
  </p:transition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/>
              <a:t>Predstavivosť a</a:t>
            </a:r>
            <a:br>
              <a:rPr lang="sk-SK" dirty="0"/>
            </a:br>
            <a:r>
              <a:rPr lang="sk-SK" dirty="0"/>
              <a:t>fantázia vo výtvarnej výchove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98191540"/>
      </p:ext>
    </p:extLst>
  </p:cSld>
  <p:clrMapOvr>
    <a:masterClrMapping/>
  </p:clrMapOvr>
  <p:transition spd="slow">
    <p:push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3200" dirty="0"/>
              <a:t>Dôležitým bodom tvorivého procesu je pravidlo, ktoré by sme mali mať </a:t>
            </a:r>
            <a:r>
              <a:rPr lang="sk-SK" sz="3200" dirty="0" smtClean="0"/>
              <a:t>vždy  </a:t>
            </a:r>
            <a:r>
              <a:rPr lang="sk-SK" sz="3200" dirty="0"/>
              <a:t>na </a:t>
            </a:r>
            <a:r>
              <a:rPr lang="sk-SK" sz="3200" dirty="0" smtClean="0"/>
              <a:t>pamäti</a:t>
            </a:r>
            <a:r>
              <a:rPr lang="sk-SK" sz="3200" dirty="0"/>
              <a:t>: pri tvorivých činnostiach je každé riešenie správne</a:t>
            </a:r>
            <a:r>
              <a:rPr lang="sk-SK" sz="3200" dirty="0" smtClean="0"/>
              <a:t>. (</a:t>
            </a:r>
            <a:r>
              <a:rPr lang="sk-SK" sz="3200" dirty="0" err="1"/>
              <a:t>Atkinson</a:t>
            </a:r>
            <a:r>
              <a:rPr lang="sk-SK" sz="3200" dirty="0"/>
              <a:t>, </a:t>
            </a:r>
            <a:r>
              <a:rPr lang="sk-SK" sz="3200" dirty="0" smtClean="0"/>
              <a:t>2003).</a:t>
            </a:r>
            <a:endParaRPr lang="sk-SK" sz="3200" dirty="0"/>
          </a:p>
        </p:txBody>
      </p:sp>
    </p:spTree>
    <p:extLst>
      <p:ext uri="{BB962C8B-B14F-4D97-AF65-F5344CB8AC3E}">
        <p14:creationId xmlns:p14="http://schemas.microsoft.com/office/powerpoint/2010/main" val="4040460525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985682"/>
          </a:xfrm>
        </p:spPr>
        <p:txBody>
          <a:bodyPr/>
          <a:lstStyle/>
          <a:p>
            <a:r>
              <a:rPr lang="sk-SK" dirty="0"/>
              <a:t>Každá výtvarná činnosť súvisí s predstavivosťou a </a:t>
            </a:r>
            <a:r>
              <a:rPr lang="sk-SK" dirty="0" smtClean="0"/>
              <a:t>fantáziou</a:t>
            </a:r>
            <a:r>
              <a:rPr lang="sk-SK" dirty="0"/>
              <a:t>.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646112" y="2438400"/>
            <a:ext cx="9403742" cy="3809999"/>
          </a:xfrm>
        </p:spPr>
        <p:txBody>
          <a:bodyPr>
            <a:normAutofit/>
          </a:bodyPr>
          <a:lstStyle/>
          <a:p>
            <a:r>
              <a:rPr lang="sk-SK" sz="3200" dirty="0" smtClean="0"/>
              <a:t>Pre rozvoj </a:t>
            </a:r>
            <a:r>
              <a:rPr lang="sk-SK" sz="3200" dirty="0"/>
              <a:t>fantázie je </a:t>
            </a:r>
            <a:r>
              <a:rPr lang="sk-SK" sz="3200" dirty="0" smtClean="0"/>
              <a:t>dôležité</a:t>
            </a:r>
            <a:r>
              <a:rPr lang="sk-SK" sz="3200" dirty="0"/>
              <a:t>, aby sme deti učili všímať si okolitý svet a pozorovať </a:t>
            </a:r>
            <a:r>
              <a:rPr lang="sk-SK" sz="3200" dirty="0" smtClean="0"/>
              <a:t>ho.  Obohatia </a:t>
            </a:r>
            <a:r>
              <a:rPr lang="sk-SK" sz="3200" dirty="0"/>
              <a:t>si tým svoje </a:t>
            </a:r>
            <a:r>
              <a:rPr lang="sk-SK" sz="3200" dirty="0" smtClean="0"/>
              <a:t>vnútorné  videnie o  </a:t>
            </a:r>
            <a:r>
              <a:rPr lang="sk-SK" sz="3200" dirty="0"/>
              <a:t>nové  podnety  a  obrazy</a:t>
            </a:r>
            <a:r>
              <a:rPr lang="sk-SK" sz="3200" dirty="0" smtClean="0"/>
              <a:t>.</a:t>
            </a:r>
          </a:p>
          <a:p>
            <a:r>
              <a:rPr lang="sk-SK" sz="3200" dirty="0"/>
              <a:t>Veľký význam majú aj predstavy, </a:t>
            </a:r>
            <a:r>
              <a:rPr lang="sk-SK" sz="3200" dirty="0" smtClean="0"/>
              <a:t>ktoré </a:t>
            </a:r>
            <a:r>
              <a:rPr lang="sk-SK" sz="3200" dirty="0"/>
              <a:t>využívajú fantáziu. </a:t>
            </a:r>
          </a:p>
        </p:txBody>
      </p:sp>
    </p:spTree>
    <p:extLst>
      <p:ext uri="{BB962C8B-B14F-4D97-AF65-F5344CB8AC3E}">
        <p14:creationId xmlns:p14="http://schemas.microsoft.com/office/powerpoint/2010/main" val="1461856020"/>
      </p:ext>
    </p:extLst>
  </p:cSld>
  <p:clrMapOvr>
    <a:masterClrMapping/>
  </p:clrMapOvr>
  <p:transition spd="slow">
    <p:push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Motivácia vo výtvarnej výchove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3200" dirty="0" smtClean="0"/>
              <a:t>Úlohou učiteľa je žiakov  predovšetkým </a:t>
            </a:r>
            <a:r>
              <a:rPr lang="sk-SK" sz="3200" dirty="0"/>
              <a:t>aktivizovať a </a:t>
            </a:r>
            <a:r>
              <a:rPr lang="sk-SK" sz="3200" dirty="0" smtClean="0"/>
              <a:t>motivovať. </a:t>
            </a:r>
          </a:p>
          <a:p>
            <a:r>
              <a:rPr lang="sk-SK" sz="3200" dirty="0"/>
              <a:t>Učiteľ sa snaží žiakov </a:t>
            </a:r>
            <a:r>
              <a:rPr lang="sk-SK" sz="3200" dirty="0" smtClean="0"/>
              <a:t>motivovať  </a:t>
            </a:r>
            <a:r>
              <a:rPr lang="sk-SK" sz="3200" dirty="0"/>
              <a:t>vedome </a:t>
            </a:r>
            <a:r>
              <a:rPr lang="sk-SK" sz="3200" dirty="0" smtClean="0"/>
              <a:t> - navodzovaním  </a:t>
            </a:r>
            <a:r>
              <a:rPr lang="sk-SK" sz="3200" dirty="0"/>
              <a:t>čo </a:t>
            </a:r>
            <a:r>
              <a:rPr lang="sk-SK" sz="3200" dirty="0" smtClean="0"/>
              <a:t>najlepších  </a:t>
            </a:r>
            <a:r>
              <a:rPr lang="sk-SK" sz="3200" dirty="0"/>
              <a:t>podmienok  a  </a:t>
            </a:r>
            <a:r>
              <a:rPr lang="sk-SK" sz="3200" dirty="0" smtClean="0"/>
              <a:t>podnetov, ako   aj nevedome - spôsobom individuálnej interakcie  s jednotlivcami</a:t>
            </a:r>
            <a:r>
              <a:rPr lang="sk-SK" sz="3200" dirty="0"/>
              <a:t>.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476275811"/>
      </p:ext>
    </p:extLst>
  </p:cSld>
  <p:clrMapOvr>
    <a:masterClrMapping/>
  </p:clrMapOvr>
  <p:transition spd="slow">
    <p:pu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3200" dirty="0"/>
              <a:t>Motivácia je </a:t>
            </a:r>
            <a:r>
              <a:rPr lang="sk-SK" sz="3200" dirty="0" smtClean="0"/>
              <a:t>považovaná </a:t>
            </a:r>
            <a:r>
              <a:rPr lang="sk-SK" sz="3200" dirty="0"/>
              <a:t>za </a:t>
            </a:r>
            <a:r>
              <a:rPr lang="sk-SK" sz="3200" dirty="0" smtClean="0"/>
              <a:t>súbor </a:t>
            </a:r>
            <a:r>
              <a:rPr lang="sk-SK" sz="3200" dirty="0"/>
              <a:t>pohnútok, </a:t>
            </a:r>
            <a:r>
              <a:rPr lang="sk-SK" sz="3200" dirty="0" smtClean="0"/>
              <a:t>ktorá </a:t>
            </a:r>
            <a:r>
              <a:rPr lang="sk-SK" sz="3200" dirty="0"/>
              <a:t>žiaka </a:t>
            </a:r>
            <a:r>
              <a:rPr lang="sk-SK" sz="3200" dirty="0" smtClean="0"/>
              <a:t>aktivuje k nejakému </a:t>
            </a:r>
            <a:r>
              <a:rPr lang="sk-SK" sz="3200" dirty="0"/>
              <a:t>správaniu a </a:t>
            </a:r>
            <a:r>
              <a:rPr lang="sk-SK" sz="3200" dirty="0" smtClean="0"/>
              <a:t>konaniu.</a:t>
            </a:r>
          </a:p>
          <a:p>
            <a:r>
              <a:rPr lang="sk-SK" sz="3200" dirty="0"/>
              <a:t>Motív je vnútorná pohnútka</a:t>
            </a:r>
            <a:r>
              <a:rPr lang="sk-SK" sz="3200" dirty="0" smtClean="0"/>
              <a:t>.</a:t>
            </a:r>
          </a:p>
          <a:p>
            <a:r>
              <a:rPr lang="sk-SK" sz="3200" dirty="0"/>
              <a:t>Motiváciu rozlišujeme na vnútornú </a:t>
            </a:r>
            <a:r>
              <a:rPr lang="sk-SK" sz="3200" dirty="0" smtClean="0"/>
              <a:t>(</a:t>
            </a:r>
            <a:r>
              <a:rPr lang="sk-SK" sz="3200" dirty="0"/>
              <a:t>čo sami chceme) a vonkajšiu (vyvolanú </a:t>
            </a:r>
            <a:r>
              <a:rPr lang="sk-SK" sz="3200" dirty="0" smtClean="0"/>
              <a:t>podnetmi, stimulmi).</a:t>
            </a:r>
            <a:endParaRPr lang="sk-SK" sz="3200" dirty="0"/>
          </a:p>
        </p:txBody>
      </p:sp>
    </p:spTree>
    <p:extLst>
      <p:ext uri="{BB962C8B-B14F-4D97-AF65-F5344CB8AC3E}">
        <p14:creationId xmlns:p14="http://schemas.microsoft.com/office/powerpoint/2010/main" val="2388082875"/>
      </p:ext>
    </p:extLst>
  </p:cSld>
  <p:clrMapOvr>
    <a:masterClrMapping/>
  </p:clrMapOvr>
  <p:transition spd="slow">
    <p:pu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894080" y="2052918"/>
            <a:ext cx="9155773" cy="4490122"/>
          </a:xfrm>
        </p:spPr>
        <p:txBody>
          <a:bodyPr>
            <a:noAutofit/>
          </a:bodyPr>
          <a:lstStyle/>
          <a:p>
            <a:r>
              <a:rPr lang="sk-SK" sz="2800" dirty="0"/>
              <a:t>Motivácia je dôležitou a významnou časťou hodiny výtvarnej výchovy. Zahŕňa metódy </a:t>
            </a:r>
            <a:r>
              <a:rPr lang="sk-SK" sz="2800" dirty="0" smtClean="0"/>
              <a:t>slovné</a:t>
            </a:r>
            <a:r>
              <a:rPr lang="sk-SK" sz="2800" dirty="0"/>
              <a:t>, názorné, demonštračné, ktoré pôsobia aj na ostatné zmysly dieťaťa. </a:t>
            </a:r>
            <a:endParaRPr lang="sk-SK" sz="2800" dirty="0" smtClean="0"/>
          </a:p>
          <a:p>
            <a:r>
              <a:rPr lang="sk-SK" sz="2800" dirty="0"/>
              <a:t>Dobre volená motivácia vychádza </a:t>
            </a:r>
            <a:r>
              <a:rPr lang="sk-SK" sz="2800" dirty="0" smtClean="0"/>
              <a:t>z prirodzených </a:t>
            </a:r>
            <a:r>
              <a:rPr lang="sk-SK" sz="2800" dirty="0"/>
              <a:t>potrieb </a:t>
            </a:r>
            <a:r>
              <a:rPr lang="sk-SK" sz="2800" dirty="0" smtClean="0"/>
              <a:t>dieťaťa, </a:t>
            </a:r>
            <a:r>
              <a:rPr lang="sk-SK" sz="2800" dirty="0"/>
              <a:t>jeho </a:t>
            </a:r>
            <a:r>
              <a:rPr lang="sk-SK" sz="2800" dirty="0" smtClean="0"/>
              <a:t>záujmu </a:t>
            </a:r>
            <a:r>
              <a:rPr lang="sk-SK" sz="2800" dirty="0"/>
              <a:t>o všetko </a:t>
            </a:r>
            <a:r>
              <a:rPr lang="sk-SK" sz="2800" dirty="0" smtClean="0"/>
              <a:t>nové  </a:t>
            </a:r>
            <a:r>
              <a:rPr lang="sk-SK" sz="2800" dirty="0"/>
              <a:t>(primárna  motivácia),  prechádza  k  </a:t>
            </a:r>
            <a:r>
              <a:rPr lang="sk-SK" sz="2800" dirty="0" smtClean="0"/>
              <a:t>aktivizujúcej stimulácii  smerujúcej k dosiahnutiu plánovaného </a:t>
            </a:r>
            <a:r>
              <a:rPr lang="sk-SK" sz="2800" dirty="0"/>
              <a:t>cieľa, výsledku činnosti dieťaťa (sekundárna motivácia</a:t>
            </a:r>
            <a:r>
              <a:rPr lang="sk-SK" sz="2800" dirty="0" smtClean="0"/>
              <a:t>).</a:t>
            </a:r>
            <a:endParaRPr lang="sk-SK" sz="2800" dirty="0"/>
          </a:p>
        </p:txBody>
      </p:sp>
    </p:spTree>
    <p:extLst>
      <p:ext uri="{BB962C8B-B14F-4D97-AF65-F5344CB8AC3E}">
        <p14:creationId xmlns:p14="http://schemas.microsoft.com/office/powerpoint/2010/main" val="842194213"/>
      </p:ext>
    </p:extLst>
  </p:cSld>
  <p:clrMapOvr>
    <a:masterClrMapping/>
  </p:clrMapOvr>
  <p:transition spd="slow">
    <p:pu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Tvorivosť vo výtvarnej výchove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sz="2800" dirty="0" smtClean="0"/>
              <a:t>Tvorivosť </a:t>
            </a:r>
            <a:r>
              <a:rPr lang="sk-SK" sz="2800" dirty="0"/>
              <a:t>je prirodzenou interakciou dieťaťa s okolitým svetom. </a:t>
            </a:r>
            <a:endParaRPr lang="sk-SK" sz="2800" dirty="0" smtClean="0"/>
          </a:p>
          <a:p>
            <a:r>
              <a:rPr lang="sk-SK" sz="2800" dirty="0"/>
              <a:t>Možno ju u žiakov rozvíjať </a:t>
            </a:r>
            <a:r>
              <a:rPr lang="sk-SK" sz="2800" dirty="0" smtClean="0"/>
              <a:t>pomocou </a:t>
            </a:r>
            <a:r>
              <a:rPr lang="sk-SK" sz="2800" dirty="0"/>
              <a:t>rôznych myšlienkových </a:t>
            </a:r>
            <a:r>
              <a:rPr lang="sk-SK" sz="2800" dirty="0" smtClean="0"/>
              <a:t>postupov </a:t>
            </a:r>
            <a:r>
              <a:rPr lang="sk-SK" sz="2800" dirty="0"/>
              <a:t>a vhodne položených </a:t>
            </a:r>
            <a:r>
              <a:rPr lang="sk-SK" sz="2800" dirty="0" smtClean="0"/>
              <a:t>otázok. </a:t>
            </a:r>
          </a:p>
          <a:p>
            <a:r>
              <a:rPr lang="sk-SK" sz="2800" dirty="0"/>
              <a:t>Žiaci môžu počas tvorivého procesu </a:t>
            </a:r>
            <a:r>
              <a:rPr lang="sk-SK" sz="2800" dirty="0" smtClean="0"/>
              <a:t>prinášať </a:t>
            </a:r>
            <a:r>
              <a:rPr lang="sk-SK" sz="2800" dirty="0"/>
              <a:t>nové originálne </a:t>
            </a:r>
            <a:r>
              <a:rPr lang="sk-SK" sz="2800" dirty="0" smtClean="0"/>
              <a:t>riešenie, </a:t>
            </a:r>
            <a:r>
              <a:rPr lang="sk-SK" sz="2800" dirty="0"/>
              <a:t>voliť </a:t>
            </a:r>
            <a:r>
              <a:rPr lang="sk-SK" sz="2800" dirty="0" smtClean="0"/>
              <a:t>nové </a:t>
            </a:r>
            <a:r>
              <a:rPr lang="sk-SK" sz="2800" dirty="0"/>
              <a:t>postupy a kombinovať </a:t>
            </a:r>
            <a:r>
              <a:rPr lang="sk-SK" sz="2800" dirty="0" smtClean="0"/>
              <a:t>aj  vedomosti </a:t>
            </a:r>
            <a:r>
              <a:rPr lang="sk-SK" sz="2800" dirty="0"/>
              <a:t>získané z rôznych </a:t>
            </a:r>
            <a:r>
              <a:rPr lang="sk-SK" sz="2800" dirty="0" smtClean="0"/>
              <a:t>predmetov.(</a:t>
            </a:r>
            <a:r>
              <a:rPr lang="sk-SK" sz="2800" dirty="0" err="1"/>
              <a:t>Atkinson</a:t>
            </a:r>
            <a:r>
              <a:rPr lang="sk-SK" sz="2800" dirty="0"/>
              <a:t>, </a:t>
            </a:r>
            <a:r>
              <a:rPr lang="sk-SK" sz="2800" dirty="0" smtClean="0"/>
              <a:t>2003).</a:t>
            </a:r>
            <a:endParaRPr lang="sk-SK" sz="2800" dirty="0"/>
          </a:p>
          <a:p>
            <a:r>
              <a:rPr lang="sk-SK" sz="2800" dirty="0"/>
              <a:t>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496675618"/>
      </p:ext>
    </p:extLst>
  </p:cSld>
  <p:clrMapOvr>
    <a:masterClrMapping/>
  </p:clrMapOvr>
  <p:transition spd="slow">
    <p:push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Znaky tvorivého správania </a:t>
            </a:r>
            <a:r>
              <a:rPr lang="sk-SK" dirty="0" smtClean="0"/>
              <a:t>: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800" dirty="0"/>
              <a:t>otvorenosť voči svojmu </a:t>
            </a:r>
            <a:r>
              <a:rPr lang="sk-SK" sz="2800" dirty="0" smtClean="0"/>
              <a:t>prostrediu</a:t>
            </a:r>
          </a:p>
          <a:p>
            <a:r>
              <a:rPr lang="sk-SK" sz="2800" dirty="0"/>
              <a:t>zvedavosť, túžba po poznaní </a:t>
            </a:r>
            <a:r>
              <a:rPr lang="sk-SK" sz="2800" dirty="0" smtClean="0"/>
              <a:t>- počas </a:t>
            </a:r>
            <a:r>
              <a:rPr lang="sk-SK" sz="2800" dirty="0"/>
              <a:t>vyučovania kladie učiteľom často </a:t>
            </a:r>
            <a:r>
              <a:rPr lang="sk-SK" sz="2800" dirty="0" smtClean="0"/>
              <a:t>otázky</a:t>
            </a:r>
          </a:p>
          <a:p>
            <a:r>
              <a:rPr lang="sk-SK" sz="2800" dirty="0"/>
              <a:t>hravosť, žiak s </a:t>
            </a:r>
            <a:r>
              <a:rPr lang="sk-SK" sz="2800" dirty="0" smtClean="0"/>
              <a:t>učivom  </a:t>
            </a:r>
            <a:r>
              <a:rPr lang="sk-SK" sz="2800" dirty="0"/>
              <a:t>experimentuje  namiesto  toho,  aby  si  ho  mechanicky </a:t>
            </a:r>
            <a:r>
              <a:rPr lang="sk-SK" sz="2800" dirty="0" smtClean="0"/>
              <a:t>zapamätal</a:t>
            </a:r>
          </a:p>
          <a:p>
            <a:r>
              <a:rPr lang="sk-SK" sz="2800" dirty="0"/>
              <a:t>samostatnosť </a:t>
            </a:r>
            <a:r>
              <a:rPr lang="sk-SK" sz="2800" dirty="0" smtClean="0"/>
              <a:t>v práci</a:t>
            </a:r>
          </a:p>
          <a:p>
            <a:r>
              <a:rPr lang="sk-SK" sz="2800" dirty="0"/>
              <a:t>flexibilita pri vnímaní, v myslení a obzvlášť vo fantázii</a:t>
            </a:r>
          </a:p>
        </p:txBody>
      </p:sp>
    </p:spTree>
    <p:extLst>
      <p:ext uri="{BB962C8B-B14F-4D97-AF65-F5344CB8AC3E}">
        <p14:creationId xmlns:p14="http://schemas.microsoft.com/office/powerpoint/2010/main" val="2976569900"/>
      </p:ext>
    </p:extLst>
  </p:cSld>
  <p:clrMapOvr>
    <a:masterClrMapping/>
  </p:clrMapOvr>
  <p:transition spd="slow">
    <p:push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400" dirty="0"/>
              <a:t>zmysel pre </a:t>
            </a:r>
            <a:r>
              <a:rPr lang="sk-SK" sz="2400" dirty="0" smtClean="0"/>
              <a:t>humor</a:t>
            </a:r>
          </a:p>
          <a:p>
            <a:r>
              <a:rPr lang="sk-SK" sz="2400" dirty="0"/>
              <a:t>tvrdohlavosť, </a:t>
            </a:r>
            <a:r>
              <a:rPr lang="sk-SK" sz="2400" dirty="0" smtClean="0"/>
              <a:t>vytrvalosť</a:t>
            </a:r>
          </a:p>
          <a:p>
            <a:r>
              <a:rPr lang="sk-SK" sz="2400" dirty="0"/>
              <a:t>silná tendencia </a:t>
            </a:r>
            <a:r>
              <a:rPr lang="sk-SK" sz="2400" dirty="0" smtClean="0"/>
              <a:t>k </a:t>
            </a:r>
            <a:r>
              <a:rPr lang="sk-SK" sz="2400" dirty="0" err="1" smtClean="0"/>
              <a:t>sebaaktualizácii</a:t>
            </a:r>
            <a:r>
              <a:rPr lang="sk-SK" sz="2400" dirty="0" smtClean="0"/>
              <a:t> - umenie </a:t>
            </a:r>
            <a:r>
              <a:rPr lang="sk-SK" sz="2400" dirty="0"/>
              <a:t>zovšeobecňovať a robiť </a:t>
            </a:r>
            <a:r>
              <a:rPr lang="sk-SK" sz="2400" dirty="0" smtClean="0"/>
              <a:t>závery</a:t>
            </a:r>
          </a:p>
          <a:p>
            <a:r>
              <a:rPr lang="sk-SK" sz="2400" dirty="0" smtClean="0"/>
              <a:t>riešenie </a:t>
            </a:r>
            <a:r>
              <a:rPr lang="sk-SK" sz="2400" dirty="0"/>
              <a:t>problémov viacerými spôsobmi </a:t>
            </a:r>
            <a:r>
              <a:rPr lang="sk-SK" sz="2400" dirty="0" smtClean="0"/>
              <a:t>a postupmi</a:t>
            </a:r>
          </a:p>
          <a:p>
            <a:r>
              <a:rPr lang="sk-SK" sz="2400" dirty="0"/>
              <a:t>umenie zovšeobecňovať a robiť </a:t>
            </a:r>
            <a:r>
              <a:rPr lang="sk-SK" sz="2400" dirty="0" smtClean="0"/>
              <a:t>závery</a:t>
            </a:r>
          </a:p>
          <a:p>
            <a:r>
              <a:rPr lang="sk-SK" sz="2400" dirty="0"/>
              <a:t>riešenie problémov viacerými spôsobmi </a:t>
            </a:r>
            <a:r>
              <a:rPr lang="sk-SK" sz="2400" dirty="0" smtClean="0"/>
              <a:t>a postupmi</a:t>
            </a:r>
          </a:p>
          <a:p>
            <a:r>
              <a:rPr lang="sk-SK" sz="2400" dirty="0"/>
              <a:t>veľa odvahy</a:t>
            </a:r>
          </a:p>
        </p:txBody>
      </p:sp>
    </p:spTree>
    <p:extLst>
      <p:ext uri="{BB962C8B-B14F-4D97-AF65-F5344CB8AC3E}">
        <p14:creationId xmlns:p14="http://schemas.microsoft.com/office/powerpoint/2010/main" val="957928306"/>
      </p:ext>
    </p:extLst>
  </p:cSld>
  <p:clrMapOvr>
    <a:masterClrMapping/>
  </p:clrMapOvr>
  <p:transition spd="slow">
    <p:push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3200" dirty="0"/>
              <a:t>schopnosť správne konať v nejasnej situácii</a:t>
            </a:r>
          </a:p>
          <a:p>
            <a:r>
              <a:rPr lang="sk-SK" sz="3200" dirty="0" smtClean="0"/>
              <a:t>netradičné </a:t>
            </a:r>
            <a:r>
              <a:rPr lang="sk-SK" sz="3200" dirty="0"/>
              <a:t>prístupy, nekonvenčné nápady, riešenia</a:t>
            </a:r>
          </a:p>
          <a:p>
            <a:r>
              <a:rPr lang="sk-SK" sz="3200" dirty="0" smtClean="0"/>
              <a:t>náznaky </a:t>
            </a:r>
            <a:r>
              <a:rPr lang="sk-SK" sz="3200" dirty="0"/>
              <a:t>impulzívnosti</a:t>
            </a:r>
          </a:p>
          <a:p>
            <a:r>
              <a:rPr lang="sk-SK" sz="3200" dirty="0" smtClean="0"/>
              <a:t>ochota </a:t>
            </a:r>
            <a:r>
              <a:rPr lang="sk-SK" sz="3200" dirty="0"/>
              <a:t>riskovať, vybrať si ťažšiu úloh</a:t>
            </a:r>
          </a:p>
        </p:txBody>
      </p:sp>
    </p:spTree>
    <p:extLst>
      <p:ext uri="{BB962C8B-B14F-4D97-AF65-F5344CB8AC3E}">
        <p14:creationId xmlns:p14="http://schemas.microsoft.com/office/powerpoint/2010/main" val="1970591695"/>
      </p:ext>
    </p:extLst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ó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35</TotalTime>
  <Words>374</Words>
  <Application>Microsoft Office PowerPoint</Application>
  <PresentationFormat>Širokouhlá</PresentationFormat>
  <Paragraphs>35</Paragraphs>
  <Slides>10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10</vt:i4>
      </vt:variant>
    </vt:vector>
  </HeadingPairs>
  <TitlesOfParts>
    <vt:vector size="14" baseType="lpstr">
      <vt:lpstr>Arial</vt:lpstr>
      <vt:lpstr>Century Gothic</vt:lpstr>
      <vt:lpstr>Wingdings 3</vt:lpstr>
      <vt:lpstr>Ión</vt:lpstr>
      <vt:lpstr>Predstavivosť a fantázia vo výtvarnej výchove</vt:lpstr>
      <vt:lpstr>Každá výtvarná činnosť súvisí s predstavivosťou a fantáziou.</vt:lpstr>
      <vt:lpstr>Motivácia vo výtvarnej výchove</vt:lpstr>
      <vt:lpstr>Prezentácia programu PowerPoint</vt:lpstr>
      <vt:lpstr>Prezentácia programu PowerPoint</vt:lpstr>
      <vt:lpstr>Tvorivosť vo výtvarnej výchove</vt:lpstr>
      <vt:lpstr>Znaky tvorivého správania :</vt:lpstr>
      <vt:lpstr>Prezentácia programu PowerPoint</vt:lpstr>
      <vt:lpstr>Prezentácia programu PowerPoint</vt:lpstr>
      <vt:lpstr>Prezentácia programu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Predstavivosť a fantázia vo výtvarnej výchove</dc:title>
  <dc:creator>alena.sedlakova</dc:creator>
  <cp:lastModifiedBy>alena.sedlakova</cp:lastModifiedBy>
  <cp:revision>5</cp:revision>
  <dcterms:created xsi:type="dcterms:W3CDTF">2016-02-24T12:22:12Z</dcterms:created>
  <dcterms:modified xsi:type="dcterms:W3CDTF">2016-02-24T12:57:23Z</dcterms:modified>
</cp:coreProperties>
</file>