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074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37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734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43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439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246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179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856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232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270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101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6F83-0C43-4CB1-B970-E59450AB7982}" type="datetimeFigureOut">
              <a:rPr lang="sk-SK" smtClean="0"/>
              <a:t>23. 11. 2020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A1BB8-490C-4866-9E62-AF78DC1ED5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18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Rodina funkčná a dysfunkčná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Mgr. Tatiana Dubayová, PhD.</a:t>
            </a:r>
          </a:p>
          <a:p>
            <a:r>
              <a:rPr lang="sk-SK" sz="2400" dirty="0" smtClean="0"/>
              <a:t>Prednáška pre potreby predmetu Patopsychológia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06033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Rodina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Sociálny útvar skladajúci sa najmenej z troch osôb, z ktorých členovia sú spojení pokrvným alebo adoptívnym vzťahom </a:t>
            </a:r>
            <a:r>
              <a:rPr lang="sk-SK" sz="1800" dirty="0" smtClean="0"/>
              <a:t>(</a:t>
            </a:r>
            <a:r>
              <a:rPr lang="sk-SK" sz="1800" dirty="0" err="1" smtClean="0"/>
              <a:t>Geist</a:t>
            </a:r>
            <a:r>
              <a:rPr lang="sk-SK" sz="1800" dirty="0" smtClean="0"/>
              <a:t>, 1992)</a:t>
            </a:r>
          </a:p>
          <a:p>
            <a:endParaRPr lang="sk-SK" sz="1800" dirty="0" smtClean="0"/>
          </a:p>
          <a:p>
            <a:r>
              <a:rPr lang="sk-SK" sz="2400" dirty="0" smtClean="0"/>
              <a:t>Skupina ľudí spojená manželstvom alebo pokrvnými vzťahmi, zodpovednosťou a vzájomnou pomocou </a:t>
            </a:r>
            <a:r>
              <a:rPr lang="sk-SK" sz="1800" dirty="0" smtClean="0"/>
              <a:t>(</a:t>
            </a:r>
            <a:r>
              <a:rPr lang="sk-SK" sz="1800" dirty="0" err="1" smtClean="0"/>
              <a:t>Hartl</a:t>
            </a:r>
            <a:r>
              <a:rPr lang="sk-SK" sz="1800" dirty="0" smtClean="0"/>
              <a:t>, </a:t>
            </a:r>
            <a:r>
              <a:rPr lang="sk-SK" sz="1800" dirty="0" err="1" smtClean="0"/>
              <a:t>Hartlová</a:t>
            </a:r>
            <a:r>
              <a:rPr lang="sk-SK" sz="1800" dirty="0" smtClean="0"/>
              <a:t> (2004)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055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Znaky rodiny </a:t>
            </a:r>
            <a:r>
              <a:rPr lang="sk-SK" sz="1800" dirty="0" smtClean="0"/>
              <a:t>(</a:t>
            </a:r>
            <a:r>
              <a:rPr lang="sk-SK" sz="1800" dirty="0" err="1" smtClean="0"/>
              <a:t>Matulník</a:t>
            </a:r>
            <a:r>
              <a:rPr lang="sk-SK" sz="1800" dirty="0" smtClean="0"/>
              <a:t>, 2012)</a:t>
            </a:r>
            <a:endParaRPr lang="sk-SK" sz="1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Zväzok muža a ženy</a:t>
            </a:r>
          </a:p>
          <a:p>
            <a:r>
              <a:rPr lang="sk-SK" sz="2400" dirty="0" smtClean="0"/>
              <a:t>Dobrovoľný vstup do manželstva</a:t>
            </a:r>
          </a:p>
          <a:p>
            <a:r>
              <a:rPr lang="sk-SK" sz="2400" dirty="0" smtClean="0"/>
              <a:t>Spoločné bývanie manželov</a:t>
            </a:r>
          </a:p>
          <a:p>
            <a:r>
              <a:rPr lang="sk-SK" sz="2400" dirty="0" smtClean="0"/>
              <a:t>Spoločné vedenie domácnosti</a:t>
            </a:r>
          </a:p>
          <a:p>
            <a:r>
              <a:rPr lang="sk-SK" sz="2400" dirty="0" smtClean="0"/>
              <a:t>Potvrdenie manželstva prostredníctvom štátnej registrácie alebo náboženským obradom</a:t>
            </a:r>
          </a:p>
          <a:p>
            <a:r>
              <a:rPr lang="sk-SK" sz="2400" dirty="0" smtClean="0"/>
              <a:t>Želanie porodiť, socializovať a vychovávať deti</a:t>
            </a:r>
          </a:p>
          <a:p>
            <a:r>
              <a:rPr lang="sk-SK" sz="2400" dirty="0" smtClean="0"/>
              <a:t>Zámer manželov zostať spolu do konca života napriek životným ťažkostiam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6262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Typy rodiny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Úplná </a:t>
            </a:r>
          </a:p>
          <a:p>
            <a:r>
              <a:rPr lang="sk-SK" sz="2400" dirty="0" smtClean="0"/>
              <a:t>Neúplná </a:t>
            </a:r>
          </a:p>
          <a:p>
            <a:r>
              <a:rPr lang="sk-SK" sz="2400" dirty="0" smtClean="0"/>
              <a:t>Doplnená</a:t>
            </a:r>
          </a:p>
          <a:p>
            <a:r>
              <a:rPr lang="sk-SK" sz="2400" dirty="0" smtClean="0"/>
              <a:t>Náhradná </a:t>
            </a:r>
          </a:p>
          <a:p>
            <a:r>
              <a:rPr lang="sk-SK" sz="2400" dirty="0" err="1" smtClean="0"/>
              <a:t>Družská</a:t>
            </a:r>
            <a:endParaRPr lang="sk-SK" sz="2400" dirty="0" smtClean="0"/>
          </a:p>
          <a:p>
            <a:pPr marL="0" indent="0">
              <a:buNone/>
            </a:pP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108174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Potreby dieťaťa potrebné pre jeho zdravý vývin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Uspokojovanie fyziologických potrieb</a:t>
            </a:r>
          </a:p>
          <a:p>
            <a:r>
              <a:rPr lang="sk-SK" sz="2400" dirty="0" smtClean="0"/>
              <a:t>Potreba prežívania bezpečia a istoty</a:t>
            </a:r>
          </a:p>
          <a:p>
            <a:r>
              <a:rPr lang="sk-SK" sz="2400" dirty="0" smtClean="0"/>
              <a:t>Potreba bezpodmienečnej lásky a pozitívnej emocionálnej väzby</a:t>
            </a:r>
          </a:p>
          <a:p>
            <a:r>
              <a:rPr lang="sk-SK" sz="2400" dirty="0" smtClean="0"/>
              <a:t>Potreba stimulácie</a:t>
            </a:r>
          </a:p>
          <a:p>
            <a:r>
              <a:rPr lang="sk-SK" sz="2400" dirty="0" smtClean="0"/>
              <a:t>Potreba učenia, získavania vedomostí, zručností, rozvoja schopností</a:t>
            </a:r>
          </a:p>
          <a:p>
            <a:r>
              <a:rPr lang="sk-SK" sz="2400" dirty="0" smtClean="0"/>
              <a:t>Potreba prežívania vlastnej hodnoty </a:t>
            </a:r>
            <a:endParaRPr lang="sk-SK" sz="2400" dirty="0"/>
          </a:p>
          <a:p>
            <a:r>
              <a:rPr lang="sk-SK" sz="2400" dirty="0" smtClean="0"/>
              <a:t>Potreba sebarealizácie</a:t>
            </a:r>
          </a:p>
          <a:p>
            <a:r>
              <a:rPr lang="sk-SK" sz="2400" dirty="0" smtClean="0"/>
              <a:t>Potreba niekam patriť a byť začlenený</a:t>
            </a:r>
          </a:p>
          <a:p>
            <a:r>
              <a:rPr lang="sk-SK" sz="2400" dirty="0" smtClean="0"/>
              <a:t>Potreba orientovať sa v hodnotovom systéme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8174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Funkcie rodiny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Biologicko-reprodukčná</a:t>
            </a:r>
          </a:p>
          <a:p>
            <a:r>
              <a:rPr lang="sk-SK" sz="2400" dirty="0" smtClean="0"/>
              <a:t>Ekonomicko-zabezpečovacia</a:t>
            </a:r>
          </a:p>
          <a:p>
            <a:r>
              <a:rPr lang="sk-SK" sz="2400" dirty="0" smtClean="0"/>
              <a:t>Emocionálna</a:t>
            </a:r>
          </a:p>
          <a:p>
            <a:r>
              <a:rPr lang="sk-SK" sz="2400" dirty="0" smtClean="0"/>
              <a:t>Socializačno-výchovná</a:t>
            </a:r>
          </a:p>
          <a:p>
            <a:endParaRPr lang="sk-SK" sz="2400" dirty="0" smtClean="0"/>
          </a:p>
          <a:p>
            <a:r>
              <a:rPr lang="sk-SK" sz="2400" dirty="0" smtClean="0"/>
              <a:t>Habilitačno-rehabilitačná</a:t>
            </a:r>
          </a:p>
          <a:p>
            <a:r>
              <a:rPr lang="sk-SK" sz="2400" dirty="0" smtClean="0"/>
              <a:t>Korekčná</a:t>
            </a:r>
          </a:p>
          <a:p>
            <a:r>
              <a:rPr lang="sk-SK" sz="2400" dirty="0" smtClean="0"/>
              <a:t>Kompenzačná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8174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Špecifické úlohy rodiny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sk-SK" sz="2000" dirty="0" smtClean="0"/>
              <a:t>Ochrana dieťaťa pred poškodením</a:t>
            </a:r>
          </a:p>
          <a:p>
            <a:r>
              <a:rPr lang="sk-SK" sz="2000" dirty="0" smtClean="0"/>
              <a:t>Podporovanie zdravého telesného aj duševného vývinu dieťaťa</a:t>
            </a:r>
          </a:p>
          <a:p>
            <a:r>
              <a:rPr lang="sk-SK" sz="2000" dirty="0" smtClean="0"/>
              <a:t>Určovanie a kontrolovanie hraníc súvisiacich s ochranou dieťaťa</a:t>
            </a:r>
          </a:p>
          <a:p>
            <a:r>
              <a:rPr lang="sk-SK" sz="2000" dirty="0" smtClean="0"/>
              <a:t>Vytvorenie podmienok pre rozvoj talentu dieťaťa</a:t>
            </a:r>
          </a:p>
          <a:p>
            <a:endParaRPr lang="sk-SK" sz="2000" dirty="0" smtClean="0"/>
          </a:p>
          <a:p>
            <a:r>
              <a:rPr lang="sk-SK" sz="2000" dirty="0" smtClean="0"/>
              <a:t>Pomoc pri osvojení kultúrnych návykov</a:t>
            </a:r>
          </a:p>
          <a:p>
            <a:r>
              <a:rPr lang="sk-SK" sz="2000" dirty="0" smtClean="0"/>
              <a:t>Naučenie používania predmetov dennej potreby</a:t>
            </a:r>
          </a:p>
          <a:p>
            <a:r>
              <a:rPr lang="sk-SK" sz="2000" dirty="0" smtClean="0"/>
              <a:t>Pomoc pri osvojovaní si jazyka alebo inej formy komunikácie</a:t>
            </a:r>
          </a:p>
          <a:p>
            <a:r>
              <a:rPr lang="sk-SK" sz="2000" dirty="0" smtClean="0"/>
              <a:t>Pomoc pri osvojovaní si poznatkov o prírode, spoločnosti a časopriestorovú orientáciu</a:t>
            </a:r>
          </a:p>
          <a:p>
            <a:r>
              <a:rPr lang="sk-SK" sz="2000" dirty="0" smtClean="0"/>
              <a:t>Pomoc pri osvojovaní si sociálnych rolí primeraných veku a pohlaviu</a:t>
            </a:r>
          </a:p>
          <a:p>
            <a:r>
              <a:rPr lang="sk-SK" sz="2000" dirty="0" smtClean="0"/>
              <a:t>Pomoc pri osvojovaní si spoločenských noriem a hodnôt</a:t>
            </a:r>
          </a:p>
          <a:p>
            <a:r>
              <a:rPr lang="sk-SK" sz="2000" dirty="0" smtClean="0"/>
              <a:t>Pomoc pri vytvorení regulácie správania a sebakontroly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174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Znaky dysfunkčnej rodiny</a:t>
            </a:r>
            <a:endParaRPr lang="sk-SK" sz="32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05917"/>
              </p:ext>
            </p:extLst>
          </p:nvPr>
        </p:nvGraphicFramePr>
        <p:xfrm>
          <a:off x="467544" y="1196752"/>
          <a:ext cx="8136905" cy="5256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1713"/>
                <a:gridCol w="2712596"/>
                <a:gridCol w="2712596"/>
              </a:tblGrid>
              <a:tr h="219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Znaky funkčnej rodiny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Znaky dysfunkčnej rodiny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Atmosféra v rodine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Dôvera medzi členmi rodiny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Nedôvera, očakávanie nepríjemností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380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Vzťahy medzi rodičmi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Stabilný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Instabilný, možné mimomanželské vzťahy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7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Zodpovednosť</a:t>
                      </a:r>
                      <a:endParaRPr lang="sk-S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Jasne stanovená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Neurčité rozdelenie zodpovednosti, snažia sa jej všetci vyhýbať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31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Prejavovanie emócií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Častý telesný kontakt – pritúlenie, pohladkanie, slovná podpora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Nedostatok, chýba slovná podpora, veľa negatívnych emočných prejavov od ironizovania až k otvorenému a priamemu napádaniu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7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Komunikácia medzi členmi rodiny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Otvorená, vzájomná, živá, aktívna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Cielené (len keď niečo chcem riešiť), komunikačná iniciatíva nízka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7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Domáce práce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Bezproblémová, rodina zvláda prevádzku domácnosti ľahko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Problematická, rodina s ťažkosťami zvláda bežnú prevádzku domácnosti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19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Hospodárenie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Spoločné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Jednotlivo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7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Výsledok výchovy</a:t>
                      </a:r>
                      <a:endParaRPr lang="sk-SK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Dieťa citovo stabilné, dôveruje rodičom, s kladným vzťahom k spoločnosti </a:t>
                      </a:r>
                      <a:endParaRPr lang="sk-SK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Dieťa citovo nestabilné, nedôverčivé (môže dôjsť k poruchám správania) </a:t>
                      </a:r>
                      <a:endParaRPr lang="sk-SK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2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sk-SK" sz="2800" b="1" dirty="0" smtClean="0"/>
              <a:t>Znaky rodičov s potenciálom vytvoriť dysfunkčnú rodinu </a:t>
            </a:r>
            <a:endParaRPr lang="sk-SK" sz="2800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504056"/>
          </a:xfrm>
        </p:spPr>
        <p:txBody>
          <a:bodyPr>
            <a:normAutofit/>
          </a:bodyPr>
          <a:lstStyle/>
          <a:p>
            <a:r>
              <a:rPr lang="sk-SK" sz="1800" b="0" i="1" dirty="0" smtClean="0"/>
              <a:t>Správanie matiek</a:t>
            </a:r>
            <a:endParaRPr lang="sk-SK" sz="1800" b="0" i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4040188" cy="4824536"/>
          </a:xfrm>
        </p:spPr>
        <p:txBody>
          <a:bodyPr>
            <a:normAutofit/>
          </a:bodyPr>
          <a:lstStyle/>
          <a:p>
            <a:pPr marL="176213" indent="-176213">
              <a:lnSpc>
                <a:spcPct val="150000"/>
              </a:lnSpc>
            </a:pPr>
            <a:r>
              <a:rPr lang="sk-SK" sz="1800" dirty="0"/>
              <a:t>nevypočítateľná </a:t>
            </a:r>
            <a:r>
              <a:rPr lang="sk-SK" sz="1800" dirty="0" smtClean="0"/>
              <a:t>matka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matka „generál</a:t>
            </a:r>
            <a:r>
              <a:rPr lang="sk-SK" sz="1800" dirty="0" smtClean="0"/>
              <a:t>“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vyhýbavá </a:t>
            </a:r>
            <a:r>
              <a:rPr lang="sk-SK" sz="1800" dirty="0" smtClean="0"/>
              <a:t>matka</a:t>
            </a:r>
            <a:r>
              <a:rPr lang="sk-SK" sz="1800" dirty="0"/>
              <a:t> </a:t>
            </a:r>
            <a:endParaRPr lang="sk-SK" sz="1800" dirty="0" smtClean="0"/>
          </a:p>
          <a:p>
            <a:pPr marL="176213" indent="-176213">
              <a:lnSpc>
                <a:spcPct val="150000"/>
              </a:lnSpc>
            </a:pPr>
            <a:r>
              <a:rPr lang="sk-SK" sz="1800" dirty="0" smtClean="0"/>
              <a:t>zahlcujúca matka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nezrelá </a:t>
            </a:r>
            <a:r>
              <a:rPr lang="sk-SK" sz="1800" dirty="0" smtClean="0"/>
              <a:t>matka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majetnícka </a:t>
            </a:r>
            <a:r>
              <a:rPr lang="sk-SK" sz="1800" dirty="0" smtClean="0"/>
              <a:t>matka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matka preferujúca jedno </a:t>
            </a:r>
            <a:r>
              <a:rPr lang="sk-SK" sz="1800" dirty="0" smtClean="0"/>
              <a:t>dieťa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asociálna matka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4008" y="1124744"/>
            <a:ext cx="4041775" cy="504056"/>
          </a:xfrm>
        </p:spPr>
        <p:txBody>
          <a:bodyPr>
            <a:normAutofit/>
          </a:bodyPr>
          <a:lstStyle/>
          <a:p>
            <a:r>
              <a:rPr lang="sk-SK" sz="2000" b="0" i="1" dirty="0" smtClean="0"/>
              <a:t>Správanie otcov</a:t>
            </a:r>
            <a:endParaRPr lang="sk-SK" sz="2000" b="0" i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4008" y="1772816"/>
            <a:ext cx="4041775" cy="4824536"/>
          </a:xfrm>
        </p:spPr>
        <p:txBody>
          <a:bodyPr>
            <a:normAutofit/>
          </a:bodyPr>
          <a:lstStyle/>
          <a:p>
            <a:pPr marL="176213" indent="-176213">
              <a:lnSpc>
                <a:spcPct val="150000"/>
              </a:lnSpc>
            </a:pPr>
            <a:r>
              <a:rPr lang="sk-SK" sz="1800" dirty="0"/>
              <a:t>neistý </a:t>
            </a:r>
            <a:r>
              <a:rPr lang="sk-SK" sz="1800" dirty="0" smtClean="0"/>
              <a:t>otec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pasívny </a:t>
            </a:r>
            <a:r>
              <a:rPr lang="sk-SK" sz="1800" dirty="0" smtClean="0"/>
              <a:t>otec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odmietajúci </a:t>
            </a:r>
            <a:r>
              <a:rPr lang="sk-SK" sz="1800" dirty="0" smtClean="0"/>
              <a:t>otec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narcistický </a:t>
            </a:r>
            <a:r>
              <a:rPr lang="sk-SK" sz="1800" dirty="0" smtClean="0"/>
              <a:t>otec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 err="1"/>
              <a:t>anetický</a:t>
            </a:r>
            <a:r>
              <a:rPr lang="sk-SK" sz="1800" dirty="0"/>
              <a:t> </a:t>
            </a:r>
            <a:r>
              <a:rPr lang="sk-SK" sz="1800" dirty="0" smtClean="0"/>
              <a:t>otec</a:t>
            </a:r>
          </a:p>
          <a:p>
            <a:pPr marL="176213" indent="-176213">
              <a:lnSpc>
                <a:spcPct val="150000"/>
              </a:lnSpc>
            </a:pPr>
            <a:r>
              <a:rPr lang="sk-SK" sz="1800" dirty="0"/>
              <a:t>asociálny otec</a:t>
            </a:r>
          </a:p>
        </p:txBody>
      </p:sp>
    </p:spTree>
    <p:extLst>
      <p:ext uri="{BB962C8B-B14F-4D97-AF65-F5344CB8AC3E}">
        <p14:creationId xmlns:p14="http://schemas.microsoft.com/office/powerpoint/2010/main" val="270830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439</Words>
  <Application>Microsoft Office PowerPoint</Application>
  <PresentationFormat>Prezentácia na obrazovke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Rodina funkčná a dysfunkčná</vt:lpstr>
      <vt:lpstr>Rodina</vt:lpstr>
      <vt:lpstr>Znaky rodiny (Matulník, 2012)</vt:lpstr>
      <vt:lpstr>Typy rodiny</vt:lpstr>
      <vt:lpstr>Potreby dieťaťa potrebné pre jeho zdravý vývin</vt:lpstr>
      <vt:lpstr>Funkcie rodiny</vt:lpstr>
      <vt:lpstr>Špecifické úlohy rodiny</vt:lpstr>
      <vt:lpstr>Znaky dysfunkčnej rodiny</vt:lpstr>
      <vt:lpstr>Znaky rodičov s potenciálom vytvoriť dysfunkčnú rodinu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funkčná a dysfunkčná</dc:title>
  <dc:creator>Tana</dc:creator>
  <cp:lastModifiedBy>Tana</cp:lastModifiedBy>
  <cp:revision>7</cp:revision>
  <dcterms:created xsi:type="dcterms:W3CDTF">2020-11-23T09:46:24Z</dcterms:created>
  <dcterms:modified xsi:type="dcterms:W3CDTF">2020-11-24T05:52:37Z</dcterms:modified>
</cp:coreProperties>
</file>