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9" r:id="rId3"/>
    <p:sldId id="307" r:id="rId4"/>
    <p:sldId id="287" r:id="rId5"/>
    <p:sldId id="303" r:id="rId6"/>
    <p:sldId id="302" r:id="rId7"/>
    <p:sldId id="356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0D70F-ABD3-4645-B2B8-5F32F0A6C223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A96CC-8FE3-40D5-AC89-55BA5EF5D5E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870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objekt pre obrázok snímky 1">
            <a:extLst>
              <a:ext uri="{FF2B5EF4-FFF2-40B4-BE49-F238E27FC236}">
                <a16:creationId xmlns:a16="http://schemas.microsoft.com/office/drawing/2014/main" id="{3BD6A724-202F-40A5-842A-D4A5D3D704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objekt pre poznámky 2">
            <a:extLst>
              <a:ext uri="{FF2B5EF4-FFF2-40B4-BE49-F238E27FC236}">
                <a16:creationId xmlns:a16="http://schemas.microsoft.com/office/drawing/2014/main" id="{5C8E99D5-C7ED-6861-D300-0FFEAD8340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29700" name="Zástupný objekt pre číslo snímky 3">
            <a:extLst>
              <a:ext uri="{FF2B5EF4-FFF2-40B4-BE49-F238E27FC236}">
                <a16:creationId xmlns:a16="http://schemas.microsoft.com/office/drawing/2014/main" id="{91376494-5EE8-EDE6-8D2C-13EB1728E3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3ECF05E-335B-46DB-8117-C58AE6C820C5}" type="slidenum">
              <a:rPr lang="sk-SK" altLang="sk-SK"/>
              <a:pPr/>
              <a:t>2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objekt pre obrázok snímky 1">
            <a:extLst>
              <a:ext uri="{FF2B5EF4-FFF2-40B4-BE49-F238E27FC236}">
                <a16:creationId xmlns:a16="http://schemas.microsoft.com/office/drawing/2014/main" id="{03EB161E-F2A9-69D2-6966-A1748020A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objekt pre poznámky 2">
            <a:extLst>
              <a:ext uri="{FF2B5EF4-FFF2-40B4-BE49-F238E27FC236}">
                <a16:creationId xmlns:a16="http://schemas.microsoft.com/office/drawing/2014/main" id="{C3712C3A-6FD0-006E-794A-7EE767D2F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31748" name="Zástupný objekt pre číslo snímky 3">
            <a:extLst>
              <a:ext uri="{FF2B5EF4-FFF2-40B4-BE49-F238E27FC236}">
                <a16:creationId xmlns:a16="http://schemas.microsoft.com/office/drawing/2014/main" id="{3F7F5CF9-67F8-2284-08A4-62479877E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EBCFDD1-751E-4011-85BC-406D8A7D2113}" type="slidenum">
              <a:rPr lang="sk-SK" altLang="sk-SK"/>
              <a:pPr/>
              <a:t>3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objekt pre obrázok snímky 1">
            <a:extLst>
              <a:ext uri="{FF2B5EF4-FFF2-40B4-BE49-F238E27FC236}">
                <a16:creationId xmlns:a16="http://schemas.microsoft.com/office/drawing/2014/main" id="{B76A7BB1-A2A0-15BE-E393-8F155CF1BA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objekt pre poznámky 2">
            <a:extLst>
              <a:ext uri="{FF2B5EF4-FFF2-40B4-BE49-F238E27FC236}">
                <a16:creationId xmlns:a16="http://schemas.microsoft.com/office/drawing/2014/main" id="{BACB115D-3308-46AD-F1E7-FA472FF00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33796" name="Zástupný objekt pre číslo snímky 3">
            <a:extLst>
              <a:ext uri="{FF2B5EF4-FFF2-40B4-BE49-F238E27FC236}">
                <a16:creationId xmlns:a16="http://schemas.microsoft.com/office/drawing/2014/main" id="{58144FC0-3C1B-9F85-583F-63A1AF20C5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26A72B-8FE7-4EF8-B687-FE6C3601653E}" type="slidenum">
              <a:rPr lang="sk-SK" altLang="sk-SK"/>
              <a:pPr/>
              <a:t>4</a:t>
            </a:fld>
            <a:endParaRPr lang="sk-SK" alt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obrazu snímky 1">
            <a:extLst>
              <a:ext uri="{FF2B5EF4-FFF2-40B4-BE49-F238E27FC236}">
                <a16:creationId xmlns:a16="http://schemas.microsoft.com/office/drawing/2014/main" id="{3ED8B7DC-C93E-3E74-5C03-6BA4072905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oznámok 2">
            <a:extLst>
              <a:ext uri="{FF2B5EF4-FFF2-40B4-BE49-F238E27FC236}">
                <a16:creationId xmlns:a16="http://schemas.microsoft.com/office/drawing/2014/main" id="{EB44CC1D-2B0B-CC99-5ED6-9E775CF7BC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25604" name="Zástupný symbol čísla snímky 3">
            <a:extLst>
              <a:ext uri="{FF2B5EF4-FFF2-40B4-BE49-F238E27FC236}">
                <a16:creationId xmlns:a16="http://schemas.microsoft.com/office/drawing/2014/main" id="{7A2FDAD1-4EC1-1520-7414-982039D76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3E4E88-12D6-40D1-8A2C-8AC43D1109C6}" type="slidenum">
              <a:rPr lang="sk-SK" altLang="sk-SK" smtClean="0">
                <a:latin typeface="Tahoma" panose="020B0604030504040204" pitchFamily="34" charset="0"/>
              </a:rPr>
              <a:pPr/>
              <a:t>5</a:t>
            </a:fld>
            <a:endParaRPr lang="sk-SK" altLang="sk-SK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obrazu snímky 1">
            <a:extLst>
              <a:ext uri="{FF2B5EF4-FFF2-40B4-BE49-F238E27FC236}">
                <a16:creationId xmlns:a16="http://schemas.microsoft.com/office/drawing/2014/main" id="{E12ED3DA-5BBB-CC34-D68C-15636D5DFD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oznámok 2">
            <a:extLst>
              <a:ext uri="{FF2B5EF4-FFF2-40B4-BE49-F238E27FC236}">
                <a16:creationId xmlns:a16="http://schemas.microsoft.com/office/drawing/2014/main" id="{C1E068B9-1595-7CA8-FC60-CBADD86E69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altLang="sk-SK"/>
          </a:p>
        </p:txBody>
      </p:sp>
      <p:sp>
        <p:nvSpPr>
          <p:cNvPr id="27652" name="Zástupný symbol čísla snímky 3">
            <a:extLst>
              <a:ext uri="{FF2B5EF4-FFF2-40B4-BE49-F238E27FC236}">
                <a16:creationId xmlns:a16="http://schemas.microsoft.com/office/drawing/2014/main" id="{418CB657-8BB9-416D-CD28-A9FD74809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AC5E7A-245C-4A31-9E5F-14AABE25C36C}" type="slidenum">
              <a:rPr lang="sk-SK" altLang="sk-SK" smtClean="0">
                <a:latin typeface="Tahoma" panose="020B0604030504040204" pitchFamily="34" charset="0"/>
              </a:rPr>
              <a:pPr/>
              <a:t>6</a:t>
            </a:fld>
            <a:endParaRPr lang="sk-SK" altLang="sk-SK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10D5F1-43AF-13D9-8AD7-EA5CB3A13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21D6A95-51B7-02C4-6F67-9235AA910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E6ED4B2-58B2-3206-E21C-1FEE877B3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640B191-5FD5-9613-D94D-4051C4365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D4FFC90-50A5-592A-2560-92991B5C0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722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38BD08-93A1-7663-A27F-AA01CA41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454904E-F40D-C13E-992A-7BBCAEB74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5DACB97-11E8-3D0A-92F0-E26EC95A1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E371C44-F97F-4368-7976-1E19F370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7E0F4BA-E1A6-08D0-3AEE-8696039B2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199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1D0F65A6-0F2E-2A86-D3E1-CC579CB57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C8CB49EF-60B7-4894-98C0-6BE30E4A8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D4E100A-EC72-6EEA-CD48-EB20C1E9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9E0C147-71C2-0A1F-2119-F94A2119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D895DAB-4A54-6571-A430-DA9D5B05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658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BDDFB2-9CE5-62DF-21A5-E854B23BC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4CFCC1D-785E-ED27-F901-E53597A36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2FCE65E-23C3-D047-94F6-DBD532B8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B4CAFF4-72D6-055E-D874-E36FFC8A9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F86DF84-4893-9A66-C5E0-EE394527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030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65526-EDF6-0165-B102-02993FCB4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0EB9B93-6FF4-71B9-0F9F-1FCDBCDC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15C5F62-FCB3-2F65-BEFE-218D191A2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02A1E4F-1662-ADFE-6FE0-3206D66C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A08BC55-F049-9AE1-00B8-32D2CB22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514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D9F61B-1047-930E-3642-DA753957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9C9BC67-CD5F-553B-AA76-A26313FD7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9D14BBE-069A-065A-E663-A2CE58D88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659D7BD-7E30-4CAC-34DF-FE682134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524B428-33E2-7AA9-D923-58BF5E709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9C0823E-D673-E820-103C-CE32B1887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871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D3F1ED-5644-6EF0-6A77-288FA7BF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E8AC23-AE01-65B3-4D5D-4A83C382B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E1ABC78-875C-ACFF-7F63-E2E0F2717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4E72DB-1583-0496-F0AB-45080E87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0D9CDC5D-4192-9791-E0C6-46E74D16E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EF045CFC-EDE5-F480-FE89-83F14FF88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5348B7EA-B5E7-58EF-BF57-5EB53330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0E209DC-E9E8-B3A0-52CF-72A119AA4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081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C21920-FF09-27F3-37F9-0A97AF4EB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E95AB69-4FFC-7E21-09E8-4E477F895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1CA5180A-C9CD-DBE0-51C4-795BEA57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E26380B-A070-6A4F-D21F-B3D772B84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62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2E2E5048-4143-F2B1-A041-63F86968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94BE1E27-21E0-D68D-5FE5-07A4EE9A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E1B798D-A053-B34E-7D65-0C7A5DC7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000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B7B6DD-EE6A-B0FF-7CFF-86B50B2FE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1428B3-A852-4F7B-53B7-7B06DDF4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D40D46D-96DA-8D66-B9A8-82C26E0BC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12E96FF-90EC-FF41-3F1B-0B374137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A040E89-DAA3-0457-39BB-DB574EBF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C8A8C07-A5D9-7D6E-402D-C9CECE4C5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674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91C7E-4859-E004-E363-03C3EC56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F6F5A79-738E-785B-9A8A-078375FFD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07683E7-A409-31C8-E07A-52C388858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068C458D-D734-D1A1-F1D8-7D3B2A14D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4A49F67-B59D-5868-07A1-8E3D8835F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E7AC734-7669-C035-C61B-A726ED37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246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A1B0256F-8532-DBFA-4584-4F7DB1C4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FDEBB0-3143-EC53-2E78-89479CE74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35DF68D-FFFD-5DAC-AA7A-FCBE3167F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5308F-1798-4305-9C50-57B7DDC88AFA}" type="datetimeFigureOut">
              <a:rPr lang="sk-SK" smtClean="0"/>
              <a:t>14. 3. 2024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99A70BE-014E-41B4-F792-D3871C6FB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BF7ADFF-75B3-FE57-6FEB-01CDC0D7D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33DE9-398E-4859-BF70-8C35CFD50A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563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3A66BD-C6ED-8DAA-128D-304FFB37F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094" y="1150354"/>
            <a:ext cx="9144000" cy="2387600"/>
          </a:xfrm>
        </p:spPr>
        <p:txBody>
          <a:bodyPr/>
          <a:lstStyle/>
          <a:p>
            <a:r>
              <a:rPr lang="sk-SK" dirty="0"/>
              <a:t>Pravopisné princípy a normy jazyka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11DB7C1-ED14-105C-9E9A-FF971742B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5932"/>
            <a:ext cx="9144000" cy="1655762"/>
          </a:xfrm>
        </p:spPr>
        <p:txBody>
          <a:bodyPr/>
          <a:lstStyle/>
          <a:p>
            <a:r>
              <a:rPr lang="sk-SK" dirty="0"/>
              <a:t>doc. Mgr. Katarína Vužňáková, PhD.</a:t>
            </a:r>
          </a:p>
          <a:p>
            <a:r>
              <a:rPr lang="sk-SK" dirty="0"/>
              <a:t>Katedra komunikačnej a literárnej výchovy</a:t>
            </a:r>
          </a:p>
        </p:txBody>
      </p:sp>
    </p:spTree>
    <p:extLst>
      <p:ext uri="{BB962C8B-B14F-4D97-AF65-F5344CB8AC3E}">
        <p14:creationId xmlns:p14="http://schemas.microsoft.com/office/powerpoint/2010/main" val="404092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1E63F-D776-7B91-4397-E9F223A3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4" y="304801"/>
            <a:ext cx="8142287" cy="1431925"/>
          </a:xfrm>
        </p:spPr>
        <p:txBody>
          <a:bodyPr/>
          <a:lstStyle/>
          <a:p>
            <a:pPr>
              <a:defRPr/>
            </a:pPr>
            <a:r>
              <a:rPr lang="sk-SK" b="1" dirty="0"/>
              <a:t>Zvuková a grafická sústava</a:t>
            </a:r>
          </a:p>
        </p:txBody>
      </p:sp>
      <p:sp>
        <p:nvSpPr>
          <p:cNvPr id="28675" name="Zástupný symbol obsahu 2">
            <a:extLst>
              <a:ext uri="{FF2B5EF4-FFF2-40B4-BE49-F238E27FC236}">
                <a16:creationId xmlns:a16="http://schemas.microsoft.com/office/drawing/2014/main" id="{7086F46A-3073-BCE3-F236-FB85E2720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zvuk – znak (graféma)</a:t>
            </a:r>
          </a:p>
          <a:p>
            <a:pPr eaLnBrk="1" hangingPunct="1"/>
            <a:r>
              <a:rPr lang="sk-SK" altLang="sk-SK"/>
              <a:t>hláskové písmo</a:t>
            </a:r>
          </a:p>
          <a:p>
            <a:pPr eaLnBrk="1" hangingPunct="1"/>
            <a:r>
              <a:rPr lang="sk-SK" altLang="sk-SK"/>
              <a:t>pravopisné princípy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www.4memedia.sk/img/article/561b7fc7a0b5b.jpg">
            <a:extLst>
              <a:ext uri="{FF2B5EF4-FFF2-40B4-BE49-F238E27FC236}">
                <a16:creationId xmlns:a16="http://schemas.microsoft.com/office/drawing/2014/main" id="{D3024FB9-8974-9D0B-EC8B-8DFF57F9E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9" y="981076"/>
            <a:ext cx="43211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4" descr="Výsledok vyh&amp;lcaron;adávania obrázkov pre dopyt klinové písmo - obrázky">
            <a:extLst>
              <a:ext uri="{FF2B5EF4-FFF2-40B4-BE49-F238E27FC236}">
                <a16:creationId xmlns:a16="http://schemas.microsoft.com/office/drawing/2014/main" id="{3289FA11-69D8-CF27-0879-9C377A090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4221164"/>
            <a:ext cx="4159250" cy="227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6" descr="Výsledok vyh&amp;lcaron;adávania obrázkov pre dopyt obrázkové písmo piktogramy - obrázky">
            <a:extLst>
              <a:ext uri="{FF2B5EF4-FFF2-40B4-BE49-F238E27FC236}">
                <a16:creationId xmlns:a16="http://schemas.microsoft.com/office/drawing/2014/main" id="{5F48DDFB-3617-6477-C55C-5933F3D85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838" y="1196976"/>
            <a:ext cx="3816350" cy="261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8" descr="Výsledok vyh&amp;lcaron;adávania obrázkov pre dopyt slabi&amp;ccaron;né písmo  - obrázky">
            <a:extLst>
              <a:ext uri="{FF2B5EF4-FFF2-40B4-BE49-F238E27FC236}">
                <a16:creationId xmlns:a16="http://schemas.microsoft.com/office/drawing/2014/main" id="{AE98D565-3E30-5A29-06F4-E6B2F18A1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3933825"/>
            <a:ext cx="3921125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61B1766-4274-F458-7C9D-270AFC095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088" y="52388"/>
            <a:ext cx="7543800" cy="1035050"/>
          </a:xfrm>
        </p:spPr>
        <p:txBody>
          <a:bodyPr/>
          <a:lstStyle/>
          <a:p>
            <a:pPr>
              <a:defRPr/>
            </a:pPr>
            <a:r>
              <a:rPr lang="sk-SK" dirty="0"/>
              <a:t>Písmo v minulosti a dnes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13AE64-04E2-178B-CE3D-8C045202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sk-SK" dirty="0"/>
              <a:t>Pravopisné princípy </a:t>
            </a:r>
            <a:br>
              <a:rPr lang="sk-SK" dirty="0"/>
            </a:br>
            <a:r>
              <a:rPr lang="sk-SK" dirty="0"/>
              <a:t>v slovenčine</a:t>
            </a:r>
          </a:p>
        </p:txBody>
      </p:sp>
      <p:sp>
        <p:nvSpPr>
          <p:cNvPr id="32771" name="Zástupný symbol obsahu 2">
            <a:extLst>
              <a:ext uri="{FF2B5EF4-FFF2-40B4-BE49-F238E27FC236}">
                <a16:creationId xmlns:a16="http://schemas.microsoft.com/office/drawing/2014/main" id="{240E7943-1EF2-CAD3-FD09-665E1BE48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fonetický</a:t>
            </a:r>
          </a:p>
          <a:p>
            <a:pPr eaLnBrk="1" hangingPunct="1"/>
            <a:r>
              <a:rPr lang="sk-SK" altLang="sk-SK"/>
              <a:t>fonematický</a:t>
            </a:r>
          </a:p>
          <a:p>
            <a:pPr eaLnBrk="1" hangingPunct="1"/>
            <a:r>
              <a:rPr lang="sk-SK" altLang="sk-SK"/>
              <a:t>morfematický (morfofonematický)</a:t>
            </a:r>
          </a:p>
          <a:p>
            <a:pPr eaLnBrk="1" hangingPunct="1"/>
            <a:r>
              <a:rPr lang="sk-SK" altLang="sk-SK"/>
              <a:t>gramatický</a:t>
            </a:r>
          </a:p>
          <a:p>
            <a:pPr eaLnBrk="1" hangingPunct="1"/>
            <a:r>
              <a:rPr lang="sk-SK" altLang="sk-SK"/>
              <a:t>etymologický</a:t>
            </a:r>
          </a:p>
          <a:p>
            <a:pPr eaLnBrk="1" hangingPunct="1"/>
            <a:endParaRPr lang="sk-SK" altLang="sk-SK"/>
          </a:p>
          <a:p>
            <a:pPr eaLnBrk="1" hangingPunct="1"/>
            <a:endParaRPr lang="sk-SK" altLang="sk-S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6">
            <a:extLst>
              <a:ext uri="{FF2B5EF4-FFF2-40B4-BE49-F238E27FC236}">
                <a16:creationId xmlns:a16="http://schemas.microsoft.com/office/drawing/2014/main" id="{8039CA86-460C-8CAD-BC73-45878A9C9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/>
              <a:t>NÁRODNÝ JAZYK A JEHO VARIETY</a:t>
            </a:r>
          </a:p>
        </p:txBody>
      </p:sp>
      <p:sp>
        <p:nvSpPr>
          <p:cNvPr id="24579" name="Zástupný symbol obsahu 7">
            <a:extLst>
              <a:ext uri="{FF2B5EF4-FFF2-40B4-BE49-F238E27FC236}">
                <a16:creationId xmlns:a16="http://schemas.microsoft.com/office/drawing/2014/main" id="{59996FB7-08F5-43AB-3A72-7290057F9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/>
              <a:t>Spisovná forma </a:t>
            </a:r>
          </a:p>
          <a:p>
            <a:r>
              <a:rPr lang="sk-SK" altLang="sk-SK"/>
              <a:t>Štandardná forma</a:t>
            </a:r>
          </a:p>
          <a:p>
            <a:r>
              <a:rPr lang="sk-SK" altLang="sk-SK"/>
              <a:t>Subštandardná forma</a:t>
            </a:r>
          </a:p>
          <a:p>
            <a:r>
              <a:rPr lang="sk-SK" altLang="sk-SK"/>
              <a:t>Dialektná forma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>
            <a:extLst>
              <a:ext uri="{FF2B5EF4-FFF2-40B4-BE49-F238E27FC236}">
                <a16:creationId xmlns:a16="http://schemas.microsoft.com/office/drawing/2014/main" id="{2A9A2ADD-BFFA-CE51-11EE-854591B07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39" y="188913"/>
            <a:ext cx="9783374" cy="990600"/>
          </a:xfrm>
        </p:spPr>
        <p:txBody>
          <a:bodyPr/>
          <a:lstStyle/>
          <a:p>
            <a:r>
              <a:rPr lang="sk-SK" altLang="sk-SK" dirty="0"/>
              <a:t>JAZYK – NORMA, ÚZUS</a:t>
            </a:r>
          </a:p>
        </p:txBody>
      </p:sp>
      <p:sp>
        <p:nvSpPr>
          <p:cNvPr id="26627" name="Zástupný symbol textu 3">
            <a:extLst>
              <a:ext uri="{FF2B5EF4-FFF2-40B4-BE49-F238E27FC236}">
                <a16:creationId xmlns:a16="http://schemas.microsoft.com/office/drawing/2014/main" id="{FA5F77AB-7E4C-9068-444A-740F601BA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9289" y="1052513"/>
            <a:ext cx="3932237" cy="639762"/>
          </a:xfrm>
          <a:extLst>
            <a:ext uri="{91240B29-F687-4F45-9708-019B960494DF}">
              <a14:hiddenLine xmlns:a14="http://schemas.microsoft.com/office/drawing/2010/main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k-SK" altLang="sk-SK"/>
              <a:t>JAZYKOVÉ NORMY </a:t>
            </a:r>
          </a:p>
        </p:txBody>
      </p:sp>
      <p:sp>
        <p:nvSpPr>
          <p:cNvPr id="3" name="Zástupný symbol obsahu 2">
            <a:extLst>
              <a:ext uri="{FF2B5EF4-FFF2-40B4-BE49-F238E27FC236}">
                <a16:creationId xmlns:a16="http://schemas.microsoft.com/office/drawing/2014/main" id="{CCA12B90-C4D9-F023-44E9-7A4A7E196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7747" y="1628774"/>
            <a:ext cx="5372717" cy="4678719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Char char="•"/>
              <a:defRPr/>
            </a:pPr>
            <a:r>
              <a:rPr lang="sk-SK" dirty="0"/>
              <a:t> zaväzujú používateľov </a:t>
            </a:r>
          </a:p>
          <a:p>
            <a:pPr marL="360363" indent="-360363">
              <a:buNone/>
              <a:defRPr/>
            </a:pPr>
            <a:r>
              <a:rPr lang="sk-SK" dirty="0"/>
              <a:t>    jazyka narábať s jazykovými   prostriedkami ustáleným spôsobom </a:t>
            </a:r>
          </a:p>
          <a:p>
            <a:pPr>
              <a:buFont typeface="Arial" charset="0"/>
              <a:buChar char="•"/>
              <a:defRPr/>
            </a:pPr>
            <a:r>
              <a:rPr lang="sk-SK" dirty="0"/>
              <a:t>opisujú sa v jazykových príručkách: </a:t>
            </a:r>
            <a:r>
              <a:rPr lang="sk-SK" i="1" dirty="0"/>
              <a:t>Pravidlá slovenského pravopisu, Pravidlá slovenskej výslovnosti</a:t>
            </a:r>
            <a:r>
              <a:rPr lang="sk-SK" dirty="0"/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sk-SK" dirty="0"/>
              <a:t>nie sú nemenné, ale ustálené</a:t>
            </a:r>
          </a:p>
          <a:p>
            <a:pPr>
              <a:buFont typeface="Arial" charset="0"/>
              <a:buChar char="•"/>
              <a:defRPr/>
            </a:pPr>
            <a:r>
              <a:rPr lang="sk-SK" dirty="0"/>
              <a:t>ide o zovšeobecnenie spoločenskej jazykovej praxe</a:t>
            </a:r>
          </a:p>
          <a:p>
            <a:pPr>
              <a:buFont typeface="Arial" charset="0"/>
              <a:buChar char="•"/>
              <a:defRPr/>
            </a:pPr>
            <a:r>
              <a:rPr lang="sk-SK" dirty="0"/>
              <a:t>systémovosť</a:t>
            </a:r>
          </a:p>
          <a:p>
            <a:pPr marL="0" indent="0">
              <a:buNone/>
              <a:defRPr/>
            </a:pPr>
            <a:endParaRPr lang="sk-SK" dirty="0"/>
          </a:p>
        </p:txBody>
      </p:sp>
      <p:sp>
        <p:nvSpPr>
          <p:cNvPr id="26629" name="Zástupný symbol textu 4">
            <a:extLst>
              <a:ext uri="{FF2B5EF4-FFF2-40B4-BE49-F238E27FC236}">
                <a16:creationId xmlns:a16="http://schemas.microsoft.com/office/drawing/2014/main" id="{B3C42A94-3219-5BA1-BEB3-8DC1C0C29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5850" y="1052513"/>
            <a:ext cx="3932238" cy="639762"/>
          </a:xfrm>
          <a:extLst>
            <a:ext uri="{91240B29-F687-4F45-9708-019B960494DF}">
              <a14:hiddenLine xmlns:a14="http://schemas.microsoft.com/office/drawing/2010/main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sk-SK" altLang="sk-SK"/>
              <a:t>JAZYKOVÝ ÚZUS</a:t>
            </a:r>
          </a:p>
        </p:txBody>
      </p:sp>
      <p:sp>
        <p:nvSpPr>
          <p:cNvPr id="26630" name="Zástupný symbol obsahu 5">
            <a:extLst>
              <a:ext uri="{FF2B5EF4-FFF2-40B4-BE49-F238E27FC236}">
                <a16:creationId xmlns:a16="http://schemas.microsoft.com/office/drawing/2014/main" id="{5A235299-467A-246D-D3C7-CA2C2A185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1901" y="1628775"/>
            <a:ext cx="4632907" cy="4464050"/>
          </a:xfrm>
        </p:spPr>
        <p:txBody>
          <a:bodyPr>
            <a:normAutofit fontScale="92500"/>
          </a:bodyPr>
          <a:lstStyle/>
          <a:p>
            <a:endParaRPr lang="sk-SK" altLang="sk-SK" dirty="0"/>
          </a:p>
          <a:p>
            <a:r>
              <a:rPr lang="sk-SK" altLang="sk-SK" dirty="0"/>
              <a:t>stav používania jazyka</a:t>
            </a:r>
          </a:p>
          <a:p>
            <a:r>
              <a:rPr lang="sk-SK" altLang="sk-SK" dirty="0"/>
              <a:t>spoločenská prax</a:t>
            </a:r>
          </a:p>
        </p:txBody>
      </p:sp>
      <p:sp>
        <p:nvSpPr>
          <p:cNvPr id="8" name="Zahnutá šípka dolu 7">
            <a:extLst>
              <a:ext uri="{FF2B5EF4-FFF2-40B4-BE49-F238E27FC236}">
                <a16:creationId xmlns:a16="http://schemas.microsoft.com/office/drawing/2014/main" id="{F990F3DF-B5B8-EEF6-D3A4-314FF9878747}"/>
              </a:ext>
            </a:extLst>
          </p:cNvPr>
          <p:cNvSpPr/>
          <p:nvPr/>
        </p:nvSpPr>
        <p:spPr>
          <a:xfrm>
            <a:off x="4367213" y="765175"/>
            <a:ext cx="3600450" cy="5032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>
              <a:solidFill>
                <a:schemeClr val="tx1"/>
              </a:solidFill>
            </a:endParaRPr>
          </a:p>
        </p:txBody>
      </p:sp>
      <p:sp>
        <p:nvSpPr>
          <p:cNvPr id="10" name="Zahnutá šípka doľava 9">
            <a:extLst>
              <a:ext uri="{FF2B5EF4-FFF2-40B4-BE49-F238E27FC236}">
                <a16:creationId xmlns:a16="http://schemas.microsoft.com/office/drawing/2014/main" id="{94E6B6F5-C6C3-B8AD-4C13-B546CF5A2B8E}"/>
              </a:ext>
            </a:extLst>
          </p:cNvPr>
          <p:cNvSpPr/>
          <p:nvPr/>
        </p:nvSpPr>
        <p:spPr>
          <a:xfrm rot="5400000">
            <a:off x="5724526" y="152401"/>
            <a:ext cx="576262" cy="32400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6">
            <a:extLst>
              <a:ext uri="{FF2B5EF4-FFF2-40B4-BE49-F238E27FC236}">
                <a16:creationId xmlns:a16="http://schemas.microsoft.com/office/drawing/2014/main" id="{613911F3-C1EC-0EF8-F65D-9C088B56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altLang="sk-SK" dirty="0"/>
              <a:t>Literatúra:</a:t>
            </a:r>
          </a:p>
        </p:txBody>
      </p:sp>
      <p:sp>
        <p:nvSpPr>
          <p:cNvPr id="47107" name="Zástupný objekt pre obsah 7">
            <a:extLst>
              <a:ext uri="{FF2B5EF4-FFF2-40B4-BE49-F238E27FC236}">
                <a16:creationId xmlns:a16="http://schemas.microsoft.com/office/drawing/2014/main" id="{31A52149-81F8-1135-035D-7E7CE5229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213" y="1268413"/>
            <a:ext cx="8229600" cy="4525962"/>
          </a:xfrm>
        </p:spPr>
        <p:txBody>
          <a:bodyPr>
            <a:normAutofit/>
          </a:bodyPr>
          <a:lstStyle/>
          <a:p>
            <a:r>
              <a:rPr lang="sk-SK" altLang="sk-SK" dirty="0"/>
              <a:t>Černý, J.: Dejiny lingvistiky. Olomouc: </a:t>
            </a:r>
            <a:r>
              <a:rPr lang="sk-SK" altLang="sk-SK" dirty="0" err="1"/>
              <a:t>Votobia</a:t>
            </a:r>
            <a:r>
              <a:rPr lang="sk-SK" altLang="sk-SK" dirty="0"/>
              <a:t> 1996.</a:t>
            </a:r>
          </a:p>
          <a:p>
            <a:r>
              <a:rPr lang="sk-SK" altLang="sk-SK" dirty="0" err="1"/>
              <a:t>Findra</a:t>
            </a:r>
            <a:r>
              <a:rPr lang="sk-SK" altLang="sk-SK" dirty="0"/>
              <a:t>, J. a kol.: Slovenský jazyk a sloh. Bratislava: SPN 1983. </a:t>
            </a:r>
          </a:p>
          <a:p>
            <a:r>
              <a:rPr lang="sk-SK" altLang="sk-SK" dirty="0"/>
              <a:t>Oravec, J. – </a:t>
            </a:r>
            <a:r>
              <a:rPr lang="sk-SK" altLang="sk-SK" dirty="0" err="1"/>
              <a:t>Bajzíková</a:t>
            </a:r>
            <a:r>
              <a:rPr lang="sk-SK" altLang="sk-SK" dirty="0"/>
              <a:t>, E. – </a:t>
            </a:r>
            <a:r>
              <a:rPr lang="sk-SK" altLang="sk-SK" dirty="0" err="1"/>
              <a:t>Furdík</a:t>
            </a:r>
            <a:r>
              <a:rPr lang="sk-SK" altLang="sk-SK" dirty="0"/>
              <a:t>, J.: Súčasný spisovný jazyk. Morfológia. Bratislava: SPN 1984.</a:t>
            </a:r>
          </a:p>
          <a:p>
            <a:r>
              <a:rPr lang="sk-SK" dirty="0"/>
              <a:t>SIČÁKOVÁ, Ľ.: </a:t>
            </a:r>
            <a:r>
              <a:rPr lang="sk-SK" i="1" dirty="0"/>
              <a:t>Fonetika a fonológia pre </a:t>
            </a:r>
            <a:r>
              <a:rPr lang="sk-SK" i="1" dirty="0" err="1"/>
              <a:t>elementaristov</a:t>
            </a:r>
            <a:r>
              <a:rPr lang="sk-SK" dirty="0"/>
              <a:t>. Prešov: Náuka, 2002.</a:t>
            </a:r>
            <a:endParaRPr lang="sk-SK" alt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193</Words>
  <Application>Microsoft Office PowerPoint</Application>
  <PresentationFormat>Širokouhlá</PresentationFormat>
  <Paragraphs>41</Paragraphs>
  <Slides>7</Slides>
  <Notes>5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Motív Office</vt:lpstr>
      <vt:lpstr>Pravopisné princípy a normy jazyka</vt:lpstr>
      <vt:lpstr>Zvuková a grafická sústava</vt:lpstr>
      <vt:lpstr>Písmo v minulosti a dnes</vt:lpstr>
      <vt:lpstr>Pravopisné princípy  v slovenčine</vt:lpstr>
      <vt:lpstr>NÁRODNÝ JAZYK A JEHO VARIETY</vt:lpstr>
      <vt:lpstr>JAZYK – NORMA, ÚZUS</vt:lpstr>
      <vt:lpstr>Literatúra: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Pravopisné princípy, normy jazyka a flexia slovenčiny</dc:title>
  <dc:creator>Vužňáková Katarína</dc:creator>
  <cp:lastModifiedBy>Vužňáková Katarína</cp:lastModifiedBy>
  <cp:revision>7</cp:revision>
  <dcterms:created xsi:type="dcterms:W3CDTF">2023-02-20T16:16:35Z</dcterms:created>
  <dcterms:modified xsi:type="dcterms:W3CDTF">2024-03-14T13:11:40Z</dcterms:modified>
</cp:coreProperties>
</file>