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26" autoAdjust="0"/>
    <p:restoredTop sz="94660"/>
  </p:normalViewPr>
  <p:slideViewPr>
    <p:cSldViewPr snapToGrid="0">
      <p:cViewPr varScale="1">
        <p:scale>
          <a:sx n="124" d="100"/>
          <a:sy n="124" d="100"/>
        </p:scale>
        <p:origin x="120" y="12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á snímka">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sk-SK"/>
              <a:t>Upravte štýly predlohy textu</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k-SK"/>
              <a:t>Upravte štýl predlohy podnadpisov</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transition spd="slow">
    <p:randomBa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Názov a popis">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sk-SK"/>
              <a:t>Upravte štýly predlohy textu</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k-SK"/>
              <a:t>Upravte štýl predlohy textu.</a:t>
            </a:r>
          </a:p>
        </p:txBody>
      </p:sp>
      <p:sp>
        <p:nvSpPr>
          <p:cNvPr id="4" name="Date Placeholder 3"/>
          <p:cNvSpPr>
            <a:spLocks noGrp="1"/>
          </p:cNvSpPr>
          <p:nvPr>
            <p:ph type="dt" sz="half" idx="10"/>
          </p:nvPr>
        </p:nvSpPr>
        <p:spPr/>
        <p:txBody>
          <a:bodyPr/>
          <a:lstStyle/>
          <a:p>
            <a:fld id="{B61BEF0D-F0BB-DE4B-95CE-6DB70DBA9567}" type="datetimeFigureOut">
              <a:rPr lang="en-US" dirty="0"/>
              <a:pPr/>
              <a:t>9/18/2020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transition spd="slow">
    <p:randomBa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onuka s popisom">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sk-SK"/>
              <a:t>Upravte štýly predlohy textu</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k-SK"/>
              <a:t>Upravte štýl predlohy textu.</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k-SK"/>
              <a:t>Upravte štýl predlohy textu.</a:t>
            </a:r>
          </a:p>
        </p:txBody>
      </p:sp>
      <p:sp>
        <p:nvSpPr>
          <p:cNvPr id="4" name="Date Placeholder 3"/>
          <p:cNvSpPr>
            <a:spLocks noGrp="1"/>
          </p:cNvSpPr>
          <p:nvPr>
            <p:ph type="dt" sz="half" idx="10"/>
          </p:nvPr>
        </p:nvSpPr>
        <p:spPr/>
        <p:txBody>
          <a:bodyPr/>
          <a:lstStyle/>
          <a:p>
            <a:fld id="{B61BEF0D-F0BB-DE4B-95CE-6DB70DBA9567}" type="datetimeFigureOut">
              <a:rPr lang="en-US" dirty="0"/>
              <a:pPr/>
              <a:t>9/18/2020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transition spd="slow">
    <p:randomBa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Karta s názv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sk-SK"/>
              <a:t>Upravte štýly predlohy textu</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sk-SK"/>
              <a:t>Upravte štýl predlohy textu.</a:t>
            </a:r>
          </a:p>
        </p:txBody>
      </p:sp>
      <p:sp>
        <p:nvSpPr>
          <p:cNvPr id="5" name="Date Placeholder 4"/>
          <p:cNvSpPr>
            <a:spLocks noGrp="1"/>
          </p:cNvSpPr>
          <p:nvPr>
            <p:ph type="dt" sz="half" idx="10"/>
          </p:nvPr>
        </p:nvSpPr>
        <p:spPr/>
        <p:txBody>
          <a:bodyPr/>
          <a:lstStyle/>
          <a:p>
            <a:fld id="{B61BEF0D-F0BB-DE4B-95CE-6DB70DBA9567}" type="datetimeFigureOut">
              <a:rPr lang="en-US" dirty="0"/>
              <a:pPr/>
              <a:t>9/18/2020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transition spd="slow">
    <p:randomBa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arta s názvom ponuky">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sk-SK"/>
              <a:t>Upravte štýly predlohy textu</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k-SK"/>
              <a:t>Upravte štýl predlohy textu.</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sk-SK"/>
              <a:t>Upravte štýl predlohy textu.</a:t>
            </a:r>
          </a:p>
        </p:txBody>
      </p:sp>
      <p:sp>
        <p:nvSpPr>
          <p:cNvPr id="5" name="Date Placeholder 4"/>
          <p:cNvSpPr>
            <a:spLocks noGrp="1"/>
          </p:cNvSpPr>
          <p:nvPr>
            <p:ph type="dt" sz="half" idx="10"/>
          </p:nvPr>
        </p:nvSpPr>
        <p:spPr/>
        <p:txBody>
          <a:bodyPr/>
          <a:lstStyle/>
          <a:p>
            <a:fld id="{B61BEF0D-F0BB-DE4B-95CE-6DB70DBA9567}" type="datetimeFigureOut">
              <a:rPr lang="en-US" dirty="0"/>
              <a:pPr/>
              <a:t>9/18/2020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transition spd="slow">
    <p:randomBa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alebo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sk-SK"/>
              <a:t>Upravte štýly predlohy textu</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k-SK"/>
              <a:t>Upravte štýl predlohy textu.</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sk-SK"/>
              <a:t>Upravte štýl predlohy textu.</a:t>
            </a:r>
          </a:p>
        </p:txBody>
      </p:sp>
      <p:sp>
        <p:nvSpPr>
          <p:cNvPr id="5" name="Date Placeholder 4"/>
          <p:cNvSpPr>
            <a:spLocks noGrp="1"/>
          </p:cNvSpPr>
          <p:nvPr>
            <p:ph type="dt" sz="half" idx="10"/>
          </p:nvPr>
        </p:nvSpPr>
        <p:spPr/>
        <p:txBody>
          <a:bodyPr/>
          <a:lstStyle/>
          <a:p>
            <a:fld id="{B61BEF0D-F0BB-DE4B-95CE-6DB70DBA9567}" type="datetimeFigureOut">
              <a:rPr lang="en-US" dirty="0"/>
              <a:pPr/>
              <a:t>9/18/2020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transition spd="slow">
    <p:randomBa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a:t>Upravte štýly predlohy textu</a:t>
            </a:r>
            <a:endParaRPr lang="en-US" dirty="0"/>
          </a:p>
        </p:txBody>
      </p:sp>
      <p:sp>
        <p:nvSpPr>
          <p:cNvPr id="3" name="Vertical Text Placeholder 2"/>
          <p:cNvSpPr>
            <a:spLocks noGrp="1"/>
          </p:cNvSpPr>
          <p:nvPr>
            <p:ph type="body" orient="vert" idx="1"/>
          </p:nvPr>
        </p:nvSpPr>
        <p:spPr/>
        <p:txBody>
          <a:bodyPr vert="eaVert" anchor="t"/>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spd="slow">
    <p:randomBa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sk-SK"/>
              <a:t>Upravte štýly predlohy textu</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spd="slow">
    <p:randomBa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sk-SK"/>
              <a:t>Upravte štýly predlohy textu</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spd="slow">
    <p:randomBa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sk-SK"/>
              <a:t>Upravte štýly predlohy textu</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k-SK"/>
              <a:t>Upravte štýl predlohy textu.</a:t>
            </a:r>
          </a:p>
        </p:txBody>
      </p:sp>
      <p:sp>
        <p:nvSpPr>
          <p:cNvPr id="4" name="Date Placeholder 3"/>
          <p:cNvSpPr>
            <a:spLocks noGrp="1"/>
          </p:cNvSpPr>
          <p:nvPr>
            <p:ph type="dt" sz="half" idx="10"/>
          </p:nvPr>
        </p:nvSpPr>
        <p:spPr/>
        <p:txBody>
          <a:bodyPr/>
          <a:lstStyle/>
          <a:p>
            <a:fld id="{B61BEF0D-F0BB-DE4B-95CE-6DB70DBA9567}" type="datetimeFigureOut">
              <a:rPr lang="en-US" dirty="0"/>
              <a:pPr/>
              <a:t>9/18/2020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transition spd="slow">
    <p:randomBa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sk-SK"/>
              <a:t>Upravte štýly predlohy textu</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9/18/2020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transition spd="slow">
    <p:randomBa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sk-SK"/>
              <a:t>Upravte štýly predlohy textu</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a:t>Upravte štýl predlohy textu.</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a:t>Upravte štýl predlohy textu.</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9/18/2020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transition spd="slow">
    <p:randomBa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a:t>Upravte štýly predlohy textu</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9/18/2020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spd="slow">
    <p:randomBa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9/18/2020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spd="slow">
    <p:randomBa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sk-SK"/>
              <a:t>Upravte štýly predlohy textu</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a:t>Upravte štýl predlohy textu.</a:t>
            </a:r>
          </a:p>
        </p:txBody>
      </p:sp>
      <p:sp>
        <p:nvSpPr>
          <p:cNvPr id="5" name="Date Placeholder 4"/>
          <p:cNvSpPr>
            <a:spLocks noGrp="1"/>
          </p:cNvSpPr>
          <p:nvPr>
            <p:ph type="dt" sz="half" idx="10"/>
          </p:nvPr>
        </p:nvSpPr>
        <p:spPr/>
        <p:txBody>
          <a:bodyPr/>
          <a:lstStyle/>
          <a:p>
            <a:fld id="{B61BEF0D-F0BB-DE4B-95CE-6DB70DBA9567}" type="datetimeFigureOut">
              <a:rPr lang="en-US" dirty="0"/>
              <a:pPr/>
              <a:t>9/18/2020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spd="slow">
    <p:randomBa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ok s popiso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sk-SK"/>
              <a:t>Upravte štýly predlohy textu</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k-SK"/>
              <a:t>Ak chcete pridať obrázok, kliknite na ikonu</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a:t>Upravte štýl predlohy textu.</a:t>
            </a:r>
          </a:p>
        </p:txBody>
      </p:sp>
      <p:sp>
        <p:nvSpPr>
          <p:cNvPr id="5" name="Date Placeholder 4"/>
          <p:cNvSpPr>
            <a:spLocks noGrp="1"/>
          </p:cNvSpPr>
          <p:nvPr>
            <p:ph type="dt" sz="half" idx="10"/>
          </p:nvPr>
        </p:nvSpPr>
        <p:spPr/>
        <p:txBody>
          <a:bodyPr/>
          <a:lstStyle/>
          <a:p>
            <a:fld id="{B61BEF0D-F0BB-DE4B-95CE-6DB70DBA9567}" type="datetimeFigureOut">
              <a:rPr lang="en-US" dirty="0"/>
              <a:pPr/>
              <a:t>9/18/2020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transition spd="slow">
    <p:randomBa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sk-SK"/>
              <a:t>Upravte štýly predlohy textu</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9/18/2020</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ransition spd="slow">
    <p:randomBar/>
  </p:transition>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sk-SK" dirty="0" err="1"/>
              <a:t>Arteterapeutický</a:t>
            </a:r>
            <a:r>
              <a:rPr lang="sk-SK" dirty="0"/>
              <a:t> ateliér</a:t>
            </a:r>
          </a:p>
        </p:txBody>
      </p:sp>
      <p:sp>
        <p:nvSpPr>
          <p:cNvPr id="3" name="Podnadpis 2"/>
          <p:cNvSpPr>
            <a:spLocks noGrp="1"/>
          </p:cNvSpPr>
          <p:nvPr>
            <p:ph type="subTitle" idx="1"/>
          </p:nvPr>
        </p:nvSpPr>
        <p:spPr/>
        <p:txBody>
          <a:bodyPr/>
          <a:lstStyle/>
          <a:p>
            <a:r>
              <a:rPr lang="sk-SK" dirty="0"/>
              <a:t>Mgr. Alena Sedláková, PhD.</a:t>
            </a:r>
          </a:p>
        </p:txBody>
      </p:sp>
    </p:spTree>
    <p:extLst>
      <p:ext uri="{BB962C8B-B14F-4D97-AF65-F5344CB8AC3E}">
        <p14:creationId xmlns:p14="http://schemas.microsoft.com/office/powerpoint/2010/main" val="181528243"/>
      </p:ext>
    </p:extLst>
  </p:cSld>
  <p:clrMapOvr>
    <a:masterClrMapping/>
  </p:clrMapOvr>
  <p:transition spd="slow">
    <p:randomBa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sk-SK"/>
          </a:p>
        </p:txBody>
      </p:sp>
      <p:sp>
        <p:nvSpPr>
          <p:cNvPr id="3" name="Zástupný symbol obsahu 2"/>
          <p:cNvSpPr>
            <a:spLocks noGrp="1"/>
          </p:cNvSpPr>
          <p:nvPr>
            <p:ph idx="1"/>
          </p:nvPr>
        </p:nvSpPr>
        <p:spPr/>
        <p:txBody>
          <a:bodyPr>
            <a:normAutofit/>
          </a:bodyPr>
          <a:lstStyle/>
          <a:p>
            <a:r>
              <a:rPr lang="sk-SK" sz="4000" dirty="0"/>
              <a:t>Východiská </a:t>
            </a:r>
            <a:r>
              <a:rPr lang="sk-SK" sz="4000" dirty="0" err="1"/>
              <a:t>arteterapeutického</a:t>
            </a:r>
            <a:r>
              <a:rPr lang="sk-SK" sz="4000" dirty="0"/>
              <a:t> pôsobenia nachádzame vo výtvarnom umení, ktoré pomáha k rozvoju osobnosti v oblasti duchovnej, citovej a intelektovej. </a:t>
            </a:r>
          </a:p>
        </p:txBody>
      </p:sp>
    </p:spTree>
    <p:extLst>
      <p:ext uri="{BB962C8B-B14F-4D97-AF65-F5344CB8AC3E}">
        <p14:creationId xmlns:p14="http://schemas.microsoft.com/office/powerpoint/2010/main" val="1453865129"/>
      </p:ext>
    </p:extLst>
  </p:cSld>
  <p:clrMapOvr>
    <a:masterClrMapping/>
  </p:clrMapOvr>
  <p:transition spd="slow">
    <p:randomBa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sk-SK"/>
          </a:p>
        </p:txBody>
      </p:sp>
      <p:sp>
        <p:nvSpPr>
          <p:cNvPr id="3" name="Zástupný symbol obsahu 2"/>
          <p:cNvSpPr>
            <a:spLocks noGrp="1"/>
          </p:cNvSpPr>
          <p:nvPr>
            <p:ph idx="1"/>
          </p:nvPr>
        </p:nvSpPr>
        <p:spPr/>
        <p:txBody>
          <a:bodyPr/>
          <a:lstStyle/>
          <a:p>
            <a:r>
              <a:rPr lang="sk-SK" sz="2800" dirty="0"/>
              <a:t>Ako uvádzajú Valenta a Müller (2007, s. 144): „Pre </a:t>
            </a:r>
            <a:r>
              <a:rPr lang="sk-SK" sz="2800" dirty="0" err="1"/>
              <a:t>arteterapiu</a:t>
            </a:r>
            <a:r>
              <a:rPr lang="sk-SK" sz="2800" dirty="0"/>
              <a:t> je viac dôležitý proces tvorby so všetkými psychologickými a špeciálne pedagogickými aspektmi, než produkt výtvarného úsilia klienta, avšak výtvarná hodnota môže niekedy hrať terapeuticko-rehabilitačnú úlohu.“</a:t>
            </a:r>
          </a:p>
        </p:txBody>
      </p:sp>
    </p:spTree>
    <p:extLst>
      <p:ext uri="{BB962C8B-B14F-4D97-AF65-F5344CB8AC3E}">
        <p14:creationId xmlns:p14="http://schemas.microsoft.com/office/powerpoint/2010/main" val="3090993235"/>
      </p:ext>
    </p:extLst>
  </p:cSld>
  <p:clrMapOvr>
    <a:masterClrMapping/>
  </p:clrMapOvr>
  <p:transition spd="slow">
    <p:randomBa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sk-SK"/>
          </a:p>
        </p:txBody>
      </p:sp>
      <p:sp>
        <p:nvSpPr>
          <p:cNvPr id="3" name="Zástupný symbol obsahu 2"/>
          <p:cNvSpPr>
            <a:spLocks noGrp="1"/>
          </p:cNvSpPr>
          <p:nvPr>
            <p:ph idx="1"/>
          </p:nvPr>
        </p:nvSpPr>
        <p:spPr/>
        <p:txBody>
          <a:bodyPr>
            <a:normAutofit/>
          </a:bodyPr>
          <a:lstStyle/>
          <a:p>
            <a:r>
              <a:rPr lang="sk-SK" sz="3600" dirty="0" err="1"/>
              <a:t>Arteterapia</a:t>
            </a:r>
            <a:r>
              <a:rPr lang="sk-SK" sz="3600" dirty="0"/>
              <a:t> sa delí na receptívnu  a produktívnu. Receptívna </a:t>
            </a:r>
            <a:r>
              <a:rPr lang="sk-SK" sz="3600" dirty="0" err="1"/>
              <a:t>arteterapia</a:t>
            </a:r>
            <a:r>
              <a:rPr lang="sk-SK" sz="3600" dirty="0"/>
              <a:t> je vnímanie umeleckého diela vybraného </a:t>
            </a:r>
            <a:r>
              <a:rPr lang="sk-SK" sz="3600" dirty="0" err="1"/>
              <a:t>arteterapeutom</a:t>
            </a:r>
            <a:r>
              <a:rPr lang="sk-SK" sz="3600" dirty="0"/>
              <a:t>. </a:t>
            </a:r>
          </a:p>
        </p:txBody>
      </p:sp>
    </p:spTree>
    <p:extLst>
      <p:ext uri="{BB962C8B-B14F-4D97-AF65-F5344CB8AC3E}">
        <p14:creationId xmlns:p14="http://schemas.microsoft.com/office/powerpoint/2010/main" val="3112207341"/>
      </p:ext>
    </p:extLst>
  </p:cSld>
  <p:clrMapOvr>
    <a:masterClrMapping/>
  </p:clrMapOvr>
  <p:transition spd="slow">
    <p:randomBa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sk-SK"/>
          </a:p>
        </p:txBody>
      </p:sp>
      <p:sp>
        <p:nvSpPr>
          <p:cNvPr id="3" name="Zástupný symbol obsahu 2"/>
          <p:cNvSpPr>
            <a:spLocks noGrp="1"/>
          </p:cNvSpPr>
          <p:nvPr>
            <p:ph idx="1"/>
          </p:nvPr>
        </p:nvSpPr>
        <p:spPr/>
        <p:txBody>
          <a:bodyPr>
            <a:normAutofit/>
          </a:bodyPr>
          <a:lstStyle/>
          <a:p>
            <a:r>
              <a:rPr lang="sk-SK" sz="3600" dirty="0"/>
              <a:t>Produktívna </a:t>
            </a:r>
            <a:r>
              <a:rPr lang="sk-SK" sz="3600" dirty="0" err="1"/>
              <a:t>arteterapia</a:t>
            </a:r>
            <a:r>
              <a:rPr lang="sk-SK" sz="3600" dirty="0"/>
              <a:t> znamená použitie konkrétnych tvorivých činností (modelovanie, maľovanie, kresby) u jednotlivca alebo skupiny (</a:t>
            </a:r>
            <a:r>
              <a:rPr lang="sk-SK" sz="3600" dirty="0" err="1"/>
              <a:t>Šicková-Fabrici</a:t>
            </a:r>
            <a:r>
              <a:rPr lang="sk-SK" sz="3600" dirty="0"/>
              <a:t>, 2008).</a:t>
            </a:r>
          </a:p>
        </p:txBody>
      </p:sp>
    </p:spTree>
    <p:extLst>
      <p:ext uri="{BB962C8B-B14F-4D97-AF65-F5344CB8AC3E}">
        <p14:creationId xmlns:p14="http://schemas.microsoft.com/office/powerpoint/2010/main" val="982219496"/>
      </p:ext>
    </p:extLst>
  </p:cSld>
  <p:clrMapOvr>
    <a:masterClrMapping/>
  </p:clrMapOvr>
  <p:transition spd="slow">
    <p:randomBa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sk-SK"/>
          </a:p>
        </p:txBody>
      </p:sp>
      <p:sp>
        <p:nvSpPr>
          <p:cNvPr id="3" name="Zástupný symbol obsahu 2"/>
          <p:cNvSpPr>
            <a:spLocks noGrp="1"/>
          </p:cNvSpPr>
          <p:nvPr>
            <p:ph idx="1"/>
          </p:nvPr>
        </p:nvSpPr>
        <p:spPr/>
        <p:txBody>
          <a:bodyPr>
            <a:normAutofit/>
          </a:bodyPr>
          <a:lstStyle/>
          <a:p>
            <a:r>
              <a:rPr lang="sk-SK" sz="4000" dirty="0" err="1"/>
              <a:t>Arteterapia</a:t>
            </a:r>
            <a:r>
              <a:rPr lang="sk-SK" sz="4000" dirty="0"/>
              <a:t> pomáha rôznym odborníkom (psychológom, psychiatrom alebo špeciálnym pedagógom) spresňovať  pracovnú diagnózu a prognózu človeka. </a:t>
            </a:r>
          </a:p>
        </p:txBody>
      </p:sp>
    </p:spTree>
    <p:extLst>
      <p:ext uri="{BB962C8B-B14F-4D97-AF65-F5344CB8AC3E}">
        <p14:creationId xmlns:p14="http://schemas.microsoft.com/office/powerpoint/2010/main" val="3708376334"/>
      </p:ext>
    </p:extLst>
  </p:cSld>
  <p:clrMapOvr>
    <a:masterClrMapping/>
  </p:clrMapOvr>
  <p:transition spd="slow">
    <p:randomBa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sk-SK"/>
          </a:p>
        </p:txBody>
      </p:sp>
      <p:sp>
        <p:nvSpPr>
          <p:cNvPr id="3" name="Zástupný symbol obsahu 2"/>
          <p:cNvSpPr>
            <a:spLocks noGrp="1"/>
          </p:cNvSpPr>
          <p:nvPr>
            <p:ph idx="1"/>
          </p:nvPr>
        </p:nvSpPr>
        <p:spPr>
          <a:xfrm>
            <a:off x="2589212" y="2133600"/>
            <a:ext cx="8915400" cy="4537364"/>
          </a:xfrm>
        </p:spPr>
        <p:txBody>
          <a:bodyPr>
            <a:normAutofit/>
          </a:bodyPr>
          <a:lstStyle/>
          <a:p>
            <a:r>
              <a:rPr lang="sk-SK" sz="3600" dirty="0" err="1"/>
              <a:t>Hartl</a:t>
            </a:r>
            <a:r>
              <a:rPr lang="sk-SK" sz="3600" dirty="0"/>
              <a:t>, </a:t>
            </a:r>
            <a:r>
              <a:rPr lang="sk-SK" sz="3600" dirty="0" err="1"/>
              <a:t>Hartlová</a:t>
            </a:r>
            <a:r>
              <a:rPr lang="sk-SK" sz="3600" dirty="0"/>
              <a:t> (2010) definujú </a:t>
            </a:r>
            <a:r>
              <a:rPr lang="sk-SK" sz="3600" dirty="0" err="1"/>
              <a:t>arteterapiu</a:t>
            </a:r>
            <a:r>
              <a:rPr lang="sk-SK" sz="3600" dirty="0"/>
              <a:t> v psychologickom slovníku ako využívanie umenia, hlavne kreslenia a maliarskych prejavov pre terapeutické účely, pomáha k určeniu diagnózy i k liečebným účelom</a:t>
            </a:r>
            <a:r>
              <a:rPr lang="sk-SK" dirty="0"/>
              <a:t>. </a:t>
            </a:r>
          </a:p>
        </p:txBody>
      </p:sp>
    </p:spTree>
    <p:extLst>
      <p:ext uri="{BB962C8B-B14F-4D97-AF65-F5344CB8AC3E}">
        <p14:creationId xmlns:p14="http://schemas.microsoft.com/office/powerpoint/2010/main" val="511178935"/>
      </p:ext>
    </p:extLst>
  </p:cSld>
  <p:clrMapOvr>
    <a:masterClrMapping/>
  </p:clrMapOvr>
  <p:transition spd="slow">
    <p:randomBa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a:t>Východiská </a:t>
            </a:r>
            <a:r>
              <a:rPr lang="sk-SK" dirty="0" err="1"/>
              <a:t>arteterapie</a:t>
            </a:r>
            <a:endParaRPr lang="sk-SK" dirty="0"/>
          </a:p>
        </p:txBody>
      </p:sp>
      <p:sp>
        <p:nvSpPr>
          <p:cNvPr id="3" name="Zástupný symbol obsahu 2"/>
          <p:cNvSpPr>
            <a:spLocks noGrp="1"/>
          </p:cNvSpPr>
          <p:nvPr>
            <p:ph idx="1"/>
          </p:nvPr>
        </p:nvSpPr>
        <p:spPr/>
        <p:txBody>
          <a:bodyPr>
            <a:normAutofit/>
          </a:bodyPr>
          <a:lstStyle/>
          <a:p>
            <a:r>
              <a:rPr lang="sk-SK" sz="3600" dirty="0" err="1"/>
              <a:t>akreativistické</a:t>
            </a:r>
            <a:r>
              <a:rPr lang="sk-SK" sz="3600" dirty="0"/>
              <a:t> východisko, </a:t>
            </a:r>
          </a:p>
          <a:p>
            <a:r>
              <a:rPr lang="sk-SK" sz="3600" dirty="0" err="1"/>
              <a:t>integratívne</a:t>
            </a:r>
            <a:r>
              <a:rPr lang="sk-SK" sz="3600" dirty="0"/>
              <a:t> východisko</a:t>
            </a:r>
          </a:p>
          <a:p>
            <a:r>
              <a:rPr lang="sk-SK" sz="3600" dirty="0"/>
              <a:t>činnostné východisko</a:t>
            </a:r>
          </a:p>
          <a:p>
            <a:r>
              <a:rPr lang="sk-SK" sz="3600" dirty="0" err="1"/>
              <a:t>projektívne</a:t>
            </a:r>
            <a:r>
              <a:rPr lang="sk-SK" sz="3600" dirty="0"/>
              <a:t> východisko </a:t>
            </a:r>
          </a:p>
          <a:p>
            <a:r>
              <a:rPr lang="sk-SK" sz="3600" dirty="0"/>
              <a:t>sublimačné východisko, </a:t>
            </a:r>
          </a:p>
        </p:txBody>
      </p:sp>
    </p:spTree>
    <p:extLst>
      <p:ext uri="{BB962C8B-B14F-4D97-AF65-F5344CB8AC3E}">
        <p14:creationId xmlns:p14="http://schemas.microsoft.com/office/powerpoint/2010/main" val="2091373755"/>
      </p:ext>
    </p:extLst>
  </p:cSld>
  <p:clrMapOvr>
    <a:masterClrMapping/>
  </p:clrMapOvr>
  <p:transition spd="slow">
    <p:randomBa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592925" y="741874"/>
            <a:ext cx="8911687" cy="733635"/>
          </a:xfrm>
        </p:spPr>
        <p:txBody>
          <a:bodyPr/>
          <a:lstStyle/>
          <a:p>
            <a:r>
              <a:rPr lang="sk-SK" dirty="0"/>
              <a:t>Ciele </a:t>
            </a:r>
            <a:r>
              <a:rPr lang="sk-SK" dirty="0" err="1"/>
              <a:t>arteterapie</a:t>
            </a:r>
            <a:endParaRPr lang="sk-SK" dirty="0"/>
          </a:p>
        </p:txBody>
      </p:sp>
      <p:sp>
        <p:nvSpPr>
          <p:cNvPr id="3" name="Zástupný symbol obsahu 2"/>
          <p:cNvSpPr>
            <a:spLocks noGrp="1"/>
          </p:cNvSpPr>
          <p:nvPr>
            <p:ph idx="1"/>
          </p:nvPr>
        </p:nvSpPr>
        <p:spPr>
          <a:xfrm>
            <a:off x="1953491" y="1475509"/>
            <a:ext cx="9551121" cy="5382491"/>
          </a:xfrm>
        </p:spPr>
        <p:txBody>
          <a:bodyPr>
            <a:noAutofit/>
          </a:bodyPr>
          <a:lstStyle/>
          <a:p>
            <a:r>
              <a:rPr lang="sk-SK" sz="2400" dirty="0"/>
              <a:t>Medzi všeobecné individuálne ciele patria (</a:t>
            </a:r>
            <a:r>
              <a:rPr lang="sk-SK" sz="2400" dirty="0" err="1"/>
              <a:t>Liebmann</a:t>
            </a:r>
            <a:r>
              <a:rPr lang="sk-SK" sz="2400" dirty="0"/>
              <a:t>, 2004): </a:t>
            </a:r>
          </a:p>
          <a:p>
            <a:r>
              <a:rPr lang="sk-SK" sz="2400" dirty="0"/>
              <a:t>•	tvorivosť, spontánnosť, zvyšovanie osobnej autonómie a motivácie,</a:t>
            </a:r>
          </a:p>
          <a:p>
            <a:r>
              <a:rPr lang="sk-SK" sz="2400" dirty="0"/>
              <a:t>•	budovanie dôvery, sebahodnotenie, uskutočňovanie vlastných možností,</a:t>
            </a:r>
          </a:p>
          <a:p>
            <a:r>
              <a:rPr lang="sk-SK" sz="2400" dirty="0"/>
              <a:t>•	sloboda rozhodovania, experimentovanie, overovanie nápadov,</a:t>
            </a:r>
          </a:p>
          <a:p>
            <a:r>
              <a:rPr lang="sk-SK" sz="2400" dirty="0"/>
              <a:t>•	vyjadrenie citov, emócií, konfliktov,</a:t>
            </a:r>
          </a:p>
          <a:p>
            <a:r>
              <a:rPr lang="sk-SK" sz="2400" dirty="0"/>
              <a:t>•	práca s fantáziou, nadhľad, celkový rozvoj osobnosti, relaxácia,</a:t>
            </a:r>
          </a:p>
          <a:p>
            <a:r>
              <a:rPr lang="sk-SK" sz="2400" dirty="0"/>
              <a:t>•	triedenie vizuálnych a slovných skúsenosti.</a:t>
            </a:r>
          </a:p>
          <a:p>
            <a:endParaRPr lang="sk-SK" sz="2400" dirty="0"/>
          </a:p>
        </p:txBody>
      </p:sp>
    </p:spTree>
    <p:extLst>
      <p:ext uri="{BB962C8B-B14F-4D97-AF65-F5344CB8AC3E}">
        <p14:creationId xmlns:p14="http://schemas.microsoft.com/office/powerpoint/2010/main" val="3553332552"/>
      </p:ext>
    </p:extLst>
  </p:cSld>
  <p:clrMapOvr>
    <a:masterClrMapping/>
  </p:clrMapOvr>
  <p:transition spd="slow">
    <p:randomBa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obsahu 2"/>
          <p:cNvSpPr>
            <a:spLocks noGrp="1"/>
          </p:cNvSpPr>
          <p:nvPr>
            <p:ph idx="1"/>
          </p:nvPr>
        </p:nvSpPr>
        <p:spPr>
          <a:xfrm>
            <a:off x="2589212" y="768927"/>
            <a:ext cx="8915400" cy="5142295"/>
          </a:xfrm>
        </p:spPr>
        <p:txBody>
          <a:bodyPr/>
          <a:lstStyle/>
          <a:p>
            <a:r>
              <a:rPr lang="sk-SK" sz="2400" dirty="0" err="1"/>
              <a:t>Benderová</a:t>
            </a:r>
            <a:r>
              <a:rPr lang="sk-SK" sz="2400" dirty="0"/>
              <a:t> (In: </a:t>
            </a:r>
            <a:r>
              <a:rPr lang="sk-SK" sz="2400" dirty="0" err="1"/>
              <a:t>Šicková-Fabrici</a:t>
            </a:r>
            <a:r>
              <a:rPr lang="sk-SK" sz="2400" dirty="0"/>
              <a:t>, 2006) zdôraznila tieto ciele </a:t>
            </a:r>
            <a:r>
              <a:rPr lang="sk-SK" sz="2400" dirty="0" err="1"/>
              <a:t>arteterapie</a:t>
            </a:r>
            <a:r>
              <a:rPr lang="sk-SK" sz="2400" dirty="0"/>
              <a:t> u detí: </a:t>
            </a:r>
          </a:p>
          <a:p>
            <a:r>
              <a:rPr lang="sk-SK" sz="2400" dirty="0"/>
              <a:t>•	formulovať hodnotnú klinickú správu o dieťati,</a:t>
            </a:r>
          </a:p>
          <a:p>
            <a:r>
              <a:rPr lang="sk-SK" sz="2400" dirty="0"/>
              <a:t>•	napomáhať začleňovaniu detí do spoločnosti, podporovať integráciu osobnosti, </a:t>
            </a:r>
          </a:p>
          <a:p>
            <a:r>
              <a:rPr lang="sk-SK" sz="2400" dirty="0"/>
              <a:t>•	pomáhať pri navodení kontaktu s dieťaťom, </a:t>
            </a:r>
          </a:p>
          <a:p>
            <a:r>
              <a:rPr lang="sk-SK" sz="2400" dirty="0"/>
              <a:t>•	umožňovať nahliadnutie do jeho nevedomého života, </a:t>
            </a:r>
          </a:p>
          <a:p>
            <a:r>
              <a:rPr lang="sk-SK" sz="2400" dirty="0"/>
              <a:t>•	vytvárať priestor na vyjadrenie impulzívnej motorickej aktivity dieťaťa, </a:t>
            </a:r>
          </a:p>
          <a:p>
            <a:r>
              <a:rPr lang="sk-SK" sz="2400" dirty="0"/>
              <a:t>•	znižovať jeho agresívne sexuálne napätie. </a:t>
            </a:r>
          </a:p>
          <a:p>
            <a:endParaRPr lang="sk-SK" dirty="0"/>
          </a:p>
        </p:txBody>
      </p:sp>
    </p:spTree>
    <p:extLst>
      <p:ext uri="{BB962C8B-B14F-4D97-AF65-F5344CB8AC3E}">
        <p14:creationId xmlns:p14="http://schemas.microsoft.com/office/powerpoint/2010/main" val="77610730"/>
      </p:ext>
    </p:extLst>
  </p:cSld>
  <p:clrMapOvr>
    <a:masterClrMapping/>
  </p:clrMapOvr>
  <p:transition spd="slow">
    <p:randomBa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a:t>Metódy </a:t>
            </a:r>
            <a:r>
              <a:rPr lang="sk-SK" dirty="0" err="1"/>
              <a:t>arteterapie</a:t>
            </a:r>
            <a:endParaRPr lang="sk-SK" dirty="0"/>
          </a:p>
        </p:txBody>
      </p:sp>
      <p:sp>
        <p:nvSpPr>
          <p:cNvPr id="3" name="Zástupný symbol obsahu 2"/>
          <p:cNvSpPr>
            <a:spLocks noGrp="1"/>
          </p:cNvSpPr>
          <p:nvPr>
            <p:ph idx="1"/>
          </p:nvPr>
        </p:nvSpPr>
        <p:spPr>
          <a:xfrm>
            <a:off x="2589212" y="2133600"/>
            <a:ext cx="8915400" cy="4537364"/>
          </a:xfrm>
        </p:spPr>
        <p:txBody>
          <a:bodyPr>
            <a:normAutofit/>
          </a:bodyPr>
          <a:lstStyle/>
          <a:p>
            <a:r>
              <a:rPr lang="sk-SK" sz="2800" dirty="0"/>
              <a:t>Animácia</a:t>
            </a:r>
          </a:p>
          <a:p>
            <a:r>
              <a:rPr lang="sk-SK" sz="2800" dirty="0"/>
              <a:t>Imaginácia  (predstavivosť, fantázia</a:t>
            </a:r>
          </a:p>
          <a:p>
            <a:r>
              <a:rPr lang="sk-SK" sz="2800" dirty="0"/>
              <a:t>Koncentrácia – </a:t>
            </a:r>
            <a:r>
              <a:rPr lang="sk-SK" sz="2800" dirty="0" err="1"/>
              <a:t>mandaly</a:t>
            </a:r>
            <a:endParaRPr lang="sk-SK" sz="2800" dirty="0"/>
          </a:p>
          <a:p>
            <a:r>
              <a:rPr lang="sk-SK" sz="2800" dirty="0"/>
              <a:t>Rekonštrukcia spočíva v dotváraní rôznych fragmentov</a:t>
            </a:r>
          </a:p>
          <a:p>
            <a:r>
              <a:rPr lang="sk-SK" sz="2800" dirty="0"/>
              <a:t>Reštrukturalizácia, </a:t>
            </a:r>
            <a:r>
              <a:rPr lang="sk-SK" sz="2800" dirty="0" err="1"/>
              <a:t>znovuusporiadanie</a:t>
            </a:r>
            <a:r>
              <a:rPr lang="sk-SK" sz="2800" dirty="0"/>
              <a:t> celku z rozbitých, rozkúskovaných častí. </a:t>
            </a:r>
          </a:p>
          <a:p>
            <a:r>
              <a:rPr lang="sk-SK" sz="2800" dirty="0"/>
              <a:t>Transformácia </a:t>
            </a:r>
          </a:p>
        </p:txBody>
      </p:sp>
    </p:spTree>
    <p:extLst>
      <p:ext uri="{BB962C8B-B14F-4D97-AF65-F5344CB8AC3E}">
        <p14:creationId xmlns:p14="http://schemas.microsoft.com/office/powerpoint/2010/main" val="3154627909"/>
      </p:ext>
    </p:extLst>
  </p:cSld>
  <p:clrMapOvr>
    <a:masterClrMapping/>
  </p:clrMapOvr>
  <p:transition spd="slow">
    <p:randomBa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obsahu 2"/>
          <p:cNvSpPr>
            <a:spLocks noGrp="1"/>
          </p:cNvSpPr>
          <p:nvPr>
            <p:ph idx="1"/>
          </p:nvPr>
        </p:nvSpPr>
        <p:spPr/>
        <p:txBody>
          <a:bodyPr>
            <a:normAutofit/>
          </a:bodyPr>
          <a:lstStyle/>
          <a:p>
            <a:r>
              <a:rPr lang="sk-SK" sz="3200" dirty="0" err="1"/>
              <a:t>Arteterapia</a:t>
            </a:r>
            <a:r>
              <a:rPr lang="sk-SK" sz="3200" dirty="0"/>
              <a:t> sa v posledných rokoch stále dostáva do popredia s cieľmi jej možností liečby, či odbúravania stresu, zmierňovania záťaže, prípadne eliminácie rôznych somatických ťažkostí. </a:t>
            </a:r>
          </a:p>
        </p:txBody>
      </p:sp>
    </p:spTree>
    <p:extLst>
      <p:ext uri="{BB962C8B-B14F-4D97-AF65-F5344CB8AC3E}">
        <p14:creationId xmlns:p14="http://schemas.microsoft.com/office/powerpoint/2010/main" val="1638549423"/>
      </p:ext>
    </p:extLst>
  </p:cSld>
  <p:clrMapOvr>
    <a:masterClrMapping/>
  </p:clrMapOvr>
  <p:transition spd="slow">
    <p:randomBa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sk-SK"/>
          </a:p>
        </p:txBody>
      </p:sp>
      <p:sp>
        <p:nvSpPr>
          <p:cNvPr id="3" name="Zástupný symbol obsahu 2"/>
          <p:cNvSpPr>
            <a:spLocks noGrp="1"/>
          </p:cNvSpPr>
          <p:nvPr>
            <p:ph idx="1"/>
          </p:nvPr>
        </p:nvSpPr>
        <p:spPr>
          <a:xfrm>
            <a:off x="2589212" y="2133600"/>
            <a:ext cx="8915400" cy="4267200"/>
          </a:xfrm>
        </p:spPr>
        <p:txBody>
          <a:bodyPr>
            <a:noAutofit/>
          </a:bodyPr>
          <a:lstStyle/>
          <a:p>
            <a:r>
              <a:rPr lang="sk-SK" sz="3600" dirty="0"/>
              <a:t>Niektorí autori (</a:t>
            </a:r>
            <a:r>
              <a:rPr lang="sk-SK" sz="3600" dirty="0" err="1"/>
              <a:t>Dostálová</a:t>
            </a:r>
            <a:r>
              <a:rPr lang="sk-SK" sz="3600" dirty="0"/>
              <a:t>, 2001; </a:t>
            </a:r>
            <a:r>
              <a:rPr lang="sk-SK" sz="3600" dirty="0" err="1"/>
              <a:t>Slavík</a:t>
            </a:r>
            <a:r>
              <a:rPr lang="sk-SK" sz="3600" dirty="0"/>
              <a:t>, 1997) odporúčajú využívať </a:t>
            </a:r>
            <a:r>
              <a:rPr lang="sk-SK" sz="3600" dirty="0" err="1"/>
              <a:t>arteterapeutické</a:t>
            </a:r>
            <a:r>
              <a:rPr lang="sk-SK" sz="3600" dirty="0"/>
              <a:t> metódy v školskej praxi ako preventívnu výchovu. Zmysel vidia v kultivácii emocionálnej a hodnotovej sféry detského vnútorného sveta. </a:t>
            </a:r>
          </a:p>
        </p:txBody>
      </p:sp>
    </p:spTree>
    <p:extLst>
      <p:ext uri="{BB962C8B-B14F-4D97-AF65-F5344CB8AC3E}">
        <p14:creationId xmlns:p14="http://schemas.microsoft.com/office/powerpoint/2010/main" val="557667127"/>
      </p:ext>
    </p:extLst>
  </p:cSld>
  <p:clrMapOvr>
    <a:masterClrMapping/>
  </p:clrMapOvr>
  <p:transition spd="slow">
    <p:randomBa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sk-SK"/>
          </a:p>
        </p:txBody>
      </p:sp>
      <p:sp>
        <p:nvSpPr>
          <p:cNvPr id="3" name="Zástupný symbol obsahu 2"/>
          <p:cNvSpPr>
            <a:spLocks noGrp="1"/>
          </p:cNvSpPr>
          <p:nvPr>
            <p:ph idx="1"/>
          </p:nvPr>
        </p:nvSpPr>
        <p:spPr/>
        <p:txBody>
          <a:bodyPr>
            <a:normAutofit/>
          </a:bodyPr>
          <a:lstStyle/>
          <a:p>
            <a:r>
              <a:rPr lang="sk-SK" sz="4000" dirty="0" err="1"/>
              <a:t>Arteterapia</a:t>
            </a:r>
            <a:r>
              <a:rPr lang="sk-SK" sz="4000" dirty="0"/>
              <a:t> sa vedie s rozličnými ľuďmi. V školských a predškolských podmienkach tu uvažujeme o žiakoch a deťoch.</a:t>
            </a:r>
          </a:p>
        </p:txBody>
      </p:sp>
    </p:spTree>
    <p:extLst>
      <p:ext uri="{BB962C8B-B14F-4D97-AF65-F5344CB8AC3E}">
        <p14:creationId xmlns:p14="http://schemas.microsoft.com/office/powerpoint/2010/main" val="2178475474"/>
      </p:ext>
    </p:extLst>
  </p:cSld>
  <p:clrMapOvr>
    <a:masterClrMapping/>
  </p:clrMapOvr>
  <p:transition spd="slow">
    <p:randomBa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sk-SK"/>
          </a:p>
        </p:txBody>
      </p:sp>
      <p:sp>
        <p:nvSpPr>
          <p:cNvPr id="3" name="Zástupný symbol obsahu 2"/>
          <p:cNvSpPr>
            <a:spLocks noGrp="1"/>
          </p:cNvSpPr>
          <p:nvPr>
            <p:ph idx="1"/>
          </p:nvPr>
        </p:nvSpPr>
        <p:spPr/>
        <p:txBody>
          <a:bodyPr>
            <a:normAutofit/>
          </a:bodyPr>
          <a:lstStyle/>
          <a:p>
            <a:r>
              <a:rPr lang="sk-SK" sz="2800" dirty="0" err="1"/>
              <a:t>Arteterapia</a:t>
            </a:r>
            <a:r>
              <a:rPr lang="sk-SK" sz="2800" dirty="0"/>
              <a:t> predstavuje v súčasnosti fenomén, ktorý preniká do našich životov stále viac a postupne si získava svojich priaznivcov nielen v odbornej, ale aj laickej spoločnosti. Ponúka a predstavuje jednu z efektívnych možností ako pomôcť a pozitívne ovplyvniť predovšetkým jedincov (deti a žiakov), ktorí sú určitým spôsobom postihnutí, narušení alebo ohrození.</a:t>
            </a:r>
          </a:p>
        </p:txBody>
      </p:sp>
    </p:spTree>
    <p:extLst>
      <p:ext uri="{BB962C8B-B14F-4D97-AF65-F5344CB8AC3E}">
        <p14:creationId xmlns:p14="http://schemas.microsoft.com/office/powerpoint/2010/main" val="2561358703"/>
      </p:ext>
    </p:extLst>
  </p:cSld>
  <p:clrMapOvr>
    <a:masterClrMapping/>
  </p:clrMapOvr>
  <p:transition spd="slow">
    <p:randomBa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a:t>Formy </a:t>
            </a:r>
            <a:r>
              <a:rPr lang="sk-SK" dirty="0" err="1"/>
              <a:t>arteterapie</a:t>
            </a:r>
            <a:endParaRPr lang="sk-SK" dirty="0"/>
          </a:p>
        </p:txBody>
      </p:sp>
      <p:sp>
        <p:nvSpPr>
          <p:cNvPr id="3" name="Zástupný symbol obsahu 2"/>
          <p:cNvSpPr>
            <a:spLocks noGrp="1"/>
          </p:cNvSpPr>
          <p:nvPr>
            <p:ph idx="1"/>
          </p:nvPr>
        </p:nvSpPr>
        <p:spPr/>
        <p:txBody>
          <a:bodyPr>
            <a:normAutofit/>
          </a:bodyPr>
          <a:lstStyle/>
          <a:p>
            <a:r>
              <a:rPr lang="sk-SK" sz="3600" dirty="0"/>
              <a:t>Podľa </a:t>
            </a:r>
            <a:r>
              <a:rPr lang="sk-SK" sz="3600" dirty="0" err="1"/>
              <a:t>Šickovej-Fabrici</a:t>
            </a:r>
            <a:r>
              <a:rPr lang="sk-SK" sz="3600" dirty="0"/>
              <a:t> (2002) sa uvádzajú dve formy </a:t>
            </a:r>
            <a:r>
              <a:rPr lang="sk-SK" sz="3600" dirty="0" err="1"/>
              <a:t>arteterapie</a:t>
            </a:r>
            <a:r>
              <a:rPr lang="sk-SK" sz="3600" dirty="0"/>
              <a:t>: </a:t>
            </a:r>
          </a:p>
          <a:p>
            <a:r>
              <a:rPr lang="sk-SK" sz="3600" dirty="0"/>
              <a:t>- individuálna forma </a:t>
            </a:r>
            <a:r>
              <a:rPr lang="sk-SK" sz="3600" dirty="0" err="1"/>
              <a:t>arteterapie</a:t>
            </a:r>
            <a:r>
              <a:rPr lang="sk-SK" sz="3600" dirty="0"/>
              <a:t>; </a:t>
            </a:r>
          </a:p>
          <a:p>
            <a:r>
              <a:rPr lang="sk-SK" sz="3600" dirty="0"/>
              <a:t>- skupinová forma </a:t>
            </a:r>
            <a:r>
              <a:rPr lang="sk-SK" sz="3600" dirty="0" err="1"/>
              <a:t>arteterapie</a:t>
            </a:r>
            <a:r>
              <a:rPr lang="sk-SK" sz="3600" dirty="0"/>
              <a:t>. </a:t>
            </a:r>
          </a:p>
        </p:txBody>
      </p:sp>
    </p:spTree>
    <p:extLst>
      <p:ext uri="{BB962C8B-B14F-4D97-AF65-F5344CB8AC3E}">
        <p14:creationId xmlns:p14="http://schemas.microsoft.com/office/powerpoint/2010/main" val="3962049021"/>
      </p:ext>
    </p:extLst>
  </p:cSld>
  <p:clrMapOvr>
    <a:masterClrMapping/>
  </p:clrMapOvr>
  <p:transition spd="slow">
    <p:randomBa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a:t>História </a:t>
            </a:r>
            <a:r>
              <a:rPr lang="sk-SK" dirty="0" err="1"/>
              <a:t>arteterapie</a:t>
            </a:r>
            <a:endParaRPr lang="sk-SK" dirty="0"/>
          </a:p>
        </p:txBody>
      </p:sp>
      <p:sp>
        <p:nvSpPr>
          <p:cNvPr id="3" name="Zástupný symbol obsahu 2"/>
          <p:cNvSpPr>
            <a:spLocks noGrp="1"/>
          </p:cNvSpPr>
          <p:nvPr>
            <p:ph idx="1"/>
          </p:nvPr>
        </p:nvSpPr>
        <p:spPr/>
        <p:txBody>
          <a:bodyPr>
            <a:normAutofit/>
          </a:bodyPr>
          <a:lstStyle/>
          <a:p>
            <a:r>
              <a:rPr lang="sk-SK" sz="3200" dirty="0"/>
              <a:t>Samotná </a:t>
            </a:r>
            <a:r>
              <a:rPr lang="sk-SK" sz="3200" dirty="0" err="1"/>
              <a:t>arteterapia</a:t>
            </a:r>
            <a:r>
              <a:rPr lang="sk-SK" sz="3200" dirty="0"/>
              <a:t> sa zaraďuje medzi mladé disciplíny, avšak využiť umenie k liečeniu rôznych duševných chorôb bolo známe už v starovekom Grécku, Egypte a neskoršie i v arabskom svete. Za prvého priekopníka </a:t>
            </a:r>
            <a:r>
              <a:rPr lang="sk-SK" sz="3200" dirty="0" err="1"/>
              <a:t>arteterapie</a:t>
            </a:r>
            <a:r>
              <a:rPr lang="sk-SK" sz="3200" dirty="0"/>
              <a:t> sa považuje Aristoteles.</a:t>
            </a:r>
          </a:p>
        </p:txBody>
      </p:sp>
    </p:spTree>
    <p:extLst>
      <p:ext uri="{BB962C8B-B14F-4D97-AF65-F5344CB8AC3E}">
        <p14:creationId xmlns:p14="http://schemas.microsoft.com/office/powerpoint/2010/main" val="3100280555"/>
      </p:ext>
    </p:extLst>
  </p:cSld>
  <p:clrMapOvr>
    <a:masterClrMapping/>
  </p:clrMapOvr>
  <p:transition spd="slow">
    <p:randomBa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sk-SK"/>
          </a:p>
        </p:txBody>
      </p:sp>
      <p:sp>
        <p:nvSpPr>
          <p:cNvPr id="3" name="Zástupný symbol obsahu 2"/>
          <p:cNvSpPr>
            <a:spLocks noGrp="1"/>
          </p:cNvSpPr>
          <p:nvPr>
            <p:ph idx="1"/>
          </p:nvPr>
        </p:nvSpPr>
        <p:spPr/>
        <p:txBody>
          <a:bodyPr>
            <a:normAutofit/>
          </a:bodyPr>
          <a:lstStyle/>
          <a:p>
            <a:r>
              <a:rPr lang="sk-SK" sz="2800" dirty="0" err="1"/>
              <a:t>Hans</a:t>
            </a:r>
            <a:r>
              <a:rPr lang="sk-SK" sz="2800" dirty="0"/>
              <a:t> </a:t>
            </a:r>
            <a:r>
              <a:rPr lang="sk-SK" sz="2800" dirty="0" err="1"/>
              <a:t>Prinzhorn</a:t>
            </a:r>
            <a:r>
              <a:rPr lang="sk-SK" sz="2800" dirty="0"/>
              <a:t> (In: </a:t>
            </a:r>
            <a:r>
              <a:rPr lang="sk-SK" sz="2800" dirty="0" err="1"/>
              <a:t>Šicková-Fabrici</a:t>
            </a:r>
            <a:r>
              <a:rPr lang="sk-SK" sz="2800" dirty="0"/>
              <a:t>, 2008), ktorý zhromažďoval výtvarné práce svojich schizofrenických klientov.</a:t>
            </a:r>
          </a:p>
          <a:p>
            <a:r>
              <a:rPr lang="sk-SK" sz="2800" dirty="0"/>
              <a:t>Francúzsky maliar Jean </a:t>
            </a:r>
            <a:r>
              <a:rPr lang="sk-SK" sz="2800" dirty="0" err="1"/>
              <a:t>Dubufet</a:t>
            </a:r>
            <a:r>
              <a:rPr lang="sk-SK" sz="2800" dirty="0"/>
              <a:t> po druhej svetovej vojne použil výraz „</a:t>
            </a:r>
            <a:r>
              <a:rPr lang="sk-SK" sz="2800" dirty="0" err="1"/>
              <a:t>l´art</a:t>
            </a:r>
            <a:r>
              <a:rPr lang="sk-SK" sz="2800" dirty="0"/>
              <a:t> </a:t>
            </a:r>
            <a:r>
              <a:rPr lang="sk-SK" sz="2800" dirty="0" err="1"/>
              <a:t>brut</a:t>
            </a:r>
            <a:r>
              <a:rPr lang="sk-SK" sz="2800" dirty="0"/>
              <a:t> – hrubé, neškolené umenie. </a:t>
            </a:r>
          </a:p>
          <a:p>
            <a:pPr marL="0" indent="0">
              <a:buNone/>
            </a:pPr>
            <a:endParaRPr lang="sk-SK" sz="2800" dirty="0"/>
          </a:p>
        </p:txBody>
      </p:sp>
    </p:spTree>
    <p:extLst>
      <p:ext uri="{BB962C8B-B14F-4D97-AF65-F5344CB8AC3E}">
        <p14:creationId xmlns:p14="http://schemas.microsoft.com/office/powerpoint/2010/main" val="788785635"/>
      </p:ext>
    </p:extLst>
  </p:cSld>
  <p:clrMapOvr>
    <a:masterClrMapping/>
  </p:clrMapOvr>
  <p:transition spd="slow">
    <p:randomBa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sk-SK"/>
          </a:p>
        </p:txBody>
      </p:sp>
      <p:sp>
        <p:nvSpPr>
          <p:cNvPr id="3" name="Zástupný symbol obsahu 2"/>
          <p:cNvSpPr>
            <a:spLocks noGrp="1"/>
          </p:cNvSpPr>
          <p:nvPr>
            <p:ph idx="1"/>
          </p:nvPr>
        </p:nvSpPr>
        <p:spPr/>
        <p:txBody>
          <a:bodyPr>
            <a:normAutofit/>
          </a:bodyPr>
          <a:lstStyle/>
          <a:p>
            <a:r>
              <a:rPr lang="sk-SK" sz="3600" dirty="0"/>
              <a:t>Ako terapeutická metóda sa  </a:t>
            </a:r>
            <a:r>
              <a:rPr lang="sk-SK" sz="3600" dirty="0" err="1"/>
              <a:t>arteterapia</a:t>
            </a:r>
            <a:r>
              <a:rPr lang="sk-SK" sz="3600" dirty="0"/>
              <a:t> začala zámerne využívať v tridsiatych až štyridsiatych rokoch dvadsiateho storočia. Súvisela s rozvojom psychoanalýzy a ďalších psychoterapeutických smerov.</a:t>
            </a:r>
          </a:p>
        </p:txBody>
      </p:sp>
    </p:spTree>
    <p:extLst>
      <p:ext uri="{BB962C8B-B14F-4D97-AF65-F5344CB8AC3E}">
        <p14:creationId xmlns:p14="http://schemas.microsoft.com/office/powerpoint/2010/main" val="2772412513"/>
      </p:ext>
    </p:extLst>
  </p:cSld>
  <p:clrMapOvr>
    <a:masterClrMapping/>
  </p:clrMapOvr>
  <p:transition spd="slow">
    <p:randomBa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sk-SK"/>
          </a:p>
        </p:txBody>
      </p:sp>
      <p:sp>
        <p:nvSpPr>
          <p:cNvPr id="3" name="Zástupný symbol obsahu 2"/>
          <p:cNvSpPr>
            <a:spLocks noGrp="1"/>
          </p:cNvSpPr>
          <p:nvPr>
            <p:ph idx="1"/>
          </p:nvPr>
        </p:nvSpPr>
        <p:spPr/>
        <p:txBody>
          <a:bodyPr>
            <a:normAutofit/>
          </a:bodyPr>
          <a:lstStyle/>
          <a:p>
            <a:r>
              <a:rPr lang="sk-SK" sz="3200" dirty="0"/>
              <a:t>Priekopníkmi </a:t>
            </a:r>
            <a:r>
              <a:rPr lang="sk-SK" sz="3200" dirty="0" err="1"/>
              <a:t>arteterapie</a:t>
            </a:r>
            <a:r>
              <a:rPr lang="sk-SK" sz="3200" dirty="0"/>
              <a:t> boli prevažne výtvarníci, ktorí prešli psychoterapiou a hľadali možnosti prepojenia výtvarného pôsobenia s psychoterapeutickými postupmi a ich uplatnenie v liečbe.</a:t>
            </a:r>
          </a:p>
        </p:txBody>
      </p:sp>
    </p:spTree>
    <p:extLst>
      <p:ext uri="{BB962C8B-B14F-4D97-AF65-F5344CB8AC3E}">
        <p14:creationId xmlns:p14="http://schemas.microsoft.com/office/powerpoint/2010/main" val="3617875513"/>
      </p:ext>
    </p:extLst>
  </p:cSld>
  <p:clrMapOvr>
    <a:masterClrMapping/>
  </p:clrMapOvr>
  <p:transition spd="slow">
    <p:randomBa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obsahu 2"/>
          <p:cNvSpPr>
            <a:spLocks noGrp="1"/>
          </p:cNvSpPr>
          <p:nvPr>
            <p:ph idx="1"/>
          </p:nvPr>
        </p:nvSpPr>
        <p:spPr>
          <a:xfrm>
            <a:off x="2589212" y="1163782"/>
            <a:ext cx="8915400" cy="4747440"/>
          </a:xfrm>
        </p:spPr>
        <p:txBody>
          <a:bodyPr/>
          <a:lstStyle/>
          <a:p>
            <a:r>
              <a:rPr lang="sk-SK" sz="2800" dirty="0"/>
              <a:t>Z hľadiska histórie </a:t>
            </a:r>
            <a:r>
              <a:rPr lang="sk-SK" sz="2800" dirty="0" err="1"/>
              <a:t>arteterapie</a:t>
            </a:r>
            <a:r>
              <a:rPr lang="sk-SK" sz="2800" dirty="0"/>
              <a:t> môžeme hovoriť aj o troch časových obdobiach vývoja </a:t>
            </a:r>
            <a:r>
              <a:rPr lang="sk-SK" sz="2800" dirty="0" err="1"/>
              <a:t>arteterapie</a:t>
            </a:r>
            <a:r>
              <a:rPr lang="sk-SK" sz="2800" dirty="0"/>
              <a:t> ako vedného odboru.: </a:t>
            </a:r>
          </a:p>
          <a:p>
            <a:r>
              <a:rPr lang="sk-SK" sz="2800" dirty="0"/>
              <a:t>• tzv. klasické obdobie (1940 - 1970), </a:t>
            </a:r>
          </a:p>
          <a:p>
            <a:r>
              <a:rPr lang="sk-SK" sz="2800" dirty="0"/>
              <a:t>• stredné obdobie (1970 – 1980), </a:t>
            </a:r>
          </a:p>
          <a:p>
            <a:r>
              <a:rPr lang="sk-SK" sz="2800" dirty="0"/>
              <a:t>• obdobie záujmu o </a:t>
            </a:r>
            <a:r>
              <a:rPr lang="sk-SK" sz="2800" dirty="0" err="1"/>
              <a:t>arteterapiu</a:t>
            </a:r>
            <a:r>
              <a:rPr lang="sk-SK" sz="2800" dirty="0"/>
              <a:t> (od roku 1980) (Kováčová In: </a:t>
            </a:r>
            <a:r>
              <a:rPr lang="sk-SK" sz="2800" dirty="0" err="1"/>
              <a:t>Guillaume</a:t>
            </a:r>
            <a:r>
              <a:rPr lang="sk-SK" sz="2800" dirty="0"/>
              <a:t>, Kováčová, 2010). </a:t>
            </a:r>
          </a:p>
          <a:p>
            <a:endParaRPr lang="sk-SK" dirty="0"/>
          </a:p>
        </p:txBody>
      </p:sp>
    </p:spTree>
    <p:extLst>
      <p:ext uri="{BB962C8B-B14F-4D97-AF65-F5344CB8AC3E}">
        <p14:creationId xmlns:p14="http://schemas.microsoft.com/office/powerpoint/2010/main" val="3585649540"/>
      </p:ext>
    </p:extLst>
  </p:cSld>
  <p:clrMapOvr>
    <a:masterClrMapping/>
  </p:clrMapOvr>
  <p:transition spd="slow">
    <p:randomBa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sk-SK"/>
          </a:p>
        </p:txBody>
      </p:sp>
      <p:sp>
        <p:nvSpPr>
          <p:cNvPr id="3" name="Zástupný symbol obsahu 2"/>
          <p:cNvSpPr>
            <a:spLocks noGrp="1"/>
          </p:cNvSpPr>
          <p:nvPr>
            <p:ph idx="1"/>
          </p:nvPr>
        </p:nvSpPr>
        <p:spPr/>
        <p:txBody>
          <a:bodyPr>
            <a:normAutofit/>
          </a:bodyPr>
          <a:lstStyle/>
          <a:p>
            <a:r>
              <a:rPr lang="sk-SK" sz="3200" dirty="0"/>
              <a:t>V prvom období sa začal používať pojem art </a:t>
            </a:r>
            <a:r>
              <a:rPr lang="sk-SK" sz="3200" dirty="0" err="1"/>
              <a:t>therapy</a:t>
            </a:r>
            <a:r>
              <a:rPr lang="sk-SK" sz="3200" dirty="0"/>
              <a:t>, tento výraz vo svojich prácach použila ako prvá </a:t>
            </a:r>
            <a:r>
              <a:rPr lang="sk-SK" sz="3200" dirty="0" err="1"/>
              <a:t>Margaret</a:t>
            </a:r>
            <a:r>
              <a:rPr lang="sk-SK" sz="3200" dirty="0"/>
              <a:t> </a:t>
            </a:r>
            <a:r>
              <a:rPr lang="sk-SK" sz="3200" dirty="0" err="1"/>
              <a:t>Naumburgová</a:t>
            </a:r>
            <a:r>
              <a:rPr lang="sk-SK" sz="3200" dirty="0"/>
              <a:t>, ktorá tvrdila, že samotný proces </a:t>
            </a:r>
            <a:r>
              <a:rPr lang="sk-SK" sz="3200" dirty="0" err="1"/>
              <a:t>arteterapie</a:t>
            </a:r>
            <a:r>
              <a:rPr lang="sk-SK" sz="3200" dirty="0"/>
              <a:t> je založený na poznávaní človeka prostredníctvom obrazu (</a:t>
            </a:r>
            <a:r>
              <a:rPr lang="sk-SK" sz="3200" dirty="0" err="1"/>
              <a:t>Šicková-Fabrici</a:t>
            </a:r>
            <a:r>
              <a:rPr lang="sk-SK" sz="3200" dirty="0"/>
              <a:t>, 2008). </a:t>
            </a:r>
          </a:p>
        </p:txBody>
      </p:sp>
    </p:spTree>
    <p:extLst>
      <p:ext uri="{BB962C8B-B14F-4D97-AF65-F5344CB8AC3E}">
        <p14:creationId xmlns:p14="http://schemas.microsoft.com/office/powerpoint/2010/main" val="2380333948"/>
      </p:ext>
    </p:extLst>
  </p:cSld>
  <p:clrMapOvr>
    <a:masterClrMapping/>
  </p:clrMapOvr>
  <p:transition spd="slow">
    <p:randomBa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a:t>Predmet </a:t>
            </a:r>
            <a:r>
              <a:rPr lang="sk-SK" dirty="0" err="1"/>
              <a:t>arteterapie</a:t>
            </a:r>
            <a:endParaRPr lang="sk-SK" dirty="0"/>
          </a:p>
        </p:txBody>
      </p:sp>
      <p:sp>
        <p:nvSpPr>
          <p:cNvPr id="3" name="Zástupný symbol obsahu 2"/>
          <p:cNvSpPr>
            <a:spLocks noGrp="1"/>
          </p:cNvSpPr>
          <p:nvPr>
            <p:ph idx="1"/>
          </p:nvPr>
        </p:nvSpPr>
        <p:spPr/>
        <p:txBody>
          <a:bodyPr>
            <a:normAutofit/>
          </a:bodyPr>
          <a:lstStyle/>
          <a:p>
            <a:r>
              <a:rPr lang="sk-SK" sz="3600" dirty="0"/>
              <a:t>Predmetom </a:t>
            </a:r>
            <a:r>
              <a:rPr lang="sk-SK" sz="3600" dirty="0" err="1"/>
              <a:t>arteterapie</a:t>
            </a:r>
            <a:r>
              <a:rPr lang="sk-SK" sz="3600" dirty="0"/>
              <a:t>  je liečba výtvarným umením.</a:t>
            </a:r>
          </a:p>
          <a:p>
            <a:r>
              <a:rPr lang="sk-SK" sz="3600" dirty="0"/>
              <a:t> Cieľom liečby výtvarným umením v </a:t>
            </a:r>
            <a:r>
              <a:rPr lang="sk-SK" sz="3600" dirty="0" err="1"/>
              <a:t>arteterapii</a:t>
            </a:r>
            <a:r>
              <a:rPr lang="sk-SK" sz="3600" dirty="0"/>
              <a:t> sú aj určité cieľové skupiny. </a:t>
            </a:r>
          </a:p>
        </p:txBody>
      </p:sp>
    </p:spTree>
    <p:extLst>
      <p:ext uri="{BB962C8B-B14F-4D97-AF65-F5344CB8AC3E}">
        <p14:creationId xmlns:p14="http://schemas.microsoft.com/office/powerpoint/2010/main" val="2429742616"/>
      </p:ext>
    </p:extLst>
  </p:cSld>
  <p:clrMapOvr>
    <a:masterClrMapping/>
  </p:clrMapOvr>
  <p:transition spd="slow">
    <p:randomBa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obsahu 2"/>
          <p:cNvSpPr>
            <a:spLocks noGrp="1"/>
          </p:cNvSpPr>
          <p:nvPr>
            <p:ph idx="1"/>
          </p:nvPr>
        </p:nvSpPr>
        <p:spPr>
          <a:xfrm>
            <a:off x="2592925" y="1905000"/>
            <a:ext cx="8915400" cy="4287982"/>
          </a:xfrm>
        </p:spPr>
        <p:txBody>
          <a:bodyPr>
            <a:noAutofit/>
          </a:bodyPr>
          <a:lstStyle/>
          <a:p>
            <a:r>
              <a:rPr lang="sk-SK" sz="3600" dirty="0"/>
              <a:t>Za ďalšiu významnú priekopníčku </a:t>
            </a:r>
            <a:r>
              <a:rPr lang="sk-SK" sz="3600" dirty="0" err="1"/>
              <a:t>arteterapie</a:t>
            </a:r>
            <a:r>
              <a:rPr lang="sk-SK" sz="3600" dirty="0"/>
              <a:t> sa považuje </a:t>
            </a:r>
            <a:r>
              <a:rPr lang="sk-SK" sz="3600" dirty="0" err="1"/>
              <a:t>Edith</a:t>
            </a:r>
            <a:r>
              <a:rPr lang="sk-SK" sz="3600" dirty="0"/>
              <a:t> </a:t>
            </a:r>
            <a:r>
              <a:rPr lang="sk-SK" sz="3600" dirty="0" err="1"/>
              <a:t>Kramerová</a:t>
            </a:r>
            <a:r>
              <a:rPr lang="sk-SK" sz="3600" dirty="0"/>
              <a:t>. Jej prvá práca bola venovaná </a:t>
            </a:r>
            <a:r>
              <a:rPr lang="sk-SK" sz="3600" dirty="0" err="1"/>
              <a:t>arteterapii</a:t>
            </a:r>
            <a:r>
              <a:rPr lang="sk-SK" sz="3600" dirty="0"/>
              <a:t> s deťmi, kde zdôraznila svoj cieľ prostredníctvom výtvarnej </a:t>
            </a:r>
            <a:r>
              <a:rPr lang="sk-SK" sz="3600" dirty="0" err="1"/>
              <a:t>expresie</a:t>
            </a:r>
            <a:r>
              <a:rPr lang="sk-SK" sz="3600" dirty="0"/>
              <a:t> detí posilniť ich ego a zmysel pre vlastnú identitu. </a:t>
            </a:r>
          </a:p>
        </p:txBody>
      </p:sp>
    </p:spTree>
    <p:extLst>
      <p:ext uri="{BB962C8B-B14F-4D97-AF65-F5344CB8AC3E}">
        <p14:creationId xmlns:p14="http://schemas.microsoft.com/office/powerpoint/2010/main" val="694441003"/>
      </p:ext>
    </p:extLst>
  </p:cSld>
  <p:clrMapOvr>
    <a:masterClrMapping/>
  </p:clrMapOvr>
  <p:transition spd="slow">
    <p:randomBa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a:t>Výhody </a:t>
            </a:r>
            <a:r>
              <a:rPr lang="sk-SK" dirty="0" err="1"/>
              <a:t>arteterapie</a:t>
            </a:r>
            <a:endParaRPr lang="sk-SK" dirty="0"/>
          </a:p>
        </p:txBody>
      </p:sp>
      <p:sp>
        <p:nvSpPr>
          <p:cNvPr id="3" name="Zástupný symbol obsahu 2"/>
          <p:cNvSpPr>
            <a:spLocks noGrp="1"/>
          </p:cNvSpPr>
          <p:nvPr>
            <p:ph idx="1"/>
          </p:nvPr>
        </p:nvSpPr>
        <p:spPr>
          <a:xfrm>
            <a:off x="2589212" y="2133599"/>
            <a:ext cx="8915400" cy="4350327"/>
          </a:xfrm>
        </p:spPr>
        <p:txBody>
          <a:bodyPr>
            <a:normAutofit/>
          </a:bodyPr>
          <a:lstStyle/>
          <a:p>
            <a:r>
              <a:rPr lang="sk-SK" sz="2800" dirty="0"/>
              <a:t>Výhodou individuálneho </a:t>
            </a:r>
            <a:r>
              <a:rPr lang="sk-SK" sz="2800" dirty="0" err="1"/>
              <a:t>arteterapeutického</a:t>
            </a:r>
            <a:r>
              <a:rPr lang="sk-SK" sz="2800" dirty="0"/>
              <a:t> programu je aj úzka spolupráca s jedincom, ktorá sa odráža neskôr aj vo výtvarnom prejave.</a:t>
            </a:r>
          </a:p>
          <a:p>
            <a:r>
              <a:rPr lang="sk-SK" sz="2800" dirty="0"/>
              <a:t>Skupinový </a:t>
            </a:r>
            <a:r>
              <a:rPr lang="sk-SK" sz="2800" dirty="0" err="1"/>
              <a:t>arteterapeutický</a:t>
            </a:r>
            <a:r>
              <a:rPr lang="sk-SK" sz="2800" dirty="0"/>
              <a:t> program má výhodu v tom, že sa naraz viacerí autori podieľajú na tvorbe jednej témy podľa vlastného tempa.</a:t>
            </a:r>
          </a:p>
          <a:p>
            <a:r>
              <a:rPr lang="sk-SK" sz="2800" dirty="0"/>
              <a:t>Výhodou aj tu je možnosť zásahu do procesu z rôznych uhlov pohľadu, no musí sa dodržať zásada intimity a sugestivity jedincov. </a:t>
            </a:r>
          </a:p>
        </p:txBody>
      </p:sp>
    </p:spTree>
    <p:extLst>
      <p:ext uri="{BB962C8B-B14F-4D97-AF65-F5344CB8AC3E}">
        <p14:creationId xmlns:p14="http://schemas.microsoft.com/office/powerpoint/2010/main" val="3638253809"/>
      </p:ext>
    </p:extLst>
  </p:cSld>
  <p:clrMapOvr>
    <a:masterClrMapping/>
  </p:clrMapOvr>
  <p:transition spd="slow">
    <p:randomBa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a:t>Prístupy v </a:t>
            </a:r>
            <a:r>
              <a:rPr lang="sk-SK" dirty="0" err="1"/>
              <a:t>arteterapii</a:t>
            </a:r>
            <a:endParaRPr lang="sk-SK" dirty="0"/>
          </a:p>
        </p:txBody>
      </p:sp>
      <p:sp>
        <p:nvSpPr>
          <p:cNvPr id="3" name="Zástupný symbol obsahu 2"/>
          <p:cNvSpPr>
            <a:spLocks noGrp="1"/>
          </p:cNvSpPr>
          <p:nvPr>
            <p:ph idx="1"/>
          </p:nvPr>
        </p:nvSpPr>
        <p:spPr/>
        <p:txBody>
          <a:bodyPr>
            <a:normAutofit/>
          </a:bodyPr>
          <a:lstStyle/>
          <a:p>
            <a:r>
              <a:rPr lang="sk-SK" sz="2800" dirty="0"/>
              <a:t>Podľa </a:t>
            </a:r>
            <a:r>
              <a:rPr lang="sk-SK" sz="2800" dirty="0" err="1"/>
              <a:t>Rubinovej</a:t>
            </a:r>
            <a:r>
              <a:rPr lang="sk-SK" sz="2800" dirty="0"/>
              <a:t>, J. A. (2008) sa charakterizujú nasledovné prístupy k </a:t>
            </a:r>
            <a:r>
              <a:rPr lang="sk-SK" sz="2800" dirty="0" err="1"/>
              <a:t>arteterapii</a:t>
            </a:r>
            <a:r>
              <a:rPr lang="sk-SK" sz="2800" dirty="0"/>
              <a:t>:</a:t>
            </a:r>
          </a:p>
          <a:p>
            <a:r>
              <a:rPr lang="sk-SK" sz="2800" dirty="0"/>
              <a:t>1.	</a:t>
            </a:r>
            <a:r>
              <a:rPr lang="sk-SK" sz="2800" dirty="0" err="1"/>
              <a:t>Psychodynamické</a:t>
            </a:r>
            <a:r>
              <a:rPr lang="sk-SK" sz="2800" dirty="0"/>
              <a:t> prístupy</a:t>
            </a:r>
          </a:p>
          <a:p>
            <a:r>
              <a:rPr lang="sk-SK" sz="2800" dirty="0"/>
              <a:t>2.	Humanistické prístupy</a:t>
            </a:r>
          </a:p>
          <a:p>
            <a:r>
              <a:rPr lang="sk-SK" sz="2800" dirty="0"/>
              <a:t>3.	</a:t>
            </a:r>
            <a:r>
              <a:rPr lang="sk-SK" sz="2800" dirty="0" err="1"/>
              <a:t>Psycho</a:t>
            </a:r>
            <a:r>
              <a:rPr lang="sk-SK" sz="2800" dirty="0"/>
              <a:t>-edukačné prístupy</a:t>
            </a:r>
          </a:p>
          <a:p>
            <a:r>
              <a:rPr lang="sk-SK" sz="2800" dirty="0"/>
              <a:t>4.	Systematické prístupy</a:t>
            </a:r>
          </a:p>
          <a:p>
            <a:r>
              <a:rPr lang="sk-SK" sz="2800" dirty="0"/>
              <a:t>5.	</a:t>
            </a:r>
            <a:r>
              <a:rPr lang="sk-SK" sz="2800" dirty="0" err="1"/>
              <a:t>Integratívne</a:t>
            </a:r>
            <a:r>
              <a:rPr lang="sk-SK" sz="2800" dirty="0"/>
              <a:t> prístupy.</a:t>
            </a:r>
          </a:p>
          <a:p>
            <a:endParaRPr lang="sk-SK" sz="2800" dirty="0"/>
          </a:p>
        </p:txBody>
      </p:sp>
    </p:spTree>
    <p:extLst>
      <p:ext uri="{BB962C8B-B14F-4D97-AF65-F5344CB8AC3E}">
        <p14:creationId xmlns:p14="http://schemas.microsoft.com/office/powerpoint/2010/main" val="676550200"/>
      </p:ext>
    </p:extLst>
  </p:cSld>
  <p:clrMapOvr>
    <a:masterClrMapping/>
  </p:clrMapOvr>
  <p:transition spd="slow">
    <p:randomBa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obsahu 2"/>
          <p:cNvSpPr>
            <a:spLocks noGrp="1"/>
          </p:cNvSpPr>
          <p:nvPr>
            <p:ph idx="1"/>
          </p:nvPr>
        </p:nvSpPr>
        <p:spPr>
          <a:xfrm>
            <a:off x="2589212" y="1059873"/>
            <a:ext cx="8915400" cy="4851349"/>
          </a:xfrm>
        </p:spPr>
        <p:txBody>
          <a:bodyPr>
            <a:normAutofit/>
          </a:bodyPr>
          <a:lstStyle/>
          <a:p>
            <a:r>
              <a:rPr lang="sk-SK" sz="2800" dirty="0"/>
              <a:t>Prístupy v </a:t>
            </a:r>
            <a:r>
              <a:rPr lang="sk-SK" sz="2800" dirty="0" err="1"/>
              <a:t>arteterapii</a:t>
            </a:r>
            <a:r>
              <a:rPr lang="sk-SK" sz="2800" dirty="0"/>
              <a:t> sú rôzne, niekedy sa kladie dôraz na samotné dielo, inokedy zasa skôr na vzťah medzi človekom a terapeutom, ale sú i také poňatia liečby, kedy sa za nosnú časť terapie považuje samotný proces tvorby diela. Jednotliví </a:t>
            </a:r>
            <a:r>
              <a:rPr lang="sk-SK" sz="2800" dirty="0" err="1"/>
              <a:t>arteterapeuti</a:t>
            </a:r>
            <a:r>
              <a:rPr lang="sk-SK" sz="2800" dirty="0"/>
              <a:t> zdôrazňujú rôzne aspekty </a:t>
            </a:r>
            <a:r>
              <a:rPr lang="sk-SK" sz="2800" dirty="0" err="1"/>
              <a:t>arteterapeutickej</a:t>
            </a:r>
            <a:r>
              <a:rPr lang="sk-SK" sz="2800" dirty="0"/>
              <a:t> práce, ktoré považujú za dôležité.</a:t>
            </a:r>
          </a:p>
        </p:txBody>
      </p:sp>
    </p:spTree>
    <p:extLst>
      <p:ext uri="{BB962C8B-B14F-4D97-AF65-F5344CB8AC3E}">
        <p14:creationId xmlns:p14="http://schemas.microsoft.com/office/powerpoint/2010/main" val="3502747469"/>
      </p:ext>
    </p:extLst>
  </p:cSld>
  <p:clrMapOvr>
    <a:masterClrMapping/>
  </p:clrMapOvr>
  <p:transition spd="slow">
    <p:randomBa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a:t>Techniky v </a:t>
            </a:r>
            <a:r>
              <a:rPr lang="sk-SK" dirty="0" err="1"/>
              <a:t>arteterapii</a:t>
            </a:r>
            <a:endParaRPr lang="sk-SK" dirty="0"/>
          </a:p>
        </p:txBody>
      </p:sp>
      <p:sp>
        <p:nvSpPr>
          <p:cNvPr id="3" name="Zástupný symbol obsahu 2"/>
          <p:cNvSpPr>
            <a:spLocks noGrp="1"/>
          </p:cNvSpPr>
          <p:nvPr>
            <p:ph idx="1"/>
          </p:nvPr>
        </p:nvSpPr>
        <p:spPr/>
        <p:txBody>
          <a:bodyPr/>
          <a:lstStyle/>
          <a:p>
            <a:r>
              <a:rPr lang="sk-SK" sz="2800" dirty="0"/>
              <a:t>V rámcoch </a:t>
            </a:r>
            <a:r>
              <a:rPr lang="sk-SK" sz="2800" dirty="0" err="1"/>
              <a:t>arteterapie</a:t>
            </a:r>
            <a:r>
              <a:rPr lang="sk-SK" sz="2800" dirty="0"/>
              <a:t> sa používajú podobné techniky ako vo výtvarnom umení. Tu rozlišujeme tieto výtvarné techniky:</a:t>
            </a:r>
          </a:p>
          <a:p>
            <a:r>
              <a:rPr lang="sk-SK" sz="2800" dirty="0"/>
              <a:t>1.	plošné</a:t>
            </a:r>
          </a:p>
          <a:p>
            <a:r>
              <a:rPr lang="sk-SK" sz="2800" dirty="0"/>
              <a:t>2.	priestorové</a:t>
            </a:r>
          </a:p>
          <a:p>
            <a:r>
              <a:rPr lang="sk-SK" sz="2800" dirty="0"/>
              <a:t>3.	grafické</a:t>
            </a:r>
          </a:p>
          <a:p>
            <a:r>
              <a:rPr lang="sk-SK" sz="2800" dirty="0"/>
              <a:t>4.	kombinované.</a:t>
            </a:r>
          </a:p>
          <a:p>
            <a:endParaRPr lang="sk-SK" dirty="0"/>
          </a:p>
        </p:txBody>
      </p:sp>
    </p:spTree>
    <p:extLst>
      <p:ext uri="{BB962C8B-B14F-4D97-AF65-F5344CB8AC3E}">
        <p14:creationId xmlns:p14="http://schemas.microsoft.com/office/powerpoint/2010/main" val="3586244665"/>
      </p:ext>
    </p:extLst>
  </p:cSld>
  <p:clrMapOvr>
    <a:masterClrMapping/>
  </p:clrMapOvr>
  <p:transition spd="slow">
    <p:randomBa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a:t>Symbolika a interpretácia v </a:t>
            </a:r>
            <a:r>
              <a:rPr lang="sk-SK" dirty="0" err="1"/>
              <a:t>arteterapii</a:t>
            </a:r>
            <a:endParaRPr lang="sk-SK" dirty="0"/>
          </a:p>
        </p:txBody>
      </p:sp>
      <p:sp>
        <p:nvSpPr>
          <p:cNvPr id="3" name="Zástupný symbol obsahu 2"/>
          <p:cNvSpPr>
            <a:spLocks noGrp="1"/>
          </p:cNvSpPr>
          <p:nvPr>
            <p:ph idx="1"/>
          </p:nvPr>
        </p:nvSpPr>
        <p:spPr>
          <a:xfrm>
            <a:off x="2589212" y="2133599"/>
            <a:ext cx="8915400" cy="4184073"/>
          </a:xfrm>
        </p:spPr>
        <p:txBody>
          <a:bodyPr>
            <a:noAutofit/>
          </a:bodyPr>
          <a:lstStyle/>
          <a:p>
            <a:r>
              <a:rPr lang="sk-SK" sz="3200" dirty="0"/>
              <a:t>Každá forma interpretácie </a:t>
            </a:r>
            <a:r>
              <a:rPr lang="sk-SK" sz="3200" dirty="0" err="1"/>
              <a:t>arteterapeuticky</a:t>
            </a:r>
            <a:r>
              <a:rPr lang="sk-SK" sz="3200" dirty="0"/>
              <a:t> vzniknutého diela je však svojím spôsobom individuálna. Vypovedá o človeku len to, čo sa dá nájsť v obraze v spojení s charakterovým problémom. Interpretácia môže byť len na daný problém, nemusí sa vzťahovať na celkový profil osobnosti človeka. </a:t>
            </a:r>
          </a:p>
        </p:txBody>
      </p:sp>
    </p:spTree>
    <p:extLst>
      <p:ext uri="{BB962C8B-B14F-4D97-AF65-F5344CB8AC3E}">
        <p14:creationId xmlns:p14="http://schemas.microsoft.com/office/powerpoint/2010/main" val="3705449771"/>
      </p:ext>
    </p:extLst>
  </p:cSld>
  <p:clrMapOvr>
    <a:masterClrMapping/>
  </p:clrMapOvr>
  <p:transition spd="slow">
    <p:randomBa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err="1"/>
              <a:t>Arteterapia</a:t>
            </a:r>
            <a:r>
              <a:rPr lang="sk-SK" dirty="0"/>
              <a:t> a jej liečivý a preventívny potenciál</a:t>
            </a:r>
          </a:p>
        </p:txBody>
      </p:sp>
      <p:sp>
        <p:nvSpPr>
          <p:cNvPr id="3" name="Zástupný symbol obsahu 2"/>
          <p:cNvSpPr>
            <a:spLocks noGrp="1"/>
          </p:cNvSpPr>
          <p:nvPr>
            <p:ph idx="1"/>
          </p:nvPr>
        </p:nvSpPr>
        <p:spPr>
          <a:xfrm>
            <a:off x="2589212" y="2133600"/>
            <a:ext cx="8915400" cy="4537364"/>
          </a:xfrm>
        </p:spPr>
        <p:txBody>
          <a:bodyPr>
            <a:normAutofit fontScale="92500"/>
          </a:bodyPr>
          <a:lstStyle/>
          <a:p>
            <a:r>
              <a:rPr lang="sk-SK" sz="3200" dirty="0"/>
              <a:t>Vytváranie spontánnych obrazov a objektov (ako hlavná náplň </a:t>
            </a:r>
            <a:r>
              <a:rPr lang="sk-SK" sz="3200" dirty="0" err="1"/>
              <a:t>arteterapie</a:t>
            </a:r>
            <a:r>
              <a:rPr lang="sk-SK" sz="3200" dirty="0"/>
              <a:t>) je aktom mentálnej hygieny. </a:t>
            </a:r>
          </a:p>
          <a:p>
            <a:r>
              <a:rPr lang="sk-SK" sz="3200" dirty="0"/>
              <a:t>Tak isto  pomáha pri prvých výtvarných pokusoch a dodáva pocit istoty. Zadaná téma by nemala pôsobiť obmedzujúco, naopak mala by slúžiť k odkrytiu kreativity a odstráneniu zábran. </a:t>
            </a:r>
            <a:r>
              <a:rPr lang="sk-SK" sz="3200" dirty="0" err="1"/>
              <a:t>Arteterapia</a:t>
            </a:r>
            <a:r>
              <a:rPr lang="sk-SK" sz="3200" dirty="0"/>
              <a:t> obohacuje toho kto tvorí, aj toho, kto vedie </a:t>
            </a:r>
            <a:r>
              <a:rPr lang="sk-SK" sz="3200" dirty="0" err="1"/>
              <a:t>arteterapiu</a:t>
            </a:r>
            <a:r>
              <a:rPr lang="sk-SK" sz="3200" dirty="0"/>
              <a:t>.</a:t>
            </a:r>
          </a:p>
        </p:txBody>
      </p:sp>
    </p:spTree>
    <p:extLst>
      <p:ext uri="{BB962C8B-B14F-4D97-AF65-F5344CB8AC3E}">
        <p14:creationId xmlns:p14="http://schemas.microsoft.com/office/powerpoint/2010/main" val="1915058887"/>
      </p:ext>
    </p:extLst>
  </p:cSld>
  <p:clrMapOvr>
    <a:masterClrMapping/>
  </p:clrMapOvr>
  <p:transition spd="slow">
    <p:randomBa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a:t>Kľúčové skupiny </a:t>
            </a:r>
            <a:r>
              <a:rPr lang="sk-SK" dirty="0" err="1"/>
              <a:t>arteterapie</a:t>
            </a:r>
            <a:endParaRPr lang="sk-SK" dirty="0"/>
          </a:p>
        </p:txBody>
      </p:sp>
      <p:sp>
        <p:nvSpPr>
          <p:cNvPr id="3" name="Zástupný symbol obsahu 2"/>
          <p:cNvSpPr>
            <a:spLocks noGrp="1"/>
          </p:cNvSpPr>
          <p:nvPr>
            <p:ph idx="1"/>
          </p:nvPr>
        </p:nvSpPr>
        <p:spPr>
          <a:xfrm>
            <a:off x="2589212" y="1558636"/>
            <a:ext cx="8915400" cy="5029200"/>
          </a:xfrm>
        </p:spPr>
        <p:txBody>
          <a:bodyPr>
            <a:normAutofit/>
          </a:bodyPr>
          <a:lstStyle/>
          <a:p>
            <a:r>
              <a:rPr lang="sk-SK" dirty="0"/>
              <a:t>•</a:t>
            </a:r>
            <a:r>
              <a:rPr lang="sk-SK" sz="2400" dirty="0"/>
              <a:t>	s deťmi</a:t>
            </a:r>
          </a:p>
          <a:p>
            <a:r>
              <a:rPr lang="sk-SK" sz="2400" dirty="0"/>
              <a:t>•	žiakmi</a:t>
            </a:r>
          </a:p>
          <a:p>
            <a:r>
              <a:rPr lang="sk-SK" sz="2400" dirty="0"/>
              <a:t>•	dospievajúcimi</a:t>
            </a:r>
          </a:p>
          <a:p>
            <a:r>
              <a:rPr lang="sk-SK" sz="2400" dirty="0"/>
              <a:t>•	hendikepovanými</a:t>
            </a:r>
          </a:p>
          <a:p>
            <a:r>
              <a:rPr lang="sk-SK" sz="2400" dirty="0"/>
              <a:t>•	s väzňami</a:t>
            </a:r>
          </a:p>
          <a:p>
            <a:r>
              <a:rPr lang="sk-SK" sz="2400" dirty="0"/>
              <a:t>•	telesne postihnutými</a:t>
            </a:r>
          </a:p>
          <a:p>
            <a:r>
              <a:rPr lang="sk-SK" sz="2400" dirty="0"/>
              <a:t>•	mentálne postihnutými</a:t>
            </a:r>
          </a:p>
          <a:p>
            <a:r>
              <a:rPr lang="sk-SK" sz="2400" dirty="0"/>
              <a:t>•	psychicky chorými</a:t>
            </a:r>
          </a:p>
          <a:p>
            <a:r>
              <a:rPr lang="sk-SK" sz="2400" dirty="0"/>
              <a:t>•	s dospelými</a:t>
            </a:r>
          </a:p>
          <a:p>
            <a:r>
              <a:rPr lang="sk-SK" sz="2400" dirty="0"/>
              <a:t>•	so seniormi.</a:t>
            </a:r>
          </a:p>
          <a:p>
            <a:endParaRPr lang="sk-SK" dirty="0"/>
          </a:p>
        </p:txBody>
      </p:sp>
    </p:spTree>
    <p:extLst>
      <p:ext uri="{BB962C8B-B14F-4D97-AF65-F5344CB8AC3E}">
        <p14:creationId xmlns:p14="http://schemas.microsoft.com/office/powerpoint/2010/main" val="2025003169"/>
      </p:ext>
    </p:extLst>
  </p:cSld>
  <p:clrMapOvr>
    <a:masterClrMapping/>
  </p:clrMapOvr>
  <p:transition spd="slow">
    <p:randomBa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a:t>Výtvarné dielo ako nástroj </a:t>
            </a:r>
            <a:r>
              <a:rPr lang="sk-SK" dirty="0" err="1"/>
              <a:t>arteterapie</a:t>
            </a:r>
            <a:endParaRPr lang="sk-SK" dirty="0"/>
          </a:p>
        </p:txBody>
      </p:sp>
      <p:sp>
        <p:nvSpPr>
          <p:cNvPr id="3" name="Zástupný symbol obsahu 2"/>
          <p:cNvSpPr>
            <a:spLocks noGrp="1"/>
          </p:cNvSpPr>
          <p:nvPr>
            <p:ph idx="1"/>
          </p:nvPr>
        </p:nvSpPr>
        <p:spPr/>
        <p:txBody>
          <a:bodyPr>
            <a:normAutofit/>
          </a:bodyPr>
          <a:lstStyle/>
          <a:p>
            <a:r>
              <a:rPr lang="sk-SK" sz="3200" dirty="0"/>
              <a:t>„Umenie nie je len podstatné meno, je i slovesom, ktoré sa deje ku pomoci človeku samému“ (</a:t>
            </a:r>
            <a:r>
              <a:rPr lang="sk-SK" sz="3200" dirty="0" err="1"/>
              <a:t>Šicková-Fabrici</a:t>
            </a:r>
            <a:r>
              <a:rPr lang="sk-SK" sz="3200" dirty="0"/>
              <a:t>, 2008, s. 14). Výtvarné umenie je východiskovým zdrojom aj pre </a:t>
            </a:r>
            <a:r>
              <a:rPr lang="sk-SK" sz="3200" dirty="0" err="1"/>
              <a:t>arteterapiu</a:t>
            </a:r>
            <a:r>
              <a:rPr lang="sk-SK" sz="3200" dirty="0"/>
              <a:t>. Ponúka hotové diela k interpretáciám či ich možným projekciám. </a:t>
            </a:r>
          </a:p>
        </p:txBody>
      </p:sp>
    </p:spTree>
    <p:extLst>
      <p:ext uri="{BB962C8B-B14F-4D97-AF65-F5344CB8AC3E}">
        <p14:creationId xmlns:p14="http://schemas.microsoft.com/office/powerpoint/2010/main" val="3658726803"/>
      </p:ext>
    </p:extLst>
  </p:cSld>
  <p:clrMapOvr>
    <a:masterClrMapping/>
  </p:clrMapOvr>
  <p:transition spd="slow">
    <p:randomBa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pt-BR" dirty="0"/>
              <a:t>Expresia a výraz v arteterapii</a:t>
            </a:r>
            <a:endParaRPr lang="sk-SK" dirty="0"/>
          </a:p>
        </p:txBody>
      </p:sp>
      <p:sp>
        <p:nvSpPr>
          <p:cNvPr id="3" name="Zástupný symbol obsahu 2"/>
          <p:cNvSpPr>
            <a:spLocks noGrp="1"/>
          </p:cNvSpPr>
          <p:nvPr>
            <p:ph idx="1"/>
          </p:nvPr>
        </p:nvSpPr>
        <p:spPr/>
        <p:txBody>
          <a:bodyPr>
            <a:normAutofit/>
          </a:bodyPr>
          <a:lstStyle/>
          <a:p>
            <a:r>
              <a:rPr lang="sk-SK" sz="3200" dirty="0"/>
              <a:t>Pojmy </a:t>
            </a:r>
            <a:r>
              <a:rPr lang="sk-SK" sz="3200" dirty="0" err="1"/>
              <a:t>expresia</a:t>
            </a:r>
            <a:r>
              <a:rPr lang="sk-SK" sz="3200" dirty="0"/>
              <a:t> a výraz zhodne označujú špecifický typ ľudských aktivít, v ktorých človek viac menej spontánne a s dôrazom na formu prejavu vyjadruje svoje vnútorné psychické stavy, dojmy, pocity, nálady a s nimi spojené skúsenosti, alebo poznatky. </a:t>
            </a:r>
          </a:p>
        </p:txBody>
      </p:sp>
    </p:spTree>
    <p:extLst>
      <p:ext uri="{BB962C8B-B14F-4D97-AF65-F5344CB8AC3E}">
        <p14:creationId xmlns:p14="http://schemas.microsoft.com/office/powerpoint/2010/main" val="2897686667"/>
      </p:ext>
    </p:extLst>
  </p:cSld>
  <p:clrMapOvr>
    <a:masterClrMapping/>
  </p:clrMapOvr>
  <p:transition spd="slow">
    <p:randomBa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sk-SK"/>
          </a:p>
        </p:txBody>
      </p:sp>
      <p:sp>
        <p:nvSpPr>
          <p:cNvPr id="3" name="Zástupný symbol obsahu 2"/>
          <p:cNvSpPr>
            <a:spLocks noGrp="1"/>
          </p:cNvSpPr>
          <p:nvPr>
            <p:ph idx="1"/>
          </p:nvPr>
        </p:nvSpPr>
        <p:spPr/>
        <p:txBody>
          <a:bodyPr>
            <a:normAutofit/>
          </a:bodyPr>
          <a:lstStyle/>
          <a:p>
            <a:r>
              <a:rPr lang="sk-SK" sz="3600" dirty="0"/>
              <a:t>Prístupy, ktoré sa používajú majú rozličný charakter, najčastejšie sa však využívajú také, po ktorých nasleduje reflexívny dialóg, respektíve, keď sa počas tvorby vedie aj vzájomný rozhovor. </a:t>
            </a:r>
          </a:p>
        </p:txBody>
      </p:sp>
    </p:spTree>
    <p:extLst>
      <p:ext uri="{BB962C8B-B14F-4D97-AF65-F5344CB8AC3E}">
        <p14:creationId xmlns:p14="http://schemas.microsoft.com/office/powerpoint/2010/main" val="2442207846"/>
      </p:ext>
    </p:extLst>
  </p:cSld>
  <p:clrMapOvr>
    <a:masterClrMapping/>
  </p:clrMapOvr>
  <p:transition spd="slow">
    <p:randomBa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a:t>Priebeh </a:t>
            </a:r>
            <a:r>
              <a:rPr lang="sk-SK" dirty="0" err="1"/>
              <a:t>arteterapeutické</a:t>
            </a:r>
            <a:r>
              <a:rPr lang="sk-SK" dirty="0"/>
              <a:t> procesu</a:t>
            </a:r>
          </a:p>
        </p:txBody>
      </p:sp>
      <p:sp>
        <p:nvSpPr>
          <p:cNvPr id="3" name="Zástupný symbol obsahu 2"/>
          <p:cNvSpPr>
            <a:spLocks noGrp="1"/>
          </p:cNvSpPr>
          <p:nvPr>
            <p:ph idx="1"/>
          </p:nvPr>
        </p:nvSpPr>
        <p:spPr>
          <a:xfrm>
            <a:off x="2140527" y="1371601"/>
            <a:ext cx="9725891" cy="5320144"/>
          </a:xfrm>
        </p:spPr>
        <p:txBody>
          <a:bodyPr>
            <a:normAutofit fontScale="92500"/>
          </a:bodyPr>
          <a:lstStyle/>
          <a:p>
            <a:r>
              <a:rPr lang="sk-SK" sz="2400" dirty="0" err="1"/>
              <a:t>Šicková-Fabrici</a:t>
            </a:r>
            <a:r>
              <a:rPr lang="sk-SK" sz="2400" dirty="0"/>
              <a:t> (2008) uvádza priebeh </a:t>
            </a:r>
            <a:r>
              <a:rPr lang="sk-SK" sz="2400" dirty="0" err="1"/>
              <a:t>arteterapeutickej</a:t>
            </a:r>
            <a:r>
              <a:rPr lang="sk-SK" sz="2400" dirty="0"/>
              <a:t> aktivity so žiakom nasledovne: </a:t>
            </a:r>
          </a:p>
          <a:p>
            <a:r>
              <a:rPr lang="sk-SK" sz="2400" dirty="0"/>
              <a:t>•	zahájenie terapie – začína privítaním a oboznámením žiaka s priebehom práce. Patrí tu rozhovor o uplynutom čase od poslednej terapie, uvoľňovacie cvičenia, meditácie pri hudbe, vizualizácie; </a:t>
            </a:r>
          </a:p>
          <a:p>
            <a:r>
              <a:rPr lang="sk-SK" sz="2400" dirty="0"/>
              <a:t>•	hlavná činnosť – zameraná na hĺbku vnímania žiaka, pocity, ktoré pri tvorení prežíva; </a:t>
            </a:r>
          </a:p>
          <a:p>
            <a:r>
              <a:rPr lang="sk-SK" sz="2400" dirty="0"/>
              <a:t>•	diskusia a spätná väzba – snažíme sa nadviazať rozhovor, získať názor žiaka na spoluprácu, výtvarnú činnosť, či techniku (žiak môže popísať farebnosť, tvary vo svojom diele). Je však nutné vnímať, či má žiak chuť niečo povedať, alebo má potrebu vstrebať pocity v tichosti; </a:t>
            </a:r>
          </a:p>
          <a:p>
            <a:r>
              <a:rPr lang="sk-SK" sz="2400" dirty="0"/>
              <a:t>•	zakončenie a záver, celkové zhodnotenie </a:t>
            </a:r>
            <a:r>
              <a:rPr lang="sk-SK" sz="2400" dirty="0" err="1"/>
              <a:t>arteterapeutického</a:t>
            </a:r>
            <a:r>
              <a:rPr lang="sk-SK" sz="2400" dirty="0"/>
              <a:t> stretnutia, motivácia a povzbudenie k ďalšiemu stretnutiu.</a:t>
            </a:r>
          </a:p>
          <a:p>
            <a:endParaRPr lang="sk-SK" dirty="0"/>
          </a:p>
        </p:txBody>
      </p:sp>
    </p:spTree>
    <p:extLst>
      <p:ext uri="{BB962C8B-B14F-4D97-AF65-F5344CB8AC3E}">
        <p14:creationId xmlns:p14="http://schemas.microsoft.com/office/powerpoint/2010/main" val="2148329303"/>
      </p:ext>
    </p:extLst>
  </p:cSld>
  <p:clrMapOvr>
    <a:masterClrMapping/>
  </p:clrMapOvr>
  <p:transition spd="slow">
    <p:randomBa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a:t>Kresbové testy</a:t>
            </a:r>
          </a:p>
        </p:txBody>
      </p:sp>
      <p:sp>
        <p:nvSpPr>
          <p:cNvPr id="3" name="Zástupný symbol obsahu 2"/>
          <p:cNvSpPr>
            <a:spLocks noGrp="1"/>
          </p:cNvSpPr>
          <p:nvPr>
            <p:ph idx="1"/>
          </p:nvPr>
        </p:nvSpPr>
        <p:spPr>
          <a:xfrm>
            <a:off x="2119745" y="1267691"/>
            <a:ext cx="9538855" cy="5403273"/>
          </a:xfrm>
        </p:spPr>
        <p:txBody>
          <a:bodyPr>
            <a:normAutofit fontScale="92500"/>
          </a:bodyPr>
          <a:lstStyle/>
          <a:p>
            <a:r>
              <a:rPr lang="sk-SK" dirty="0"/>
              <a:t>V rámcoch </a:t>
            </a:r>
            <a:r>
              <a:rPr lang="sk-SK" dirty="0" err="1"/>
              <a:t>arteterapie</a:t>
            </a:r>
            <a:r>
              <a:rPr lang="sk-SK" dirty="0"/>
              <a:t> sa k reflexii a v interpretácii môžu využívať aj kresbové testy :</a:t>
            </a:r>
          </a:p>
          <a:p>
            <a:r>
              <a:rPr lang="sk-SK" dirty="0"/>
              <a:t>•	</a:t>
            </a:r>
            <a:r>
              <a:rPr lang="sk-SK" dirty="0" err="1"/>
              <a:t>Goodenoughovej</a:t>
            </a:r>
            <a:r>
              <a:rPr lang="sk-SK" dirty="0"/>
              <a:t> test kresby ľudskej postavy (1926) ,</a:t>
            </a:r>
          </a:p>
          <a:p>
            <a:r>
              <a:rPr lang="sk-SK" dirty="0"/>
              <a:t>•	</a:t>
            </a:r>
            <a:r>
              <a:rPr lang="sk-SK" dirty="0" err="1"/>
              <a:t>Machoverovej</a:t>
            </a:r>
            <a:r>
              <a:rPr lang="sk-SK" dirty="0"/>
              <a:t> test (1949)  kresby ľudskej postavy,</a:t>
            </a:r>
          </a:p>
          <a:p>
            <a:r>
              <a:rPr lang="sk-SK" dirty="0"/>
              <a:t>•	Kresba ľudskej postavy , </a:t>
            </a:r>
          </a:p>
          <a:p>
            <a:r>
              <a:rPr lang="sk-SK" dirty="0"/>
              <a:t>•	Test kresby stromu  </a:t>
            </a:r>
            <a:r>
              <a:rPr lang="sk-SK" dirty="0" err="1"/>
              <a:t>Baum</a:t>
            </a:r>
            <a:r>
              <a:rPr lang="sk-SK" dirty="0"/>
              <a:t> Test podľa </a:t>
            </a:r>
            <a:r>
              <a:rPr lang="sk-SK" dirty="0" err="1"/>
              <a:t>Kocha</a:t>
            </a:r>
            <a:r>
              <a:rPr lang="sk-SK" dirty="0"/>
              <a:t> (1952),</a:t>
            </a:r>
          </a:p>
          <a:p>
            <a:r>
              <a:rPr lang="sk-SK" dirty="0"/>
              <a:t>•	Test domu,</a:t>
            </a:r>
          </a:p>
          <a:p>
            <a:r>
              <a:rPr lang="sk-SK" dirty="0"/>
              <a:t>•	Dynamický test kresby ľudskej postavy (</a:t>
            </a:r>
            <a:r>
              <a:rPr lang="sk-SK" dirty="0" err="1"/>
              <a:t>István</a:t>
            </a:r>
            <a:r>
              <a:rPr lang="sk-SK" dirty="0"/>
              <a:t> </a:t>
            </a:r>
            <a:r>
              <a:rPr lang="sk-SK" dirty="0" err="1"/>
              <a:t>Hárdi</a:t>
            </a:r>
            <a:r>
              <a:rPr lang="sk-SK" dirty="0"/>
              <a:t> 1992) ,</a:t>
            </a:r>
          </a:p>
          <a:p>
            <a:r>
              <a:rPr lang="sk-SK" dirty="0"/>
              <a:t>•	</a:t>
            </a:r>
            <a:r>
              <a:rPr lang="sk-SK" dirty="0" err="1"/>
              <a:t>Wartegov</a:t>
            </a:r>
            <a:r>
              <a:rPr lang="sk-SK" dirty="0"/>
              <a:t> test ,</a:t>
            </a:r>
          </a:p>
          <a:p>
            <a:r>
              <a:rPr lang="sk-SK" dirty="0"/>
              <a:t>•	Kresba začarovanej rodiny,</a:t>
            </a:r>
          </a:p>
          <a:p>
            <a:r>
              <a:rPr lang="sk-SK" dirty="0"/>
              <a:t>•	Namaľuj osobu, ktorá trhá jablko zo stromu,</a:t>
            </a:r>
          </a:p>
          <a:p>
            <a:r>
              <a:rPr lang="sk-SK" dirty="0"/>
              <a:t>•	Test imaginácie a zmyslu pre súvislosti ,</a:t>
            </a:r>
          </a:p>
          <a:p>
            <a:r>
              <a:rPr lang="sk-SK" dirty="0"/>
              <a:t>•	Body image test  (</a:t>
            </a:r>
            <a:r>
              <a:rPr lang="sk-SK" dirty="0" err="1"/>
              <a:t>Šicková-Fabrici</a:t>
            </a:r>
            <a:r>
              <a:rPr lang="sk-SK" dirty="0"/>
              <a:t> 2000).</a:t>
            </a:r>
          </a:p>
          <a:p>
            <a:r>
              <a:rPr lang="sk-SK" dirty="0"/>
              <a:t>•	Test stromu ; kresba troch stromov; dom, strom, človek,</a:t>
            </a:r>
          </a:p>
          <a:p>
            <a:r>
              <a:rPr lang="sk-SK" dirty="0"/>
              <a:t>•	Test hviezd a vĺn .</a:t>
            </a:r>
          </a:p>
          <a:p>
            <a:endParaRPr lang="sk-SK" dirty="0"/>
          </a:p>
        </p:txBody>
      </p:sp>
    </p:spTree>
    <p:extLst>
      <p:ext uri="{BB962C8B-B14F-4D97-AF65-F5344CB8AC3E}">
        <p14:creationId xmlns:p14="http://schemas.microsoft.com/office/powerpoint/2010/main" val="4231421904"/>
      </p:ext>
    </p:extLst>
  </p:cSld>
  <p:clrMapOvr>
    <a:masterClrMapping/>
  </p:clrMapOvr>
  <p:transition spd="slow">
    <p:randomBa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a:t>Význam a uplatnenie </a:t>
            </a:r>
            <a:r>
              <a:rPr lang="sk-SK" dirty="0" err="1"/>
              <a:t>arteterapie</a:t>
            </a:r>
            <a:endParaRPr lang="sk-SK" dirty="0"/>
          </a:p>
        </p:txBody>
      </p:sp>
      <p:sp>
        <p:nvSpPr>
          <p:cNvPr id="3" name="Zástupný symbol obsahu 2"/>
          <p:cNvSpPr>
            <a:spLocks noGrp="1"/>
          </p:cNvSpPr>
          <p:nvPr>
            <p:ph idx="1"/>
          </p:nvPr>
        </p:nvSpPr>
        <p:spPr/>
        <p:txBody>
          <a:bodyPr>
            <a:normAutofit/>
          </a:bodyPr>
          <a:lstStyle/>
          <a:p>
            <a:r>
              <a:rPr lang="sk-SK" sz="2400" dirty="0"/>
              <a:t>Využitie </a:t>
            </a:r>
            <a:r>
              <a:rPr lang="sk-SK" sz="2400" dirty="0" err="1"/>
              <a:t>arteterapie</a:t>
            </a:r>
            <a:r>
              <a:rPr lang="sk-SK" sz="2400" dirty="0"/>
              <a:t> je naozaj široké. </a:t>
            </a:r>
          </a:p>
          <a:p>
            <a:r>
              <a:rPr lang="sk-SK" sz="2400" dirty="0" err="1"/>
              <a:t>Arteterapiu</a:t>
            </a:r>
            <a:r>
              <a:rPr lang="sk-SK" sz="2400" dirty="0"/>
              <a:t> využívajú odborníci pri komunikácii s deťmi v predškolskom a ranom školskom veku, pretože navodiť slovný prejav neznámeho a dieťaťa je často veľmi ťažké. </a:t>
            </a:r>
          </a:p>
          <a:p>
            <a:r>
              <a:rPr lang="sk-SK" sz="2400" dirty="0" err="1"/>
              <a:t>Arteterapia</a:t>
            </a:r>
            <a:r>
              <a:rPr lang="sk-SK" sz="2400" dirty="0"/>
              <a:t> dospievajúcemu človeku pomáha nájsť vlastnú identitu, nájsť seba samého.</a:t>
            </a:r>
          </a:p>
        </p:txBody>
      </p:sp>
    </p:spTree>
    <p:extLst>
      <p:ext uri="{BB962C8B-B14F-4D97-AF65-F5344CB8AC3E}">
        <p14:creationId xmlns:p14="http://schemas.microsoft.com/office/powerpoint/2010/main" val="931928419"/>
      </p:ext>
    </p:extLst>
  </p:cSld>
  <p:clrMapOvr>
    <a:masterClrMapping/>
  </p:clrMapOvr>
  <p:transition spd="slow">
    <p:randomBa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sk-SK"/>
          </a:p>
        </p:txBody>
      </p:sp>
      <p:sp>
        <p:nvSpPr>
          <p:cNvPr id="3" name="Zástupný symbol obsahu 2"/>
          <p:cNvSpPr>
            <a:spLocks noGrp="1"/>
          </p:cNvSpPr>
          <p:nvPr>
            <p:ph idx="1"/>
          </p:nvPr>
        </p:nvSpPr>
        <p:spPr/>
        <p:txBody>
          <a:bodyPr/>
          <a:lstStyle/>
          <a:p>
            <a:endParaRPr lang="sk-SK"/>
          </a:p>
        </p:txBody>
      </p:sp>
    </p:spTree>
    <p:extLst>
      <p:ext uri="{BB962C8B-B14F-4D97-AF65-F5344CB8AC3E}">
        <p14:creationId xmlns:p14="http://schemas.microsoft.com/office/powerpoint/2010/main" val="2178748740"/>
      </p:ext>
    </p:extLst>
  </p:cSld>
  <p:clrMapOvr>
    <a:masterClrMapping/>
  </p:clrMapOvr>
  <p:transition spd="slow">
    <p:randomBa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sk-SK"/>
          </a:p>
        </p:txBody>
      </p:sp>
      <p:sp>
        <p:nvSpPr>
          <p:cNvPr id="3" name="Zástupný symbol obsahu 2"/>
          <p:cNvSpPr>
            <a:spLocks noGrp="1"/>
          </p:cNvSpPr>
          <p:nvPr>
            <p:ph idx="1"/>
          </p:nvPr>
        </p:nvSpPr>
        <p:spPr/>
        <p:txBody>
          <a:bodyPr>
            <a:normAutofit/>
          </a:bodyPr>
          <a:lstStyle/>
          <a:p>
            <a:r>
              <a:rPr lang="sk-SK" sz="4400" dirty="0"/>
              <a:t>Výtvarný prejav sa tak stáva zdrojom komunikácie alebo je zdrojom k reflexii k danému problému. </a:t>
            </a:r>
          </a:p>
        </p:txBody>
      </p:sp>
    </p:spTree>
    <p:extLst>
      <p:ext uri="{BB962C8B-B14F-4D97-AF65-F5344CB8AC3E}">
        <p14:creationId xmlns:p14="http://schemas.microsoft.com/office/powerpoint/2010/main" val="525588124"/>
      </p:ext>
    </p:extLst>
  </p:cSld>
  <p:clrMapOvr>
    <a:masterClrMapping/>
  </p:clrMapOvr>
  <p:transition spd="slow">
    <p:randomBa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err="1"/>
              <a:t>Arteterapia</a:t>
            </a:r>
            <a:r>
              <a:rPr lang="sk-SK" dirty="0"/>
              <a:t> a jej východiská</a:t>
            </a:r>
          </a:p>
        </p:txBody>
      </p:sp>
      <p:sp>
        <p:nvSpPr>
          <p:cNvPr id="3" name="Zástupný symbol obsahu 2"/>
          <p:cNvSpPr>
            <a:spLocks noGrp="1"/>
          </p:cNvSpPr>
          <p:nvPr>
            <p:ph idx="1"/>
          </p:nvPr>
        </p:nvSpPr>
        <p:spPr/>
        <p:txBody>
          <a:bodyPr>
            <a:normAutofit/>
          </a:bodyPr>
          <a:lstStyle/>
          <a:p>
            <a:r>
              <a:rPr lang="sk-SK" sz="3200" dirty="0"/>
              <a:t>Pojem </a:t>
            </a:r>
            <a:r>
              <a:rPr lang="sk-SK" sz="3200" dirty="0" err="1"/>
              <a:t>arteterapia</a:t>
            </a:r>
            <a:r>
              <a:rPr lang="sk-SK" sz="3200" dirty="0"/>
              <a:t> vychádza zo spojenia dvoch starovekých antických pojmov: z latinského slova art, </a:t>
            </a:r>
            <a:r>
              <a:rPr lang="sk-SK" sz="3200" dirty="0" err="1"/>
              <a:t>artis</a:t>
            </a:r>
            <a:r>
              <a:rPr lang="sk-SK" sz="3200" dirty="0"/>
              <a:t>, čo znamená umenie a z gréckeho slova </a:t>
            </a:r>
            <a:r>
              <a:rPr lang="sk-SK" sz="3200" dirty="0" err="1"/>
              <a:t>therapón</a:t>
            </a:r>
            <a:r>
              <a:rPr lang="sk-SK" sz="3200" dirty="0"/>
              <a:t>, čo v pôvodnom zmysle slova predstavovalo služobníka, sprievodcu a ošetrovateľa bohov (</a:t>
            </a:r>
            <a:r>
              <a:rPr lang="sk-SK" sz="3200" dirty="0" err="1"/>
              <a:t>Slavík</a:t>
            </a:r>
            <a:r>
              <a:rPr lang="sk-SK" sz="3200" dirty="0"/>
              <a:t>, 1999). </a:t>
            </a:r>
          </a:p>
        </p:txBody>
      </p:sp>
    </p:spTree>
    <p:extLst>
      <p:ext uri="{BB962C8B-B14F-4D97-AF65-F5344CB8AC3E}">
        <p14:creationId xmlns:p14="http://schemas.microsoft.com/office/powerpoint/2010/main" val="2952757610"/>
      </p:ext>
    </p:extLst>
  </p:cSld>
  <p:clrMapOvr>
    <a:masterClrMapping/>
  </p:clrMapOvr>
  <p:transition spd="slow">
    <p:randomBa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sk-SK"/>
          </a:p>
        </p:txBody>
      </p:sp>
      <p:sp>
        <p:nvSpPr>
          <p:cNvPr id="3" name="Zástupný symbol obsahu 2"/>
          <p:cNvSpPr>
            <a:spLocks noGrp="1"/>
          </p:cNvSpPr>
          <p:nvPr>
            <p:ph idx="1"/>
          </p:nvPr>
        </p:nvSpPr>
        <p:spPr/>
        <p:txBody>
          <a:bodyPr>
            <a:normAutofit/>
          </a:bodyPr>
          <a:lstStyle/>
          <a:p>
            <a:r>
              <a:rPr lang="sk-SK" sz="3200" dirty="0" err="1"/>
              <a:t>Arteterapia</a:t>
            </a:r>
            <a:r>
              <a:rPr lang="sk-SK" sz="3200" dirty="0"/>
              <a:t> je v odbornej literatúre vymedzená ako druh psychoterapie. Stretávame sa  s ňou vo výchovnom procese, v sociálnej práci a klinickej praxi (</a:t>
            </a:r>
            <a:r>
              <a:rPr lang="sk-SK" sz="3200" dirty="0" err="1"/>
              <a:t>Dostálová</a:t>
            </a:r>
            <a:r>
              <a:rPr lang="sk-SK" sz="3200" dirty="0"/>
              <a:t>, In: </a:t>
            </a:r>
            <a:r>
              <a:rPr lang="sk-SK" sz="3200" dirty="0" err="1"/>
              <a:t>Pipeková</a:t>
            </a:r>
            <a:r>
              <a:rPr lang="sk-SK" sz="3200" dirty="0"/>
              <a:t>,  2001). </a:t>
            </a:r>
          </a:p>
        </p:txBody>
      </p:sp>
    </p:spTree>
    <p:extLst>
      <p:ext uri="{BB962C8B-B14F-4D97-AF65-F5344CB8AC3E}">
        <p14:creationId xmlns:p14="http://schemas.microsoft.com/office/powerpoint/2010/main" val="97464354"/>
      </p:ext>
    </p:extLst>
  </p:cSld>
  <p:clrMapOvr>
    <a:masterClrMapping/>
  </p:clrMapOvr>
  <p:transition spd="slow">
    <p:randomBa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sk-SK"/>
          </a:p>
        </p:txBody>
      </p:sp>
      <p:sp>
        <p:nvSpPr>
          <p:cNvPr id="3" name="Zástupný symbol obsahu 2"/>
          <p:cNvSpPr>
            <a:spLocks noGrp="1"/>
          </p:cNvSpPr>
          <p:nvPr>
            <p:ph idx="1"/>
          </p:nvPr>
        </p:nvSpPr>
        <p:spPr/>
        <p:txBody>
          <a:bodyPr>
            <a:normAutofit/>
          </a:bodyPr>
          <a:lstStyle/>
          <a:p>
            <a:r>
              <a:rPr lang="sk-SK" sz="4000" dirty="0"/>
              <a:t>Hlavným liečebným prostriedkom </a:t>
            </a:r>
            <a:r>
              <a:rPr lang="sk-SK" sz="4000" dirty="0" err="1"/>
              <a:t>arteterapie</a:t>
            </a:r>
            <a:r>
              <a:rPr lang="sk-SK" sz="4000" dirty="0"/>
              <a:t> je výtvarný prejav, či už ide o kreslenie, maľbu, modelovanie alebo inú výtvarnú činnosť (</a:t>
            </a:r>
            <a:r>
              <a:rPr lang="sk-SK" sz="4000" dirty="0" err="1"/>
              <a:t>Probstová</a:t>
            </a:r>
            <a:r>
              <a:rPr lang="sk-SK" sz="4000" dirty="0"/>
              <a:t>, 2005).</a:t>
            </a:r>
          </a:p>
        </p:txBody>
      </p:sp>
    </p:spTree>
    <p:extLst>
      <p:ext uri="{BB962C8B-B14F-4D97-AF65-F5344CB8AC3E}">
        <p14:creationId xmlns:p14="http://schemas.microsoft.com/office/powerpoint/2010/main" val="2771101305"/>
      </p:ext>
    </p:extLst>
  </p:cSld>
  <p:clrMapOvr>
    <a:masterClrMapping/>
  </p:clrMapOvr>
  <p:transition spd="slow">
    <p:randomBa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sk-SK"/>
          </a:p>
        </p:txBody>
      </p:sp>
      <p:sp>
        <p:nvSpPr>
          <p:cNvPr id="3" name="Zástupný symbol obsahu 2"/>
          <p:cNvSpPr>
            <a:spLocks noGrp="1"/>
          </p:cNvSpPr>
          <p:nvPr>
            <p:ph idx="1"/>
          </p:nvPr>
        </p:nvSpPr>
        <p:spPr/>
        <p:txBody>
          <a:bodyPr>
            <a:normAutofit/>
          </a:bodyPr>
          <a:lstStyle/>
          <a:p>
            <a:r>
              <a:rPr lang="sk-SK" sz="3200" dirty="0"/>
              <a:t>Výtvarným prejavom tu rozumieme všetko to, čo sa nakreslí, namaľuje alebo vymodeluje z nejakého plastického materiálu, respektíve vytvorí v </a:t>
            </a:r>
            <a:r>
              <a:rPr lang="sk-SK" sz="3200" dirty="0" err="1"/>
              <a:t>trojdimenzii</a:t>
            </a:r>
            <a:r>
              <a:rPr lang="sk-SK" sz="3200" dirty="0"/>
              <a:t> (3D priestor). Výtvarný prejav sa neskôr vyhodnotí v rámcoch rozhovoru s tým, kto prácu realizoval.</a:t>
            </a:r>
          </a:p>
        </p:txBody>
      </p:sp>
    </p:spTree>
    <p:extLst>
      <p:ext uri="{BB962C8B-B14F-4D97-AF65-F5344CB8AC3E}">
        <p14:creationId xmlns:p14="http://schemas.microsoft.com/office/powerpoint/2010/main" val="3989119180"/>
      </p:ext>
    </p:extLst>
  </p:cSld>
  <p:clrMapOvr>
    <a:masterClrMapping/>
  </p:clrMapOvr>
  <p:transition spd="slow">
    <p:randomBar/>
  </p:transition>
</p:sld>
</file>

<file path=ppt/theme/theme1.xml><?xml version="1.0" encoding="utf-8"?>
<a:theme xmlns:a="http://schemas.openxmlformats.org/drawingml/2006/main" name="Dym">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41</TotalTime>
  <Words>1784</Words>
  <Application>Microsoft Office PowerPoint</Application>
  <PresentationFormat>Širokouhlá</PresentationFormat>
  <Paragraphs>129</Paragraphs>
  <Slides>43</Slides>
  <Notes>0</Notes>
  <HiddenSlides>0</HiddenSlides>
  <MMClips>0</MMClips>
  <ScaleCrop>false</ScaleCrop>
  <HeadingPairs>
    <vt:vector size="6" baseType="variant">
      <vt:variant>
        <vt:lpstr>Použité písma</vt:lpstr>
      </vt:variant>
      <vt:variant>
        <vt:i4>3</vt:i4>
      </vt:variant>
      <vt:variant>
        <vt:lpstr>Motív</vt:lpstr>
      </vt:variant>
      <vt:variant>
        <vt:i4>1</vt:i4>
      </vt:variant>
      <vt:variant>
        <vt:lpstr>Nadpisy snímok</vt:lpstr>
      </vt:variant>
      <vt:variant>
        <vt:i4>43</vt:i4>
      </vt:variant>
    </vt:vector>
  </HeadingPairs>
  <TitlesOfParts>
    <vt:vector size="47" baseType="lpstr">
      <vt:lpstr>Arial</vt:lpstr>
      <vt:lpstr>Century Gothic</vt:lpstr>
      <vt:lpstr>Wingdings 3</vt:lpstr>
      <vt:lpstr>Dym</vt:lpstr>
      <vt:lpstr>Arteterapeutický ateliér</vt:lpstr>
      <vt:lpstr>Prezentácia programu PowerPoint</vt:lpstr>
      <vt:lpstr>Predmet arteterapie</vt:lpstr>
      <vt:lpstr>Prezentácia programu PowerPoint</vt:lpstr>
      <vt:lpstr>Prezentácia programu PowerPoint</vt:lpstr>
      <vt:lpstr>Arteterapia a jej východiská</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Východiská arteterapie</vt:lpstr>
      <vt:lpstr>Ciele arteterapie</vt:lpstr>
      <vt:lpstr>Prezentácia programu PowerPoint</vt:lpstr>
      <vt:lpstr>Metódy arteterapie</vt:lpstr>
      <vt:lpstr>Prezentácia programu PowerPoint</vt:lpstr>
      <vt:lpstr>Prezentácia programu PowerPoint</vt:lpstr>
      <vt:lpstr>Prezentácia programu PowerPoint</vt:lpstr>
      <vt:lpstr>Formy arteterapie</vt:lpstr>
      <vt:lpstr>História arteterapie</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Výhody arteterapie</vt:lpstr>
      <vt:lpstr>Prístupy v arteterapii</vt:lpstr>
      <vt:lpstr>Prezentácia programu PowerPoint</vt:lpstr>
      <vt:lpstr>Techniky v arteterapii</vt:lpstr>
      <vt:lpstr>Symbolika a interpretácia v arteterapii</vt:lpstr>
      <vt:lpstr>Arteterapia a jej liečivý a preventívny potenciál</vt:lpstr>
      <vt:lpstr>Kľúčové skupiny arteterapie</vt:lpstr>
      <vt:lpstr>Výtvarné dielo ako nástroj arteterapie</vt:lpstr>
      <vt:lpstr>Expresia a výraz v arteterapii</vt:lpstr>
      <vt:lpstr>Priebeh arteterapeutické procesu</vt:lpstr>
      <vt:lpstr>Kresbové testy</vt:lpstr>
      <vt:lpstr>Význam a uplatnenie arteterapie</vt:lpstr>
      <vt:lpstr>Prezentácia programu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Arteterapeutický ateliér</dc:title>
  <dc:creator>alena.sedlakova</dc:creator>
  <cp:lastModifiedBy>Alena Sedláková</cp:lastModifiedBy>
  <cp:revision>6</cp:revision>
  <dcterms:created xsi:type="dcterms:W3CDTF">2016-09-30T09:09:39Z</dcterms:created>
  <dcterms:modified xsi:type="dcterms:W3CDTF">2020-09-18T08:55:08Z</dcterms:modified>
</cp:coreProperties>
</file>