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5" r:id="rId4"/>
    <p:sldId id="281" r:id="rId5"/>
    <p:sldId id="283" r:id="rId6"/>
    <p:sldId id="284" r:id="rId7"/>
    <p:sldId id="282" r:id="rId8"/>
    <p:sldId id="270" r:id="rId9"/>
    <p:sldId id="259" r:id="rId1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1" autoAdjust="0"/>
    <p:restoredTop sz="96305" autoAdjust="0"/>
  </p:normalViewPr>
  <p:slideViewPr>
    <p:cSldViewPr snapToGrid="0">
      <p:cViewPr>
        <p:scale>
          <a:sx n="100" d="100"/>
          <a:sy n="100" d="100"/>
        </p:scale>
        <p:origin x="72" y="-4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277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6446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239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80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775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587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74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909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694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766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255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B8FF3-C205-4F58-A115-681FC97B379A}" type="datetimeFigureOut">
              <a:rPr lang="sk-SK" smtClean="0"/>
              <a:t>7. 5. 2025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AC5D-FC8C-4916-A28B-40CB54381F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40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16personalities.com/sk" TargetMode="External"/><Relationship Id="rId2" Type="http://schemas.openxmlformats.org/officeDocument/2006/relationships/hyperlink" Target="http://www.nubian.sk/povah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st-mbti.hys.cz/mbti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44053" y="1287377"/>
            <a:ext cx="9144000" cy="2196052"/>
          </a:xfrm>
        </p:spPr>
        <p:txBody>
          <a:bodyPr>
            <a:normAutofit/>
          </a:bodyPr>
          <a:lstStyle/>
          <a:p>
            <a:r>
              <a:rPr lang="sk-SK" sz="3600" b="1" dirty="0" err="1"/>
              <a:t>Myers-Briggs</a:t>
            </a:r>
            <a:r>
              <a:rPr lang="sk-SK" sz="3600" b="1" dirty="0"/>
              <a:t> Type </a:t>
            </a:r>
            <a:r>
              <a:rPr lang="sk-SK" sz="3600" b="1" dirty="0" err="1"/>
              <a:t>Indicator</a:t>
            </a:r>
            <a:r>
              <a:rPr lang="sk-SK" sz="3600" b="1" dirty="0"/>
              <a:t/>
            </a:r>
            <a:br>
              <a:rPr lang="sk-SK" sz="3600" b="1" dirty="0"/>
            </a:br>
            <a:r>
              <a:rPr lang="sk-SK" sz="3600" b="1" dirty="0"/>
              <a:t/>
            </a:r>
            <a:br>
              <a:rPr lang="sk-SK" sz="3600" b="1" dirty="0"/>
            </a:br>
            <a:r>
              <a:rPr lang="sk-SK" sz="3600" b="1" dirty="0"/>
              <a:t>Indikátor osobnostných typov podľa </a:t>
            </a:r>
            <a:r>
              <a:rPr lang="sk-SK" sz="3600" b="1" dirty="0" err="1"/>
              <a:t>Mayersovej</a:t>
            </a:r>
            <a:r>
              <a:rPr lang="sk-SK" sz="3600" b="1" dirty="0"/>
              <a:t> a </a:t>
            </a:r>
            <a:r>
              <a:rPr lang="sk-SK" sz="3600" b="1" dirty="0" err="1"/>
              <a:t>Briggsovej</a:t>
            </a:r>
            <a:endParaRPr lang="sk-SK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/>
              <a:t>Doc. Mgr. Tatiana Dubayová, </a:t>
            </a:r>
            <a:r>
              <a:rPr lang="sk-SK"/>
              <a:t>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1139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Typológia osobnosti detí MBTI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1824"/>
          </a:xfrm>
        </p:spPr>
        <p:txBody>
          <a:bodyPr>
            <a:normAutofit/>
          </a:bodyPr>
          <a:lstStyle/>
          <a:p>
            <a:r>
              <a:rPr lang="sk-SK" sz="2000" dirty="0"/>
              <a:t>MBTI = </a:t>
            </a:r>
            <a:r>
              <a:rPr lang="sk-SK" sz="2000" dirty="0" err="1"/>
              <a:t>Myers-Briggs</a:t>
            </a:r>
            <a:r>
              <a:rPr lang="sk-SK" sz="2000" dirty="0"/>
              <a:t> Type </a:t>
            </a:r>
            <a:r>
              <a:rPr lang="sk-SK" sz="2000" dirty="0" err="1"/>
              <a:t>Indicator</a:t>
            </a:r>
            <a:r>
              <a:rPr lang="sk-SK" sz="2000" dirty="0"/>
              <a:t> </a:t>
            </a:r>
          </a:p>
          <a:p>
            <a:r>
              <a:rPr lang="sk-SK" sz="2000" dirty="0"/>
              <a:t>Základná idea: Všetci majú svoje vlastné špecifické preferencie spôsobu </a:t>
            </a:r>
          </a:p>
          <a:p>
            <a:pPr marL="0" indent="0">
              <a:buNone/>
            </a:pPr>
            <a:r>
              <a:rPr lang="sk-SK" sz="2000" dirty="0"/>
              <a:t>vysvetľovania si svojich skúseností; tieto preferencie sú základom našich </a:t>
            </a:r>
          </a:p>
          <a:p>
            <a:pPr marL="0" indent="0">
              <a:buNone/>
            </a:pPr>
            <a:r>
              <a:rPr lang="sk-SK" sz="2000" dirty="0"/>
              <a:t>záujmov, potrieb, hodnôt a motivácie </a:t>
            </a:r>
          </a:p>
          <a:p>
            <a:r>
              <a:rPr lang="sk-SK" sz="2000" dirty="0"/>
              <a:t>Typ = ideálna forma, ku ktorej sa jedinec viac-menej približuje</a:t>
            </a:r>
          </a:p>
          <a:p>
            <a:r>
              <a:rPr lang="sk-SK" sz="2000" dirty="0"/>
              <a:t>MBTI – typológia podľa preferovaného spôsobu prijímania informácií, </a:t>
            </a:r>
          </a:p>
          <a:p>
            <a:pPr marL="0" indent="0">
              <a:buNone/>
            </a:pPr>
            <a:r>
              <a:rPr lang="sk-SK" sz="2000" dirty="0"/>
              <a:t>rozhodovania a orientácie energie (introvertný </a:t>
            </a:r>
            <a:r>
              <a:rPr lang="sk-SK" sz="2000" dirty="0" err="1"/>
              <a:t>vs</a:t>
            </a:r>
            <a:r>
              <a:rPr lang="sk-SK" sz="2000" dirty="0"/>
              <a:t>. extrovertný typ) a životného štýlu (usudzovanie </a:t>
            </a:r>
            <a:r>
              <a:rPr lang="sk-SK" sz="2000" dirty="0" err="1"/>
              <a:t>vs</a:t>
            </a:r>
            <a:r>
              <a:rPr lang="sk-SK" sz="2000" dirty="0"/>
              <a:t>. vnímanie)</a:t>
            </a:r>
          </a:p>
          <a:p>
            <a:pPr marL="0" indent="0">
              <a:buNone/>
            </a:pPr>
            <a:endParaRPr lang="sk-SK" sz="2000" dirty="0"/>
          </a:p>
          <a:p>
            <a:r>
              <a:rPr lang="sk-SK" sz="2000" dirty="0"/>
              <a:t>Test vychádza z typológie Carla </a:t>
            </a:r>
            <a:r>
              <a:rPr lang="sk-SK" sz="2000" dirty="0" err="1"/>
              <a:t>Junga</a:t>
            </a:r>
            <a:endParaRPr lang="sk-SK" sz="2000" dirty="0"/>
          </a:p>
          <a:p>
            <a:r>
              <a:rPr lang="sk-SK" sz="2000" dirty="0"/>
              <a:t>Vznikol so zámerom pomôcť ženám uplatniť sa na trhu práce</a:t>
            </a:r>
          </a:p>
          <a:p>
            <a:r>
              <a:rPr lang="sk-SK" sz="2000" dirty="0"/>
              <a:t>Pomáha porozumieť tomu, čo považujú iný za dôležité</a:t>
            </a:r>
          </a:p>
          <a:p>
            <a:pPr marL="0" indent="0">
              <a:buNone/>
            </a:pPr>
            <a:endParaRPr lang="sk-SK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073" y="138922"/>
            <a:ext cx="28575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429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0189"/>
          </a:xfrm>
        </p:spPr>
        <p:txBody>
          <a:bodyPr>
            <a:normAutofit/>
          </a:bodyPr>
          <a:lstStyle/>
          <a:p>
            <a:r>
              <a:rPr lang="sk-SK" sz="3600" b="1" dirty="0"/>
              <a:t>Typológia osobnosti detí MBTI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138057"/>
          </a:xfrm>
        </p:spPr>
        <p:txBody>
          <a:bodyPr>
            <a:normAutofit/>
          </a:bodyPr>
          <a:lstStyle/>
          <a:p>
            <a:r>
              <a:rPr lang="sk-SK" sz="2400" b="1" dirty="0"/>
              <a:t>Dimenzie osobnosti: </a:t>
            </a:r>
          </a:p>
          <a:p>
            <a:pPr>
              <a:buFontTx/>
              <a:buChar char="-"/>
            </a:pPr>
            <a:r>
              <a:rPr lang="sk-SK" sz="2000" b="1" dirty="0"/>
              <a:t>energia pre vnímanie okolitého prostredia</a:t>
            </a:r>
            <a:r>
              <a:rPr lang="sk-SK" sz="2000" dirty="0"/>
              <a:t> (</a:t>
            </a:r>
            <a:r>
              <a:rPr lang="sk-SK" sz="2000" dirty="0" err="1"/>
              <a:t>extraverzia</a:t>
            </a:r>
            <a:r>
              <a:rPr lang="sk-SK" sz="2000" dirty="0"/>
              <a:t> </a:t>
            </a:r>
            <a:r>
              <a:rPr lang="sk-SK" sz="2000" dirty="0" err="1"/>
              <a:t>vs</a:t>
            </a:r>
            <a:r>
              <a:rPr lang="sk-SK" sz="2000" dirty="0"/>
              <a:t>. introverzia) 	E/I</a:t>
            </a:r>
          </a:p>
          <a:p>
            <a:pPr marL="0" indent="0">
              <a:buNone/>
            </a:pPr>
            <a:r>
              <a:rPr lang="sk-SK" sz="2000" i="1" dirty="0"/>
              <a:t>(vonkajší svet </a:t>
            </a:r>
            <a:r>
              <a:rPr lang="sk-SK" sz="2000" i="1" dirty="0" err="1"/>
              <a:t>vs</a:t>
            </a:r>
            <a:r>
              <a:rPr lang="sk-SK" sz="2000" i="1" dirty="0"/>
              <a:t>. vnútorné pocity)</a:t>
            </a:r>
          </a:p>
          <a:p>
            <a:pPr marL="0" indent="0">
              <a:buNone/>
            </a:pPr>
            <a:endParaRPr lang="sk-SK" sz="2000" dirty="0"/>
          </a:p>
          <a:p>
            <a:pPr>
              <a:buFontTx/>
              <a:buChar char="-"/>
            </a:pPr>
            <a:r>
              <a:rPr lang="sk-SK" sz="2000" b="1" dirty="0"/>
              <a:t>prijímanie informácií </a:t>
            </a:r>
            <a:r>
              <a:rPr lang="sk-SK" sz="2000" dirty="0"/>
              <a:t>(zmysly </a:t>
            </a:r>
            <a:r>
              <a:rPr lang="sk-SK" sz="2000" dirty="0" err="1"/>
              <a:t>vs</a:t>
            </a:r>
            <a:r>
              <a:rPr lang="sk-SK" sz="2000" dirty="0"/>
              <a:t>. intuícia) 					S/N</a:t>
            </a:r>
          </a:p>
          <a:p>
            <a:pPr marL="0" indent="0">
              <a:buNone/>
            </a:pPr>
            <a:r>
              <a:rPr lang="sk-SK" sz="2000" i="1" dirty="0"/>
              <a:t>(skutočnosť a fakty </a:t>
            </a:r>
            <a:r>
              <a:rPr lang="sk-SK" sz="2000" i="1" dirty="0" err="1"/>
              <a:t>vs</a:t>
            </a:r>
            <a:r>
              <a:rPr lang="sk-SK" sz="2000" i="1" dirty="0"/>
              <a:t>. myšlienky a teórie)</a:t>
            </a:r>
          </a:p>
          <a:p>
            <a:pPr marL="0" indent="0">
              <a:buNone/>
            </a:pPr>
            <a:endParaRPr lang="sk-SK" sz="2000" dirty="0"/>
          </a:p>
          <a:p>
            <a:pPr>
              <a:buFontTx/>
              <a:buChar char="-"/>
            </a:pPr>
            <a:r>
              <a:rPr lang="sk-SK" sz="2000" b="1" dirty="0"/>
              <a:t>spracovávanie informácií </a:t>
            </a:r>
            <a:r>
              <a:rPr lang="sk-SK" sz="2000" dirty="0"/>
              <a:t>(myslenie </a:t>
            </a:r>
            <a:r>
              <a:rPr lang="sk-SK" sz="2000" dirty="0" err="1"/>
              <a:t>vs</a:t>
            </a:r>
            <a:r>
              <a:rPr lang="sk-SK" sz="2000" dirty="0"/>
              <a:t>. cítenie)				T/F</a:t>
            </a:r>
          </a:p>
          <a:p>
            <a:pPr marL="0" indent="0">
              <a:buNone/>
            </a:pPr>
            <a:r>
              <a:rPr lang="sk-SK" sz="2000" i="1" dirty="0"/>
              <a:t>(dáta </a:t>
            </a:r>
            <a:r>
              <a:rPr lang="sk-SK" sz="2000" i="1" dirty="0" err="1"/>
              <a:t>vs</a:t>
            </a:r>
            <a:r>
              <a:rPr lang="sk-SK" sz="2000" i="1" dirty="0"/>
              <a:t>. city)</a:t>
            </a:r>
          </a:p>
          <a:p>
            <a:pPr>
              <a:buFontTx/>
              <a:buChar char="-"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- </a:t>
            </a:r>
            <a:r>
              <a:rPr lang="sk-SK" sz="2000" b="1" dirty="0"/>
              <a:t>životný štýl – vzťah k životu </a:t>
            </a:r>
            <a:r>
              <a:rPr lang="sk-SK" sz="2000" dirty="0"/>
              <a:t>(usudzovanie </a:t>
            </a:r>
            <a:r>
              <a:rPr lang="sk-SK" sz="2000" dirty="0" err="1"/>
              <a:t>vs</a:t>
            </a:r>
            <a:r>
              <a:rPr lang="sk-SK" sz="2000" dirty="0"/>
              <a:t>. vnímanie)			J/P</a:t>
            </a:r>
          </a:p>
          <a:p>
            <a:pPr marL="0" indent="0">
              <a:buNone/>
            </a:pPr>
            <a:r>
              <a:rPr lang="sk-SK" sz="2000" i="1" dirty="0"/>
              <a:t>(postupné riešenia a dokončovanie </a:t>
            </a:r>
            <a:r>
              <a:rPr lang="sk-SK" sz="2000" i="1" dirty="0" err="1"/>
              <a:t>vs</a:t>
            </a:r>
            <a:r>
              <a:rPr lang="sk-SK" sz="2000" i="1" dirty="0"/>
              <a:t>. subjektívna mienka a nadšenie)</a:t>
            </a:r>
          </a:p>
        </p:txBody>
      </p:sp>
    </p:spTree>
    <p:extLst>
      <p:ext uri="{BB962C8B-B14F-4D97-AF65-F5344CB8AC3E}">
        <p14:creationId xmlns:p14="http://schemas.microsoft.com/office/powerpoint/2010/main" val="150863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Typológia osobnosti detí MBTI </a:t>
            </a:r>
            <a:r>
              <a:rPr lang="sk-SK" sz="3600" dirty="0"/>
              <a:t>- energia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95980"/>
          </a:xfrm>
        </p:spPr>
        <p:txBody>
          <a:bodyPr/>
          <a:lstStyle/>
          <a:p>
            <a:r>
              <a:rPr lang="sk-SK" dirty="0" err="1"/>
              <a:t>Extravertné</a:t>
            </a:r>
            <a:r>
              <a:rPr lang="sk-SK" dirty="0"/>
              <a:t> deti (E)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Hovoria nahlas</a:t>
            </a:r>
          </a:p>
          <a:p>
            <a:r>
              <a:rPr lang="sk-SK" sz="2000" dirty="0"/>
              <a:t>Myslia tým, že hovoria</a:t>
            </a:r>
          </a:p>
          <a:p>
            <a:r>
              <a:rPr lang="sk-SK" sz="2000" dirty="0"/>
              <a:t>Radi pracujú v skupine</a:t>
            </a:r>
          </a:p>
          <a:p>
            <a:r>
              <a:rPr lang="sk-SK" sz="2000" dirty="0"/>
              <a:t>Uprednostňujú činnosť pred čítaním</a:t>
            </a:r>
          </a:p>
          <a:p>
            <a:r>
              <a:rPr lang="sk-SK" sz="2000" dirty="0"/>
              <a:t>Odpovedajú hneď</a:t>
            </a:r>
          </a:p>
          <a:p>
            <a:r>
              <a:rPr lang="sk-SK" sz="2000" dirty="0"/>
              <a:t>Hovoria to, čo si myslia alebo cítia</a:t>
            </a:r>
          </a:p>
          <a:p>
            <a:r>
              <a:rPr lang="sk-SK" sz="2000" dirty="0"/>
              <a:t>Potrebujú si činnosť skúsiť než by o nej najprv čítali</a:t>
            </a:r>
          </a:p>
          <a:p>
            <a:r>
              <a:rPr lang="sk-SK" sz="2000" dirty="0"/>
              <a:t>Nevadí im prerušovanie v práci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81466"/>
          </a:xfrm>
        </p:spPr>
        <p:txBody>
          <a:bodyPr/>
          <a:lstStyle/>
          <a:p>
            <a:r>
              <a:rPr lang="sk-SK" dirty="0"/>
              <a:t>Introvertné deti (I)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Pomalšie reagujú na otázky</a:t>
            </a:r>
          </a:p>
          <a:p>
            <a:r>
              <a:rPr lang="sk-SK" sz="2000" dirty="0"/>
              <a:t>Uprednostňujú čítanie pred diskusiou</a:t>
            </a:r>
          </a:p>
          <a:p>
            <a:r>
              <a:rPr lang="sk-SK" sz="2000" dirty="0"/>
              <a:t>Radšej pracujú sami alebo s človekom, ktorého si sami vyberú</a:t>
            </a:r>
          </a:p>
          <a:p>
            <a:r>
              <a:rPr lang="sk-SK" sz="2000" dirty="0"/>
              <a:t>Pri odpovedi na otázku potrebujú najprv premýšľať, odpovedajú s oneskorením</a:t>
            </a:r>
          </a:p>
          <a:p>
            <a:r>
              <a:rPr lang="sk-SK" sz="2000" dirty="0"/>
              <a:t>Nedelia sa o vnútorné pocity a myšlienky</a:t>
            </a:r>
          </a:p>
          <a:p>
            <a:r>
              <a:rPr lang="sk-SK" sz="2000" dirty="0"/>
              <a:t>O tom, čo sa bude diať potrebujú informácie vopred</a:t>
            </a:r>
          </a:p>
          <a:p>
            <a:r>
              <a:rPr lang="sk-SK" sz="2000" dirty="0"/>
              <a:t>Vadí im prerušovanie činnosti</a:t>
            </a:r>
          </a:p>
        </p:txBody>
      </p:sp>
    </p:spTree>
    <p:extLst>
      <p:ext uri="{BB962C8B-B14F-4D97-AF65-F5344CB8AC3E}">
        <p14:creationId xmlns:p14="http://schemas.microsoft.com/office/powerpoint/2010/main" val="214149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Typológia osobnosti detí MBTI </a:t>
            </a:r>
            <a:r>
              <a:rPr lang="sk-SK" sz="3600" dirty="0"/>
              <a:t>– prijímanie informácií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Zmyslové deti (S)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87800"/>
          </a:xfrm>
        </p:spPr>
        <p:txBody>
          <a:bodyPr>
            <a:noAutofit/>
          </a:bodyPr>
          <a:lstStyle/>
          <a:p>
            <a:r>
              <a:rPr lang="sk-SK" sz="1800" dirty="0"/>
              <a:t>Dôveruje tomu, čo je konkrétne a zmyslovo overiteľné</a:t>
            </a:r>
          </a:p>
          <a:p>
            <a:r>
              <a:rPr lang="sk-SK" sz="1800" dirty="0"/>
              <a:t>Všíma si detaily, praktickosť a fakty</a:t>
            </a:r>
          </a:p>
          <a:p>
            <a:r>
              <a:rPr lang="sk-SK" sz="1800" dirty="0"/>
              <a:t>Uprednostňuje skúsenosti a prax</a:t>
            </a:r>
          </a:p>
          <a:p>
            <a:r>
              <a:rPr lang="sk-SK" sz="1800" dirty="0"/>
              <a:t>Prerušujú učiteľa pri zadávaní inštrukcií, dožadujú sa spresnenia informácií ešte počas zadávania inštrukcie</a:t>
            </a:r>
          </a:p>
          <a:p>
            <a:r>
              <a:rPr lang="sk-SK" sz="1800" dirty="0"/>
              <a:t>Pri riešení nie sú veľmi nápadití</a:t>
            </a:r>
          </a:p>
          <a:p>
            <a:r>
              <a:rPr lang="sk-SK" sz="1800" dirty="0"/>
              <a:t>Dožadujú sa ďalších príkladov</a:t>
            </a:r>
          </a:p>
          <a:p>
            <a:r>
              <a:rPr lang="sk-SK" sz="1800" dirty="0"/>
              <a:t>Učia sa lepšie pri praktických činnostiach než z kníh</a:t>
            </a:r>
          </a:p>
          <a:p>
            <a:r>
              <a:rPr lang="sk-SK" sz="1800" dirty="0"/>
              <a:t>Pýtajú sa, či sa daná situácia skutočne stala (overujú si realitu) 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Intuitívne deti (N)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1800" dirty="0"/>
              <a:t>Myslí v symboloch, koncepciách a veľkých celkoch</a:t>
            </a:r>
          </a:p>
          <a:p>
            <a:r>
              <a:rPr lang="sk-SK" sz="1800" dirty="0"/>
              <a:t>Zaujímajú ho abstrakcie, vzory a možnosti</a:t>
            </a:r>
          </a:p>
          <a:p>
            <a:r>
              <a:rPr lang="sk-SK" sz="1800" dirty="0"/>
              <a:t>Začínajú pracovať skôr, ako učiteľ dokončí inštrukciu</a:t>
            </a:r>
          </a:p>
          <a:p>
            <a:r>
              <a:rPr lang="sk-SK" sz="1800" dirty="0"/>
              <a:t>Prichádzajú s neobvyklými alebo ťažko realizovateľnými riešeniami </a:t>
            </a:r>
          </a:p>
          <a:p>
            <a:r>
              <a:rPr lang="sk-SK" sz="1800" dirty="0"/>
              <a:t>Robia chyby z nepozornosti</a:t>
            </a:r>
          </a:p>
          <a:p>
            <a:r>
              <a:rPr lang="sk-SK" sz="1800" dirty="0"/>
              <a:t>Niekedy chcú zmeniť zadanie úlohy</a:t>
            </a:r>
          </a:p>
          <a:p>
            <a:r>
              <a:rPr lang="sk-SK" sz="1800" dirty="0"/>
              <a:t>Užívajú si, keď môžu zapojiť svoju predstavivosť a vymýšľať </a:t>
            </a:r>
            <a:r>
              <a:rPr lang="sk-SK" sz="1800" dirty="0" err="1"/>
              <a:t>netradi</a:t>
            </a:r>
            <a:r>
              <a:rPr lang="sk-SK" sz="1800" dirty="0"/>
              <a:t> </a:t>
            </a:r>
            <a:r>
              <a:rPr lang="sk-SK" sz="1800" dirty="0" err="1"/>
              <a:t>čné</a:t>
            </a:r>
            <a:r>
              <a:rPr lang="sk-SK" sz="1800" dirty="0"/>
              <a:t> riešenia</a:t>
            </a:r>
          </a:p>
        </p:txBody>
      </p:sp>
    </p:spTree>
    <p:extLst>
      <p:ext uri="{BB962C8B-B14F-4D97-AF65-F5344CB8AC3E}">
        <p14:creationId xmlns:p14="http://schemas.microsoft.com/office/powerpoint/2010/main" val="3981780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945812" cy="1325563"/>
          </a:xfrm>
        </p:spPr>
        <p:txBody>
          <a:bodyPr>
            <a:normAutofit/>
          </a:bodyPr>
          <a:lstStyle/>
          <a:p>
            <a:r>
              <a:rPr lang="sk-SK" sz="3600" b="1" dirty="0"/>
              <a:t>Typológia osobnosti detí MBTI </a:t>
            </a:r>
            <a:r>
              <a:rPr lang="sk-SK" sz="3600" dirty="0"/>
              <a:t>– spracovávanie informácií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Deti s prevahou myslenia (T)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Radi kritizujú a hľadajú nedostatky</a:t>
            </a:r>
          </a:p>
          <a:p>
            <a:r>
              <a:rPr lang="sk-SK" sz="2000" dirty="0" smtClean="0"/>
              <a:t>Vzdávajú </a:t>
            </a:r>
            <a:r>
              <a:rPr lang="sk-SK" sz="2000" dirty="0"/>
              <a:t>sa, keď si nie sú isté, že dokážu splniť úlohu, potrebujú sa cítiť kompetentne a neradi riskujú</a:t>
            </a:r>
          </a:p>
          <a:p>
            <a:r>
              <a:rPr lang="sk-SK" sz="2000" dirty="0"/>
              <a:t>Radi debatujú s autoritami</a:t>
            </a:r>
          </a:p>
          <a:p>
            <a:r>
              <a:rPr lang="sk-SK" sz="2000" dirty="0"/>
              <a:t>Akoby chceli mať vždy posledné slovo</a:t>
            </a:r>
          </a:p>
          <a:p>
            <a:r>
              <a:rPr lang="sk-SK" sz="2000" dirty="0"/>
              <a:t>Prejavy náklonnosti a sympatií môžu vnímať ako nepríjemné</a:t>
            </a:r>
          </a:p>
          <a:p>
            <a:endParaRPr lang="sk-SK" sz="200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Deti s prevahou cítenia (F)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k-SK" sz="2000" dirty="0"/>
              <a:t>Citlivo vnímajú smutné príbehy alebo ich rozruší nepekné správanie medzi spolužiakmi</a:t>
            </a:r>
          </a:p>
          <a:p>
            <a:r>
              <a:rPr lang="sk-SK" sz="2000" dirty="0"/>
              <a:t>Vyhľadávajú slabších a utlačovaných a venujú sa im</a:t>
            </a:r>
          </a:p>
          <a:p>
            <a:r>
              <a:rPr lang="sk-SK" sz="2000" dirty="0"/>
              <a:t>Keď sa im zdá, že ich učiteľ nemá rád, vzdávajú sa</a:t>
            </a:r>
          </a:p>
          <a:p>
            <a:r>
              <a:rPr lang="sk-SK" sz="2000" dirty="0"/>
              <a:t>Vyhľadávajú spätnú väzbu a povzbudenie </a:t>
            </a:r>
          </a:p>
          <a:p>
            <a:r>
              <a:rPr lang="sk-SK" sz="2000" dirty="0"/>
              <a:t>Lepšie sa učia na príkladoch z praxe a na životných situáciách</a:t>
            </a:r>
          </a:p>
          <a:p>
            <a:r>
              <a:rPr lang="sk-SK" sz="2000" dirty="0"/>
              <a:t>Kritiku môžu vnímať ako dôkaz, že ich niekto nemá rád</a:t>
            </a:r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35837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Typológia osobnosti detí MBTI </a:t>
            </a:r>
            <a:r>
              <a:rPr lang="sk-SK" sz="3600" dirty="0"/>
              <a:t>– vzťah k životu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Deti s prevahou usudzovania (J)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Snažia sa mať prácu rýchlo hotovú, neradi sa k nej vracajú</a:t>
            </a:r>
          </a:p>
          <a:p>
            <a:r>
              <a:rPr lang="sk-SK" sz="2000" dirty="0"/>
              <a:t>Bránia sa hľadaniu v nových zdrojoch informácií</a:t>
            </a:r>
          </a:p>
          <a:p>
            <a:r>
              <a:rPr lang="sk-SK" sz="2000" dirty="0"/>
              <a:t>Rozruší ich nová situácia alebo zmeny v naplánovanom programe</a:t>
            </a:r>
          </a:p>
          <a:p>
            <a:r>
              <a:rPr lang="sk-SK" sz="2000" dirty="0"/>
              <a:t>Často trvajú na svojich riešeniach úloh a naplánovaných spôsoboch riešenia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Deti s prevahou vnímania (P)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Pracujú ale nedokončujú veci, napr. nerobia si poznámky, nedotiahnu nápady do konca</a:t>
            </a:r>
          </a:p>
          <a:p>
            <a:r>
              <a:rPr lang="sk-SK" sz="2000" dirty="0"/>
              <a:t>Nevedia odhadnúť dobu, ktorú budú potrebovať ku práci</a:t>
            </a:r>
          </a:p>
          <a:p>
            <a:r>
              <a:rPr lang="sk-SK" sz="2000" dirty="0"/>
              <a:t>Majú radi prekvapivé zmeny</a:t>
            </a:r>
          </a:p>
          <a:p>
            <a:r>
              <a:rPr lang="sk-SK" sz="2000" dirty="0"/>
              <a:t>Oneskorujú sa pri odovzdávaní hotových projektov</a:t>
            </a:r>
          </a:p>
        </p:txBody>
      </p:sp>
    </p:spTree>
    <p:extLst>
      <p:ext uri="{BB962C8B-B14F-4D97-AF65-F5344CB8AC3E}">
        <p14:creationId xmlns:p14="http://schemas.microsoft.com/office/powerpoint/2010/main" val="261525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/>
              <a:t>Typológia osobnosti detí MBTI v edukácii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Striedanie aktivít riešených v skupinách a samostatne (</a:t>
            </a:r>
            <a:r>
              <a:rPr lang="sk-SK" sz="2400" dirty="0" err="1"/>
              <a:t>extraverti</a:t>
            </a:r>
            <a:r>
              <a:rPr lang="sk-SK" sz="2400" dirty="0"/>
              <a:t>/</a:t>
            </a:r>
            <a:r>
              <a:rPr lang="sk-SK" sz="2400" dirty="0" err="1"/>
              <a:t>intoverti</a:t>
            </a:r>
            <a:r>
              <a:rPr lang="sk-SK" sz="2400" dirty="0"/>
              <a:t>)</a:t>
            </a:r>
          </a:p>
          <a:p>
            <a:r>
              <a:rPr lang="sk-SK" sz="2400" dirty="0"/>
              <a:t>Pri zadávaní úloh nechať na dieťati spôsob spracovania </a:t>
            </a:r>
          </a:p>
          <a:p>
            <a:r>
              <a:rPr lang="sk-SK" sz="2400" dirty="0"/>
              <a:t>Pestrosť učenia – fakty aj prepojenie na praktický život, ukážky praktického využitia </a:t>
            </a:r>
          </a:p>
          <a:p>
            <a:r>
              <a:rPr lang="sk-SK" sz="2400" dirty="0"/>
              <a:t>Poskytnúť pestré príklady – intuitívny žiak začne počítať bez pozorného prečítania zadania, zmyslový číta veľmi pozorne a potrebuje zadanie niekedy </a:t>
            </a:r>
            <a:r>
              <a:rPr lang="sk-SK" sz="2400" dirty="0" err="1"/>
              <a:t>dovysvetľovať</a:t>
            </a:r>
            <a:endParaRPr lang="sk-SK" sz="2400" dirty="0"/>
          </a:p>
          <a:p>
            <a:r>
              <a:rPr lang="sk-SK" sz="2400" dirty="0"/>
              <a:t>Pestré spôsoby skúšania žiakov – ústna odpoveď pred všetkými alebo písomná odpoveď</a:t>
            </a:r>
          </a:p>
          <a:p>
            <a:r>
              <a:rPr lang="sk-SK" sz="2400" dirty="0"/>
              <a:t>Definovať kritéria pre skúšanie – hodnotíme fakty </a:t>
            </a:r>
            <a:r>
              <a:rPr lang="sk-SK" sz="2400"/>
              <a:t>alebo prepojenie na život? </a:t>
            </a:r>
            <a:endParaRPr lang="sk-SK" sz="2400" dirty="0"/>
          </a:p>
          <a:p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04429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Literatúra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Miková, Š., </a:t>
            </a:r>
            <a:r>
              <a:rPr lang="sk-SK" sz="2000" dirty="0" err="1"/>
              <a:t>Stang</a:t>
            </a:r>
            <a:r>
              <a:rPr lang="sk-SK" sz="2000" dirty="0"/>
              <a:t>, J. 2010. </a:t>
            </a:r>
            <a:r>
              <a:rPr lang="sk-SK" sz="2000" dirty="0" err="1"/>
              <a:t>Typologie</a:t>
            </a:r>
            <a:r>
              <a:rPr lang="sk-SK" sz="2000" dirty="0"/>
              <a:t> osobnosti u </a:t>
            </a:r>
            <a:r>
              <a:rPr lang="sk-SK" sz="2000" dirty="0" err="1"/>
              <a:t>dětí</a:t>
            </a:r>
            <a:r>
              <a:rPr lang="sk-SK" sz="2000" dirty="0"/>
              <a:t>. Praha: Portál. ISBN </a:t>
            </a:r>
          </a:p>
          <a:p>
            <a:r>
              <a:rPr lang="sk-SK" sz="2000" dirty="0" err="1"/>
              <a:t>Kohoutek</a:t>
            </a:r>
            <a:r>
              <a:rPr lang="sk-SK" sz="2000" dirty="0"/>
              <a:t>, R. 2000. Základy </a:t>
            </a:r>
            <a:r>
              <a:rPr lang="sk-SK" sz="2000" dirty="0" err="1"/>
              <a:t>psychologie</a:t>
            </a:r>
            <a:r>
              <a:rPr lang="sk-SK" sz="2000" dirty="0"/>
              <a:t> osobnosti. Brno: CERM. ISBN 80-7204-156-8</a:t>
            </a:r>
          </a:p>
          <a:p>
            <a:r>
              <a:rPr lang="sk-SK" sz="2000" dirty="0"/>
              <a:t>Miková, Š., </a:t>
            </a:r>
            <a:r>
              <a:rPr lang="sk-SK" sz="2000" dirty="0" err="1"/>
              <a:t>Stang</a:t>
            </a:r>
            <a:r>
              <a:rPr lang="sk-SK" sz="2000" dirty="0"/>
              <a:t>, J. 2010. </a:t>
            </a:r>
            <a:r>
              <a:rPr lang="sk-SK" sz="2000" dirty="0" err="1"/>
              <a:t>Typologie</a:t>
            </a:r>
            <a:r>
              <a:rPr lang="sk-SK" sz="2000" dirty="0"/>
              <a:t> </a:t>
            </a:r>
            <a:r>
              <a:rPr lang="sk-SK" sz="2000" dirty="0" err="1"/>
              <a:t>osobnoosti</a:t>
            </a:r>
            <a:r>
              <a:rPr lang="sk-SK" sz="2000" dirty="0"/>
              <a:t> u </a:t>
            </a:r>
            <a:r>
              <a:rPr lang="sk-SK" sz="2000" dirty="0" err="1"/>
              <a:t>dětí</a:t>
            </a:r>
            <a:r>
              <a:rPr lang="sk-SK" sz="2000" dirty="0"/>
              <a:t>. </a:t>
            </a:r>
            <a:r>
              <a:rPr lang="sk-SK" sz="2000" dirty="0" err="1"/>
              <a:t>Ptaha</a:t>
            </a:r>
            <a:r>
              <a:rPr lang="sk-SK" sz="2000" dirty="0"/>
              <a:t>: Portál. 224 s. ISBN 978-80-7367-587-5</a:t>
            </a:r>
          </a:p>
          <a:p>
            <a:r>
              <a:rPr lang="sk-SK" sz="2000" dirty="0" err="1"/>
              <a:t>Nolen-Hoeksma</a:t>
            </a:r>
            <a:r>
              <a:rPr lang="sk-SK" sz="2000" dirty="0"/>
              <a:t>, S., </a:t>
            </a:r>
            <a:r>
              <a:rPr lang="sk-SK" sz="2000" dirty="0" err="1"/>
              <a:t>Frederickson</a:t>
            </a:r>
            <a:r>
              <a:rPr lang="sk-SK" sz="2000" dirty="0"/>
              <a:t>, B. L., </a:t>
            </a:r>
            <a:r>
              <a:rPr lang="sk-SK" sz="2000" dirty="0" err="1"/>
              <a:t>loftus</a:t>
            </a:r>
            <a:r>
              <a:rPr lang="sk-SK" sz="2000" dirty="0"/>
              <a:t>, G. R. 2012. </a:t>
            </a:r>
            <a:r>
              <a:rPr lang="sk-SK" sz="2000" dirty="0" err="1"/>
              <a:t>Psychologie</a:t>
            </a:r>
            <a:r>
              <a:rPr lang="sk-SK" sz="2000" dirty="0"/>
              <a:t> </a:t>
            </a:r>
            <a:r>
              <a:rPr lang="sk-SK" sz="2000" dirty="0" err="1"/>
              <a:t>Atkinsonové</a:t>
            </a:r>
            <a:r>
              <a:rPr lang="sk-SK" sz="2000" dirty="0"/>
              <a:t> a </a:t>
            </a:r>
            <a:r>
              <a:rPr lang="sk-SK" sz="2000" dirty="0" err="1"/>
              <a:t>Hilgarda</a:t>
            </a:r>
            <a:r>
              <a:rPr lang="sk-SK" sz="2000" dirty="0"/>
              <a:t>. Praha: Portál. 888 s. ISBN 978-80-262-0083-3</a:t>
            </a:r>
          </a:p>
          <a:p>
            <a:r>
              <a:rPr lang="sk-SK" sz="2000" dirty="0" err="1"/>
              <a:t>Nakonečný</a:t>
            </a:r>
            <a:r>
              <a:rPr lang="sk-SK" sz="2000" dirty="0"/>
              <a:t>, M. 1997. </a:t>
            </a:r>
            <a:r>
              <a:rPr lang="sk-SK" sz="2000" dirty="0" err="1"/>
              <a:t>Psychologie</a:t>
            </a:r>
            <a:r>
              <a:rPr lang="sk-SK" sz="2000" dirty="0"/>
              <a:t> osobnosti. Praha: </a:t>
            </a:r>
            <a:r>
              <a:rPr lang="sk-SK" sz="2000" dirty="0" err="1"/>
              <a:t>Academia</a:t>
            </a:r>
            <a:r>
              <a:rPr lang="sk-SK" sz="2000" dirty="0"/>
              <a:t>. 336 s. ISBN 80-200-0628-1</a:t>
            </a:r>
          </a:p>
          <a:p>
            <a:r>
              <a:rPr lang="sk-SK" sz="2000" dirty="0">
                <a:hlinkClick r:id="rId2"/>
              </a:rPr>
              <a:t>http://www.nubian.sk/povaha/</a:t>
            </a:r>
            <a:endParaRPr lang="sk-SK" sz="2000" dirty="0"/>
          </a:p>
          <a:p>
            <a:r>
              <a:rPr lang="sk-SK" sz="2000" dirty="0">
                <a:hlinkClick r:id="rId3"/>
              </a:rPr>
              <a:t>https://www.16personalities.com/sk</a:t>
            </a:r>
            <a:endParaRPr lang="sk-SK" sz="2000" dirty="0"/>
          </a:p>
          <a:p>
            <a:r>
              <a:rPr lang="sk-SK" sz="2000" dirty="0">
                <a:hlinkClick r:id="rId4"/>
              </a:rPr>
              <a:t>http://test-mbti.hys.cz/mbti.php</a:t>
            </a:r>
            <a:endParaRPr lang="sk-SK" sz="2000" dirty="0"/>
          </a:p>
          <a:p>
            <a:endParaRPr lang="sk-SK" sz="2000" dirty="0"/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53693901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5518</TotalTime>
  <Words>796</Words>
  <Application>Microsoft Office PowerPoint</Application>
  <PresentationFormat>Širokouhlá</PresentationFormat>
  <Paragraphs>106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Motív Office</vt:lpstr>
      <vt:lpstr>Myers-Briggs Type Indicator  Indikátor osobnostných typov podľa Mayersovej a Briggsovej</vt:lpstr>
      <vt:lpstr>Typológia osobnosti detí MBTI</vt:lpstr>
      <vt:lpstr>Typológia osobnosti detí MBTI</vt:lpstr>
      <vt:lpstr>Typológia osobnosti detí MBTI - energia</vt:lpstr>
      <vt:lpstr>Typológia osobnosti detí MBTI – prijímanie informácií</vt:lpstr>
      <vt:lpstr>Typológia osobnosti detí MBTI – spracovávanie informácií</vt:lpstr>
      <vt:lpstr>Typológia osobnosti detí MBTI – vzťah k životu</vt:lpstr>
      <vt:lpstr>Typológia osobnosti detí MBTI v edukácii</vt:lpstr>
      <vt:lpstr>Literatúra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Psychológia osobnosti</dc:title>
  <dc:creator>tatiana.dubayova</dc:creator>
  <cp:lastModifiedBy>Tomková Blanka</cp:lastModifiedBy>
  <cp:revision>76</cp:revision>
  <dcterms:created xsi:type="dcterms:W3CDTF">2019-03-23T10:52:18Z</dcterms:created>
  <dcterms:modified xsi:type="dcterms:W3CDTF">2025-05-07T11:59:20Z</dcterms:modified>
</cp:coreProperties>
</file>