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2" r:id="rId4"/>
    <p:sldId id="260" r:id="rId5"/>
    <p:sldId id="261" r:id="rId6"/>
    <p:sldId id="258" r:id="rId7"/>
    <p:sldId id="259" r:id="rId8"/>
    <p:sldId id="265" r:id="rId9"/>
    <p:sldId id="264" r:id="rId10"/>
    <p:sldId id="266" r:id="rId11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6" autoAdjust="0"/>
    <p:restoredTop sz="94660"/>
  </p:normalViewPr>
  <p:slideViewPr>
    <p:cSldViewPr snapToGrid="0">
      <p:cViewPr varScale="1">
        <p:scale>
          <a:sx n="70" d="100"/>
          <a:sy n="70" d="100"/>
        </p:scale>
        <p:origin x="-57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443D-FC00-439A-A17C-24F8CD932BC9}" type="datetimeFigureOut">
              <a:rPr lang="sk-SK" smtClean="0"/>
              <a:t>11. 1. 2020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8846-72DF-47F8-9868-0DE57C3E60F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68042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443D-FC00-439A-A17C-24F8CD932BC9}" type="datetimeFigureOut">
              <a:rPr lang="sk-SK" smtClean="0"/>
              <a:t>11. 1. 2020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8846-72DF-47F8-9868-0DE57C3E60F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97131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443D-FC00-439A-A17C-24F8CD932BC9}" type="datetimeFigureOut">
              <a:rPr lang="sk-SK" smtClean="0"/>
              <a:t>11. 1. 2020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8846-72DF-47F8-9868-0DE57C3E60F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45643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443D-FC00-439A-A17C-24F8CD932BC9}" type="datetimeFigureOut">
              <a:rPr lang="sk-SK" smtClean="0"/>
              <a:t>11. 1. 2020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8846-72DF-47F8-9868-0DE57C3E60F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47234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443D-FC00-439A-A17C-24F8CD932BC9}" type="datetimeFigureOut">
              <a:rPr lang="sk-SK" smtClean="0"/>
              <a:t>11. 1. 2020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8846-72DF-47F8-9868-0DE57C3E60F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50339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443D-FC00-439A-A17C-24F8CD932BC9}" type="datetimeFigureOut">
              <a:rPr lang="sk-SK" smtClean="0"/>
              <a:t>11. 1. 2020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8846-72DF-47F8-9868-0DE57C3E60F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62291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443D-FC00-439A-A17C-24F8CD932BC9}" type="datetimeFigureOut">
              <a:rPr lang="sk-SK" smtClean="0"/>
              <a:t>11. 1. 2020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8846-72DF-47F8-9868-0DE57C3E60F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59545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443D-FC00-439A-A17C-24F8CD932BC9}" type="datetimeFigureOut">
              <a:rPr lang="sk-SK" smtClean="0"/>
              <a:t>11. 1. 2020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8846-72DF-47F8-9868-0DE57C3E60F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95291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443D-FC00-439A-A17C-24F8CD932BC9}" type="datetimeFigureOut">
              <a:rPr lang="sk-SK" smtClean="0"/>
              <a:t>11. 1. 2020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8846-72DF-47F8-9868-0DE57C3E60F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31013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443D-FC00-439A-A17C-24F8CD932BC9}" type="datetimeFigureOut">
              <a:rPr lang="sk-SK" smtClean="0"/>
              <a:t>11. 1. 2020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8846-72DF-47F8-9868-0DE57C3E60F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7330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443D-FC00-439A-A17C-24F8CD932BC9}" type="datetimeFigureOut">
              <a:rPr lang="sk-SK" smtClean="0"/>
              <a:t>11. 1. 2020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8846-72DF-47F8-9868-0DE57C3E60F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13422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C443D-FC00-439A-A17C-24F8CD932BC9}" type="datetimeFigureOut">
              <a:rPr lang="sk-SK" smtClean="0"/>
              <a:t>11. 1. 2020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C8846-72DF-47F8-9868-0DE57C3E60F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84225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/>
              <a:t>Agresia, agresivita, </a:t>
            </a:r>
            <a:r>
              <a:rPr lang="sk-SK" sz="3600" b="1" dirty="0" err="1" smtClean="0"/>
              <a:t>hostilita</a:t>
            </a:r>
            <a:endParaRPr lang="sk-SK" sz="3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73026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/>
              <a:t>Možnosti prevencie agresívneho správania</a:t>
            </a:r>
            <a:endParaRPr lang="sk-SK" sz="36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dirty="0"/>
              <a:t>preorientovanie útoku</a:t>
            </a:r>
            <a:r>
              <a:rPr lang="sk-SK" dirty="0" smtClean="0"/>
              <a:t>,</a:t>
            </a:r>
          </a:p>
          <a:p>
            <a:pPr lvl="0"/>
            <a:endParaRPr lang="sk-SK" dirty="0"/>
          </a:p>
          <a:p>
            <a:pPr lvl="0"/>
            <a:r>
              <a:rPr lang="sk-SK" dirty="0"/>
              <a:t>ventilácia napätia</a:t>
            </a:r>
            <a:r>
              <a:rPr lang="sk-SK" dirty="0" smtClean="0"/>
              <a:t>,</a:t>
            </a:r>
          </a:p>
          <a:p>
            <a:pPr lvl="0"/>
            <a:endParaRPr lang="sk-SK" dirty="0"/>
          </a:p>
          <a:p>
            <a:r>
              <a:rPr lang="sk-SK" dirty="0"/>
              <a:t>vytvorenie upokojujúceho rituálu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2483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/>
              <a:t>Vymedzenie základných pojmov</a:t>
            </a:r>
            <a:endParaRPr lang="sk-SK" sz="36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163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400" dirty="0" smtClean="0"/>
              <a:t>Agresia = agresívne správanie; správanie, ktoré ničí, poškodzuje, ubližuje</a:t>
            </a:r>
          </a:p>
          <a:p>
            <a:pPr marL="0" indent="0">
              <a:buNone/>
            </a:pPr>
            <a:r>
              <a:rPr lang="sk-SK" sz="2400" dirty="0" smtClean="0"/>
              <a:t>Agresivita = tendencia k agresívnemu správaniu</a:t>
            </a:r>
          </a:p>
          <a:p>
            <a:pPr marL="0" indent="0">
              <a:buNone/>
            </a:pPr>
            <a:r>
              <a:rPr lang="sk-SK" sz="2400" dirty="0" err="1" smtClean="0"/>
              <a:t>Hostilita</a:t>
            </a:r>
            <a:r>
              <a:rPr lang="sk-SK" sz="2400" dirty="0" smtClean="0"/>
              <a:t> = nepriateľský postoj, ktorý sa nemusí prejavovať ubližovaním</a:t>
            </a:r>
          </a:p>
          <a:p>
            <a:pPr marL="0" indent="0">
              <a:buNone/>
            </a:pPr>
            <a:endParaRPr lang="sk-SK" sz="2400" dirty="0" smtClean="0"/>
          </a:p>
          <a:p>
            <a:pPr>
              <a:buFontTx/>
              <a:buChar char="-"/>
            </a:pPr>
            <a:r>
              <a:rPr lang="sk-SK" sz="2400" dirty="0" smtClean="0"/>
              <a:t>Cieľavedomosť</a:t>
            </a:r>
          </a:p>
          <a:p>
            <a:pPr>
              <a:buFontTx/>
              <a:buChar char="-"/>
            </a:pPr>
            <a:r>
              <a:rPr lang="sk-SK" sz="2400" dirty="0" smtClean="0"/>
              <a:t>Schválnosť</a:t>
            </a:r>
          </a:p>
          <a:p>
            <a:pPr>
              <a:buFontTx/>
              <a:buChar char="-"/>
            </a:pPr>
            <a:r>
              <a:rPr lang="sk-SK" sz="2400" dirty="0" smtClean="0"/>
              <a:t>Zámernosť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r>
              <a:rPr lang="sk-SK" sz="2400" b="1" dirty="0" smtClean="0"/>
              <a:t>Je odlišná agresia ľudská od agresie zvierat?</a:t>
            </a:r>
            <a:endParaRPr lang="sk-SK" sz="2400" b="1" dirty="0"/>
          </a:p>
        </p:txBody>
      </p:sp>
    </p:spTree>
    <p:extLst>
      <p:ext uri="{BB962C8B-B14F-4D97-AF65-F5344CB8AC3E}">
        <p14:creationId xmlns:p14="http://schemas.microsoft.com/office/powerpoint/2010/main" val="132943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/>
              <a:t>Typy agresívneho správania </a:t>
            </a:r>
            <a:endParaRPr lang="sk-SK" sz="36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Fyzická – verbálna</a:t>
            </a:r>
          </a:p>
          <a:p>
            <a:endParaRPr lang="sk-SK" sz="2400" dirty="0"/>
          </a:p>
          <a:p>
            <a:r>
              <a:rPr lang="sk-SK" sz="2400" dirty="0" smtClean="0"/>
              <a:t>Ofenzívna – defenzívna</a:t>
            </a:r>
          </a:p>
          <a:p>
            <a:endParaRPr lang="sk-SK" sz="2400" dirty="0"/>
          </a:p>
          <a:p>
            <a:r>
              <a:rPr lang="sk-SK" sz="2400" dirty="0" smtClean="0"/>
              <a:t>Afektívna - inštrumentálna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132943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/>
              <a:t>Druhy agresívneho správania</a:t>
            </a:r>
            <a:endParaRPr lang="sk-SK" sz="36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Predátorská</a:t>
            </a:r>
          </a:p>
          <a:p>
            <a:r>
              <a:rPr lang="sk-SK" sz="2400" dirty="0" smtClean="0"/>
              <a:t>Agresia medzi samcami</a:t>
            </a:r>
          </a:p>
          <a:p>
            <a:r>
              <a:rPr lang="sk-SK" sz="2400" dirty="0" smtClean="0"/>
              <a:t>Agresia vyvolaná strachom</a:t>
            </a:r>
          </a:p>
          <a:p>
            <a:r>
              <a:rPr lang="sk-SK" sz="2400" dirty="0" smtClean="0"/>
              <a:t>Dráždivá agresia</a:t>
            </a:r>
          </a:p>
          <a:p>
            <a:r>
              <a:rPr lang="sk-SK" sz="2400" dirty="0" smtClean="0"/>
              <a:t>Materská agresia</a:t>
            </a:r>
          </a:p>
          <a:p>
            <a:r>
              <a:rPr lang="sk-SK" sz="2400" dirty="0" smtClean="0"/>
              <a:t>Sexuálna agresia</a:t>
            </a:r>
          </a:p>
          <a:p>
            <a:r>
              <a:rPr lang="sk-SK" sz="2400" dirty="0" smtClean="0"/>
              <a:t>Agresia pri ochrane teritória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721367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/>
              <a:t>Teórie vzniku agresívneho správania</a:t>
            </a:r>
            <a:endParaRPr lang="sk-SK" sz="36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 err="1" smtClean="0"/>
              <a:t>Inštinktivistická</a:t>
            </a:r>
            <a:r>
              <a:rPr lang="sk-SK" sz="2400" dirty="0" smtClean="0"/>
              <a:t> teória (</a:t>
            </a:r>
            <a:r>
              <a:rPr lang="sk-SK" sz="2400" dirty="0" err="1" smtClean="0"/>
              <a:t>Lorenz</a:t>
            </a:r>
            <a:r>
              <a:rPr lang="sk-SK" sz="2400" dirty="0" smtClean="0"/>
              <a:t>)</a:t>
            </a:r>
          </a:p>
          <a:p>
            <a:endParaRPr lang="sk-SK" sz="2400" dirty="0"/>
          </a:p>
          <a:p>
            <a:r>
              <a:rPr lang="sk-SK" sz="2400" dirty="0" err="1" smtClean="0"/>
              <a:t>Frustračná</a:t>
            </a:r>
            <a:r>
              <a:rPr lang="sk-SK" sz="2400" dirty="0" smtClean="0"/>
              <a:t> teória (</a:t>
            </a:r>
            <a:r>
              <a:rPr lang="sk-SK" sz="2400" dirty="0" err="1" smtClean="0"/>
              <a:t>Dollard</a:t>
            </a:r>
            <a:r>
              <a:rPr lang="sk-SK" sz="2400" dirty="0" smtClean="0"/>
              <a:t>)</a:t>
            </a:r>
          </a:p>
          <a:p>
            <a:endParaRPr lang="sk-SK" sz="2400" dirty="0"/>
          </a:p>
          <a:p>
            <a:r>
              <a:rPr lang="sk-SK" sz="2400" dirty="0" smtClean="0"/>
              <a:t>Teória sociálneho učenia (</a:t>
            </a:r>
            <a:r>
              <a:rPr lang="sk-SK" sz="2400" dirty="0" err="1" smtClean="0"/>
              <a:t>Bandura</a:t>
            </a:r>
            <a:r>
              <a:rPr lang="sk-SK" sz="2400" dirty="0" smtClean="0"/>
              <a:t>)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132943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ChangeArrowheads="1"/>
          </p:cNvSpPr>
          <p:nvPr/>
        </p:nvSpPr>
        <p:spPr bwMode="auto">
          <a:xfrm>
            <a:off x="702906" y="534954"/>
            <a:ext cx="2038005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  <p:grpSp>
        <p:nvGrpSpPr>
          <p:cNvPr id="3" name="Kresliace plátno 32"/>
          <p:cNvGrpSpPr>
            <a:grpSpLocks/>
          </p:cNvGrpSpPr>
          <p:nvPr/>
        </p:nvGrpSpPr>
        <p:grpSpPr bwMode="auto">
          <a:xfrm>
            <a:off x="702906" y="534955"/>
            <a:ext cx="10793077" cy="6127102"/>
            <a:chOff x="0" y="0"/>
            <a:chExt cx="64558" cy="41662"/>
          </a:xfrm>
        </p:grpSpPr>
        <p:sp>
          <p:nvSpPr>
            <p:cNvPr id="4" name="AutoShape 33"/>
            <p:cNvSpPr>
              <a:spLocks noChangeAspect="1" noChangeArrowheads="1"/>
            </p:cNvSpPr>
            <p:nvPr/>
          </p:nvSpPr>
          <p:spPr bwMode="auto">
            <a:xfrm>
              <a:off x="0" y="0"/>
              <a:ext cx="64554" cy="416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5505" y="1136"/>
              <a:ext cx="10287" cy="45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k-SK" altLang="sk-SK" dirty="0" smtClean="0"/>
                <a:t>AGRESÍVNA TENDENCIA</a:t>
              </a:r>
              <a:endParaRPr lang="sk-SK" altLang="sk-SK" dirty="0"/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49508" y="5715"/>
              <a:ext cx="10294" cy="45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k-SK" altLang="sk-SK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potlačenie</a:t>
              </a:r>
              <a:endParaRPr kumimoji="0" lang="sk-SK" altLang="sk-SK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49515" y="13716"/>
              <a:ext cx="10293" cy="45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k-SK" altLang="sk-SK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opakované potlačenie</a:t>
              </a:r>
              <a:endParaRPr kumimoji="0" lang="sk-SK" altLang="sk-SK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46073" y="21717"/>
              <a:ext cx="17164" cy="571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k-SK" altLang="sk-SK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zbiera sa negatívna emočné napätie</a:t>
              </a:r>
              <a:endParaRPr kumimoji="0" lang="sk-SK" altLang="sk-SK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359" y="5715"/>
              <a:ext cx="13716" cy="45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k-SK" altLang="sk-SK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uvoľnenie smerom k pravému objektu</a:t>
              </a:r>
              <a:endParaRPr kumimoji="0" lang="sk-SK" altLang="sk-SK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1789" y="13716"/>
              <a:ext cx="13716" cy="45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k-SK" altLang="sk-SK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uvoľnenie smerom k náhradnému objektu</a:t>
              </a:r>
              <a:endParaRPr kumimoji="0" lang="sk-SK" altLang="sk-SK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7217" y="20574"/>
              <a:ext cx="10287" cy="228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k-SK" altLang="sk-SK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obetný baránok</a:t>
              </a:r>
              <a:endParaRPr kumimoji="0" lang="sk-SK" altLang="sk-SK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19790" y="20574"/>
              <a:ext cx="10287" cy="228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k-SK" altLang="sk-SK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reťazenie</a:t>
              </a:r>
              <a:endParaRPr kumimoji="0" lang="sk-SK" altLang="sk-SK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1789" y="25146"/>
              <a:ext cx="12573" cy="228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k-SK" altLang="sk-SK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posledná kvapka</a:t>
              </a:r>
              <a:endParaRPr kumimoji="0" lang="sk-SK" altLang="sk-SK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 flipH="1">
              <a:off x="35792" y="2286"/>
              <a:ext cx="18288" cy="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7217" y="2286"/>
              <a:ext cx="7" cy="34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54080" y="2286"/>
              <a:ext cx="7" cy="34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54080" y="10287"/>
              <a:ext cx="7" cy="34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 flipH="1">
              <a:off x="7217" y="2286"/>
              <a:ext cx="18288" cy="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H="1">
              <a:off x="18647" y="5715"/>
              <a:ext cx="6858" cy="80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 flipH="1">
              <a:off x="25505" y="10287"/>
              <a:ext cx="24003" cy="34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18647" y="18288"/>
              <a:ext cx="0" cy="68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 flipH="1">
              <a:off x="17504" y="18288"/>
              <a:ext cx="1143" cy="22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18647" y="18288"/>
              <a:ext cx="1143" cy="22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2932" y="30861"/>
              <a:ext cx="12573" cy="342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k-SK" altLang="sk-SK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odreagovanie</a:t>
              </a:r>
              <a:endParaRPr kumimoji="0" lang="sk-SK" altLang="sk-SK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AutoShape 24"/>
            <p:cNvSpPr>
              <a:spLocks noChangeArrowheads="1"/>
            </p:cNvSpPr>
            <p:nvPr/>
          </p:nvSpPr>
          <p:spPr bwMode="auto">
            <a:xfrm>
              <a:off x="17504" y="28575"/>
              <a:ext cx="2286" cy="1143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26" name="AutoShape 25"/>
            <p:cNvSpPr>
              <a:spLocks noChangeArrowheads="1"/>
            </p:cNvSpPr>
            <p:nvPr/>
          </p:nvSpPr>
          <p:spPr bwMode="auto">
            <a:xfrm>
              <a:off x="52937" y="19431"/>
              <a:ext cx="2286" cy="1143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3788" y="10287"/>
              <a:ext cx="0" cy="228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 flipH="1">
              <a:off x="3788" y="33147"/>
              <a:ext cx="9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29" name="Text Box 28"/>
            <p:cNvSpPr txBox="1">
              <a:spLocks noChangeArrowheads="1"/>
            </p:cNvSpPr>
            <p:nvPr/>
          </p:nvSpPr>
          <p:spPr bwMode="auto">
            <a:xfrm>
              <a:off x="28934" y="25146"/>
              <a:ext cx="13716" cy="57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k-SK" altLang="sk-SK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zhoršenie vzájomných vzťahov, nepriateľská atmosféra</a:t>
              </a:r>
              <a:endParaRPr kumimoji="0" lang="sk-SK" altLang="sk-SK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Text Box 29"/>
            <p:cNvSpPr txBox="1">
              <a:spLocks noChangeArrowheads="1"/>
            </p:cNvSpPr>
            <p:nvPr/>
          </p:nvSpPr>
          <p:spPr bwMode="auto">
            <a:xfrm>
              <a:off x="28934" y="33059"/>
              <a:ext cx="13716" cy="45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k-SK" altLang="sk-SK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vyriešenie konfliktu „po búrke“</a:t>
              </a:r>
              <a:endParaRPr kumimoji="0" lang="sk-SK" altLang="sk-SK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 flipH="1">
              <a:off x="25505" y="30861"/>
              <a:ext cx="3429" cy="11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32" name="Line 31"/>
            <p:cNvSpPr>
              <a:spLocks noChangeShapeType="1"/>
            </p:cNvSpPr>
            <p:nvPr/>
          </p:nvSpPr>
          <p:spPr bwMode="auto">
            <a:xfrm flipH="1" flipV="1">
              <a:off x="25505" y="32004"/>
              <a:ext cx="3429" cy="11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46743" y="29718"/>
              <a:ext cx="17815" cy="998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k-SK" altLang="sk-SK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emočné ladenie, výkonnosť, duševné a somatické choroby</a:t>
              </a:r>
              <a:endParaRPr kumimoji="0" lang="sk-SK" altLang="sk-SK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AutoShape 33"/>
            <p:cNvSpPr>
              <a:spLocks noChangeArrowheads="1"/>
            </p:cNvSpPr>
            <p:nvPr/>
          </p:nvSpPr>
          <p:spPr bwMode="auto">
            <a:xfrm>
              <a:off x="52937" y="28003"/>
              <a:ext cx="2286" cy="1143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  <p:sp>
          <p:nvSpPr>
            <p:cNvPr id="35" name="Line 34"/>
            <p:cNvSpPr>
              <a:spLocks noChangeShapeType="1"/>
            </p:cNvSpPr>
            <p:nvPr/>
          </p:nvSpPr>
          <p:spPr bwMode="auto">
            <a:xfrm>
              <a:off x="42650" y="28194"/>
              <a:ext cx="5715" cy="34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</p:grpSp>
    </p:spTree>
    <p:extLst>
      <p:ext uri="{BB962C8B-B14F-4D97-AF65-F5344CB8AC3E}">
        <p14:creationId xmlns:p14="http://schemas.microsoft.com/office/powerpoint/2010/main" val="396167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ľ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177226"/>
              </p:ext>
            </p:extLst>
          </p:nvPr>
        </p:nvGraphicFramePr>
        <p:xfrm>
          <a:off x="289249" y="289250"/>
          <a:ext cx="11728581" cy="63138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7967"/>
                <a:gridCol w="3396343"/>
                <a:gridCol w="5934271"/>
              </a:tblGrid>
              <a:tr h="2314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Hľadisko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Druhy agresie</a:t>
                      </a:r>
                      <a:endParaRPr lang="sk-SK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Charakteristika</a:t>
                      </a:r>
                      <a:endParaRPr lang="sk-SK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 anchor="ctr"/>
                </a:tc>
              </a:tr>
              <a:tr h="1052166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Smer agresie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 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 anchor="ctr"/>
                </a:tc>
                <a:tc>
                  <a:txBody>
                    <a:bodyPr/>
                    <a:lstStyle/>
                    <a:p>
                      <a:pPr marL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 err="1">
                          <a:effectLst/>
                        </a:rPr>
                        <a:t>autoagresia</a:t>
                      </a:r>
                      <a:r>
                        <a:rPr lang="sk-SK" sz="1600" dirty="0">
                          <a:effectLst/>
                        </a:rPr>
                        <a:t> 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sk-SK" sz="1400" dirty="0">
                          <a:effectLst/>
                        </a:rPr>
                        <a:t>zameraná na seba – </a:t>
                      </a:r>
                      <a:r>
                        <a:rPr lang="sk-SK" sz="1400" dirty="0" err="1">
                          <a:effectLst/>
                        </a:rPr>
                        <a:t>sebapoškodzovanie</a:t>
                      </a:r>
                      <a:endParaRPr lang="sk-SK" sz="14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sk-SK" sz="1400" dirty="0">
                          <a:effectLst/>
                        </a:rPr>
                        <a:t>totálna – pokus o samovraždu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sk-SK" sz="1400" dirty="0" err="1">
                          <a:effectLst/>
                        </a:rPr>
                        <a:t>elektívna</a:t>
                      </a:r>
                      <a:r>
                        <a:rPr lang="sk-SK" sz="1400" dirty="0">
                          <a:effectLst/>
                        </a:rPr>
                        <a:t> – prejavuje sa ako </a:t>
                      </a:r>
                      <a:r>
                        <a:rPr lang="sk-SK" sz="1400" dirty="0" err="1">
                          <a:effectLst/>
                        </a:rPr>
                        <a:t>sebapoškodzovanie</a:t>
                      </a:r>
                      <a:r>
                        <a:rPr lang="sk-SK" sz="1400" dirty="0">
                          <a:effectLst/>
                        </a:rPr>
                        <a:t>, napr. rezanie sa, udieranie sa</a:t>
                      </a:r>
                      <a:r>
                        <a:rPr lang="sk-SK" sz="1400">
                          <a:effectLst/>
                        </a:rPr>
                        <a:t>, </a:t>
                      </a:r>
                      <a:r>
                        <a:rPr lang="sk-SK" sz="1400" smtClean="0">
                          <a:effectLst/>
                        </a:rPr>
                        <a:t>prehĺtanie </a:t>
                      </a:r>
                      <a:r>
                        <a:rPr lang="sk-SK" sz="1400" dirty="0">
                          <a:effectLst/>
                        </a:rPr>
                        <a:t>nebezpečných predmetov a pod.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</a:tr>
              <a:tr h="263804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 err="1">
                          <a:effectLst/>
                        </a:rPr>
                        <a:t>heteroagresia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sk-SK" sz="1400">
                          <a:effectLst/>
                        </a:rPr>
                        <a:t>zameraná na inú osobu </a:t>
                      </a:r>
                      <a:endParaRPr lang="sk-SK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</a:tr>
              <a:tr h="263804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Agresia vybitá na neživom predmete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sk-SK" sz="1400">
                          <a:effectLst/>
                        </a:rPr>
                        <a:t>zameraná na zničenie veci, deštruktívne správanie</a:t>
                      </a:r>
                      <a:endParaRPr lang="sk-SK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</a:tr>
              <a:tr h="420866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Agresia vybitá na zvierati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sk-SK" sz="1400">
                          <a:effectLst/>
                        </a:rPr>
                        <a:t>zameraná na zviera a prejavujúca sa na zaobchádzaní s ním</a:t>
                      </a:r>
                      <a:endParaRPr lang="sk-SK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</a:tr>
              <a:tr h="31565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Funkcia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 anchor="ctr"/>
                </a:tc>
                <a:tc>
                  <a:txBody>
                    <a:bodyPr/>
                    <a:lstStyle/>
                    <a:p>
                      <a:pPr marL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inštrumentálna 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sk-SK" sz="1400" dirty="0">
                          <a:effectLst/>
                        </a:rPr>
                        <a:t>zameraná na dosiahnutie neagresívnych cieľov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</a:tr>
              <a:tr h="308025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 err="1">
                          <a:effectLst/>
                        </a:rPr>
                        <a:t>hostilná</a:t>
                      </a:r>
                      <a:r>
                        <a:rPr lang="sk-SK" sz="1600" dirty="0">
                          <a:effectLst/>
                        </a:rPr>
                        <a:t> 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sk-SK" sz="1400" dirty="0">
                          <a:effectLst/>
                        </a:rPr>
                        <a:t>prejav nepriateľstva, nesympatie, závisti a pod.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</a:tr>
              <a:tr h="324037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expresívna 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sk-SK" sz="1400" dirty="0">
                          <a:effectLst/>
                        </a:rPr>
                        <a:t>prejav hnevu so zámerom odstrašiť objekt agresie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</a:tr>
              <a:tr h="491772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Spôsob útočenia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 anchor="ctr"/>
                </a:tc>
                <a:tc>
                  <a:txBody>
                    <a:bodyPr/>
                    <a:lstStyle/>
                    <a:p>
                      <a:pPr marL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priama </a:t>
                      </a:r>
                      <a:r>
                        <a:rPr lang="sk-SK" sz="1600" dirty="0">
                          <a:effectLst/>
                          <a:highlight>
                            <a:srgbClr val="00FFFF"/>
                          </a:highlight>
                        </a:rPr>
                        <a:t> 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sk-SK" sz="1400" dirty="0">
                          <a:effectLst/>
                        </a:rPr>
                        <a:t>zameraná priamo na objekt, ktorý vyvolal alebo sa stal cieľom agresívneho správania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</a:tr>
              <a:tr h="274477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nepriama 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sk-SK" sz="1400" dirty="0">
                          <a:effectLst/>
                        </a:rPr>
                        <a:t>verbálna, fiktívne agresívne úkony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</a:tr>
              <a:tr h="631299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zástupná 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sk-SK" sz="1400" dirty="0">
                          <a:effectLst/>
                        </a:rPr>
                        <a:t>k ventilácii agresívneho správania dochádza prostredníctvom objektu, ktorý nesúvisí so spúšťačom agresívneho správania 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</a:tr>
              <a:tr h="84173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Aktivita-reaktivita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 anchor="ctr"/>
                </a:tc>
                <a:tc>
                  <a:txBody>
                    <a:bodyPr/>
                    <a:lstStyle/>
                    <a:p>
                      <a:pPr marL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proaktívna 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sk-SK" sz="1400" dirty="0">
                          <a:effectLst/>
                        </a:rPr>
                        <a:t>nazývaná tiež inštrumentálna alebo „chladná“, predátorská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sk-SK" sz="1400" dirty="0">
                          <a:effectLst/>
                        </a:rPr>
                        <a:t>vedľajší produkt pri dosahovaní neagresívnych cieľov, napr. pri športe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sk-SK" sz="1400" dirty="0">
                          <a:effectLst/>
                        </a:rPr>
                        <a:t>jedinec nekoná pod vplyvom zlosti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</a:tr>
              <a:tr h="841732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reaktívna 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sk-SK" sz="1400" dirty="0">
                          <a:effectLst/>
                        </a:rPr>
                        <a:t>nazývaná tiež afektívna alebo „horúca“, vyvoláva ju pôsobenie </a:t>
                      </a:r>
                      <a:r>
                        <a:rPr lang="sk-SK" sz="1400" dirty="0" err="1">
                          <a:effectLst/>
                        </a:rPr>
                        <a:t>averzívneho</a:t>
                      </a:r>
                      <a:r>
                        <a:rPr lang="sk-SK" sz="1400" dirty="0">
                          <a:effectLst/>
                        </a:rPr>
                        <a:t> podnetu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sk-SK" sz="1400" dirty="0">
                          <a:effectLst/>
                        </a:rPr>
                        <a:t>nie je plánovaná, ale impulzívna, vyprovokovaná tlakom alebo útokom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29" marR="5722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145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/>
              <a:t>Rodiny s agresívnym dieťaťom </a:t>
            </a:r>
            <a:endParaRPr lang="sk-SK" sz="36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43414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sk-SK" dirty="0"/>
              <a:t>malá kohézia vzťahov medzi členmi rodiny,</a:t>
            </a:r>
          </a:p>
          <a:p>
            <a:pPr lvl="0"/>
            <a:r>
              <a:rPr lang="sk-SK" dirty="0"/>
              <a:t>vysoká úroveň konfliktov a </a:t>
            </a:r>
            <a:r>
              <a:rPr lang="sk-SK" dirty="0" err="1"/>
              <a:t>hostility</a:t>
            </a:r>
            <a:r>
              <a:rPr lang="sk-SK" dirty="0"/>
              <a:t> medzi členmi rodiny,</a:t>
            </a:r>
          </a:p>
          <a:p>
            <a:pPr lvl="0"/>
            <a:r>
              <a:rPr lang="sk-SK" dirty="0"/>
              <a:t>nedôsledný štýl </a:t>
            </a:r>
            <a:r>
              <a:rPr lang="sk-SK" dirty="0" smtClean="0"/>
              <a:t>výchovy alebo </a:t>
            </a:r>
            <a:r>
              <a:rPr lang="sk-SK" dirty="0"/>
              <a:t>bagatelizovanie agresívneho správania u </a:t>
            </a:r>
            <a:r>
              <a:rPr lang="sk-SK" dirty="0" smtClean="0"/>
              <a:t>dieťaťa</a:t>
            </a:r>
            <a:endParaRPr lang="sk-SK" dirty="0"/>
          </a:p>
          <a:p>
            <a:pPr lvl="0"/>
            <a:r>
              <a:rPr lang="sk-SK" dirty="0"/>
              <a:t>nedostatočný monitoring dieťaťa rodičom,</a:t>
            </a:r>
          </a:p>
          <a:p>
            <a:pPr lvl="0"/>
            <a:r>
              <a:rPr lang="sk-SK" dirty="0"/>
              <a:t>nízka hodnota prisudzovaná vzdelaniu,</a:t>
            </a:r>
          </a:p>
          <a:p>
            <a:pPr lvl="0"/>
            <a:r>
              <a:rPr lang="sk-SK" dirty="0"/>
              <a:t>slabé náboženské zameranie,</a:t>
            </a:r>
          </a:p>
          <a:p>
            <a:pPr lvl="0"/>
            <a:r>
              <a:rPr lang="sk-SK" dirty="0"/>
              <a:t>izolácia alebo </a:t>
            </a:r>
            <a:r>
              <a:rPr lang="sk-SK" dirty="0" err="1"/>
              <a:t>neangažovanosť</a:t>
            </a:r>
            <a:r>
              <a:rPr lang="sk-SK" dirty="0"/>
              <a:t> rodiny v aktivitách komunity,</a:t>
            </a:r>
          </a:p>
          <a:p>
            <a:pPr lvl="0"/>
            <a:r>
              <a:rPr lang="sk-SK" dirty="0"/>
              <a:t>nestabilné podmienky v rodine a časté zmeny prostredia,</a:t>
            </a:r>
          </a:p>
          <a:p>
            <a:pPr lvl="0"/>
            <a:r>
              <a:rPr lang="sk-SK" dirty="0"/>
              <a:t>nižšia ekonomická úroveň,</a:t>
            </a:r>
          </a:p>
          <a:p>
            <a:pPr lvl="0"/>
            <a:r>
              <a:rPr lang="sk-SK" dirty="0"/>
              <a:t>nižšie vzdelanie matiek a zvýšený výskyt psychických porúch u matiek,</a:t>
            </a:r>
          </a:p>
          <a:p>
            <a:r>
              <a:rPr lang="sk-SK" dirty="0"/>
              <a:t>vzorce kriminálneho správania v rodine, hlavne u otcov alebo mužských príslušníkov </a:t>
            </a:r>
            <a:r>
              <a:rPr lang="sk-SK" dirty="0" smtClean="0"/>
              <a:t>rodiny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355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/>
              <a:t>Potreby a agresívne správanie u detí</a:t>
            </a:r>
            <a:endParaRPr lang="sk-SK" sz="36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Potreba miesta</a:t>
            </a:r>
          </a:p>
          <a:p>
            <a:r>
              <a:rPr lang="sk-SK" dirty="0" smtClean="0"/>
              <a:t>Potreba bezpečia</a:t>
            </a:r>
          </a:p>
          <a:p>
            <a:r>
              <a:rPr lang="sk-SK" dirty="0" smtClean="0"/>
              <a:t>Potreba podnetov, starostlivosti a výživy</a:t>
            </a:r>
          </a:p>
          <a:p>
            <a:r>
              <a:rPr lang="sk-SK" dirty="0" smtClean="0"/>
              <a:t>Potreba podpory</a:t>
            </a:r>
          </a:p>
          <a:p>
            <a:r>
              <a:rPr lang="sk-SK" dirty="0" smtClean="0"/>
              <a:t>Podpora limitov a hraníc</a:t>
            </a:r>
          </a:p>
          <a:p>
            <a:endParaRPr lang="sk-SK" dirty="0"/>
          </a:p>
          <a:p>
            <a:endParaRPr lang="sk-SK" dirty="0" smtClean="0"/>
          </a:p>
          <a:p>
            <a:r>
              <a:rPr lang="sk-SK" b="1" dirty="0" smtClean="0"/>
              <a:t>Ktoré z potrieb je schopný naplniť profesionál? 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1402006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357</Words>
  <Application>Microsoft Office PowerPoint</Application>
  <PresentationFormat>Vlastná</PresentationFormat>
  <Paragraphs>110</Paragraphs>
  <Slides>10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1" baseType="lpstr">
      <vt:lpstr>Motív Office</vt:lpstr>
      <vt:lpstr>Agresia, agresivita, hostilita</vt:lpstr>
      <vt:lpstr>Vymedzenie základných pojmov</vt:lpstr>
      <vt:lpstr>Typy agresívneho správania </vt:lpstr>
      <vt:lpstr>Druhy agresívneho správania</vt:lpstr>
      <vt:lpstr>Teórie vzniku agresívneho správania</vt:lpstr>
      <vt:lpstr>Prezentácia programu PowerPoint</vt:lpstr>
      <vt:lpstr>Prezentácia programu PowerPoint</vt:lpstr>
      <vt:lpstr>Rodiny s agresívnym dieťaťom </vt:lpstr>
      <vt:lpstr>Potreby a agresívne správanie u detí</vt:lpstr>
      <vt:lpstr>Možnosti prevencie agresívneho správania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Tatiana Dubayova</dc:creator>
  <cp:lastModifiedBy>Lenovo</cp:lastModifiedBy>
  <cp:revision>6</cp:revision>
  <dcterms:created xsi:type="dcterms:W3CDTF">2018-12-03T11:19:07Z</dcterms:created>
  <dcterms:modified xsi:type="dcterms:W3CDTF">2020-01-11T11:26:31Z</dcterms:modified>
</cp:coreProperties>
</file>