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83" r:id="rId5"/>
    <p:sldId id="284" r:id="rId6"/>
    <p:sldId id="285" r:id="rId7"/>
    <p:sldId id="28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2171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8563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40188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382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01839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0743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8533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171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1042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728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057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014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90830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4981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597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798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9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731520"/>
            <a:ext cx="7766936" cy="3319316"/>
          </a:xfrm>
        </p:spPr>
        <p:txBody>
          <a:bodyPr/>
          <a:lstStyle/>
          <a:p>
            <a:r>
              <a:rPr lang="sk-SK" dirty="0" smtClean="0"/>
              <a:t>Výtvarný projekt a alternatívne výtvarné formy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2290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Zásady projektového vyučovania   Treba mať na zreteli, že:  • projekt má byť orientovaný na žiaka, • (spolu)riadený žiakom, • cieľ projektu má byť v súlade s učebnými osnovami – zreteľne definovaný (vedomosti, schopnosti a zručnosti, ktoré si žiak osvojí), • jasne má byť určený začiatok a ukončenie projektu (realizačné obdobie), </a:t>
            </a:r>
          </a:p>
        </p:txBody>
      </p:sp>
    </p:spTree>
    <p:extLst>
      <p:ext uri="{BB962C8B-B14F-4D97-AF65-F5344CB8AC3E}">
        <p14:creationId xmlns:p14="http://schemas.microsoft.com/office/powerpoint/2010/main" val="3994595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  <a:r>
              <a:rPr lang="sk-SK" sz="2800" dirty="0"/>
              <a:t>obsah má byť zvolený tak, aby bol zmysluplný a priamo pozorovateľný vo  vlastnom prostredí žiakov, • zabezpečená má byť dobrá priama dostupnosť informačných zdrojov, • premyslená spätná väzba, spôsob hodnotenia i samohodnotenia nápadov a úrovne realizácie ako i spôsob prezentácie (pre spolužiakov, rodičov a pod.) </a:t>
            </a:r>
          </a:p>
        </p:txBody>
      </p:sp>
    </p:spTree>
    <p:extLst>
      <p:ext uri="{BB962C8B-B14F-4D97-AF65-F5344CB8AC3E}">
        <p14:creationId xmlns:p14="http://schemas.microsoft.com/office/powerpoint/2010/main" val="3410885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Fázy projektu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Fázy projektu: • Plánovanie  Výber témy, problému, úlohy,... Stanovenie cieľov (z pohľadu žiakov a uč.) Určenie účastníkov Prostredie projektu Organizácia projektu (úlohy aktérov, zabezpečenie štandardov kvality, </a:t>
            </a:r>
            <a:r>
              <a:rPr lang="sk-SK" sz="2800" dirty="0" err="1"/>
              <a:t>time</a:t>
            </a:r>
            <a:r>
              <a:rPr lang="sk-SK" sz="2800" dirty="0"/>
              <a:t> manažment,...) Časové rozvrhnutie Zdroje Hodnotenie </a:t>
            </a:r>
          </a:p>
        </p:txBody>
      </p:sp>
    </p:spTree>
    <p:extLst>
      <p:ext uri="{BB962C8B-B14F-4D97-AF65-F5344CB8AC3E}">
        <p14:creationId xmlns:p14="http://schemas.microsoft.com/office/powerpoint/2010/main" val="385585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Realizácia projektu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</a:t>
            </a:r>
            <a:r>
              <a:rPr lang="sk-SK" sz="2800" dirty="0"/>
              <a:t>Žiaci – podľa vopred stanoveného plánu zhromažďujú, triedia, analyzujú, spracúvajú a kompletizujú materiál Učiteľ – vystupuje v roli poradcu, citlivo a nenápadne môže v prípade potreby žiakov aj usmerňovať (ak sa odkláňajú od cieľov) Učiteľ pri dlhotrvajúcich projektoch preberá na seba aj úlohu </a:t>
            </a:r>
            <a:r>
              <a:rPr lang="sk-SK" sz="2800" dirty="0" err="1"/>
              <a:t>povzbudzovača</a:t>
            </a:r>
            <a:r>
              <a:rPr lang="sk-SK" sz="2800" dirty="0"/>
              <a:t>, </a:t>
            </a:r>
            <a:r>
              <a:rPr lang="sk-SK" sz="2800" dirty="0" err="1"/>
              <a:t>udržiavača</a:t>
            </a:r>
            <a:r>
              <a:rPr lang="sk-SK" sz="2800" dirty="0"/>
              <a:t> motivácie </a:t>
            </a:r>
          </a:p>
        </p:txBody>
      </p:sp>
    </p:spTree>
    <p:extLst>
      <p:ext uri="{BB962C8B-B14F-4D97-AF65-F5344CB8AC3E}">
        <p14:creationId xmlns:p14="http://schemas.microsoft.com/office/powerpoint/2010/main" val="404608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Prezentácia výstupu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</a:t>
            </a:r>
            <a:r>
              <a:rPr lang="sk-SK" sz="3200" dirty="0"/>
              <a:t>Forma prezentácie – ústna, písomná, grafická, s využitím IKT Určenie smerom k spolužiakom v triede, iným spolužiakom (napr. mladším), rodičom, verejnosti, ... </a:t>
            </a:r>
          </a:p>
        </p:txBody>
      </p:sp>
    </p:spTree>
    <p:extLst>
      <p:ext uri="{BB962C8B-B14F-4D97-AF65-F5344CB8AC3E}">
        <p14:creationId xmlns:p14="http://schemas.microsoft.com/office/powerpoint/2010/main" val="684686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každý projekt výtvarnej akcie musí byť premyslený a </a:t>
            </a:r>
            <a:r>
              <a:rPr lang="sk-SK" sz="3200" dirty="0" smtClean="0"/>
              <a:t>pripravený</a:t>
            </a:r>
            <a:r>
              <a:rPr lang="sk-SK" sz="3200" dirty="0"/>
              <a:t>, akciu treba vhodne motivovať,</a:t>
            </a:r>
          </a:p>
        </p:txBody>
      </p:sp>
    </p:spTree>
    <p:extLst>
      <p:ext uri="{BB962C8B-B14F-4D97-AF65-F5344CB8AC3E}">
        <p14:creationId xmlns:p14="http://schemas.microsoft.com/office/powerpoint/2010/main" val="3987737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Slávnosť stromov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REALIZÁCIA PROJEKTU : Priebežné </a:t>
            </a:r>
            <a:r>
              <a:rPr lang="sk-SK" dirty="0"/>
              <a:t>vzdelávanie 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44856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1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240" y="624110"/>
            <a:ext cx="5037666" cy="37782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929" y="2513235"/>
            <a:ext cx="5026660" cy="37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6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412" y="772160"/>
            <a:ext cx="5032202" cy="37782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4" y="2306954"/>
            <a:ext cx="3681095" cy="36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4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Alternatívne výtvarné formy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559367"/>
            <a:ext cx="32004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6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Výtvarný projekt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92924" y="2133600"/>
            <a:ext cx="8911687" cy="4185920"/>
          </a:xfrm>
        </p:spPr>
        <p:txBody>
          <a:bodyPr>
            <a:noAutofit/>
          </a:bodyPr>
          <a:lstStyle/>
          <a:p>
            <a:r>
              <a:rPr lang="sk-SK" sz="2800" dirty="0"/>
              <a:t>„Projektová metóda je vyučovacia metóda, v ktorej sú žiaci vedení k samostatnému spracovaniu určitých projektov a získavajú skúsenosti praktickou činnosťou a experimentovaním. Projekty môžu mať formu integrovaných tém, praktických problémov z reality života alebo praktickej činnosti vedúcej k vytvoreniu nejakého výrobku, výtvarného či slovesného produktu.“ </a:t>
            </a:r>
          </a:p>
        </p:txBody>
      </p:sp>
    </p:spTree>
    <p:extLst>
      <p:ext uri="{BB962C8B-B14F-4D97-AF65-F5344CB8AC3E}">
        <p14:creationId xmlns:p14="http://schemas.microsoft.com/office/powerpoint/2010/main" val="305335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207" y="1442720"/>
            <a:ext cx="567933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8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Paketáž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94560"/>
            <a:ext cx="629708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52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807" y="1503680"/>
            <a:ext cx="2509892" cy="37782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2" y="821689"/>
            <a:ext cx="3306128" cy="24764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0" y="2921000"/>
            <a:ext cx="489712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33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Land</a:t>
            </a:r>
            <a:r>
              <a:rPr lang="sk-SK" dirty="0"/>
              <a:t> art.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Ide </a:t>
            </a:r>
            <a:r>
              <a:rPr lang="sk-SK" sz="2800" dirty="0"/>
              <a:t>o umelecké, výtvarné zobrazenie krajiny alebo výtvarné spracovanie námetov s použitím prírodných materiálov. </a:t>
            </a:r>
            <a:endParaRPr lang="sk-SK" sz="2800" dirty="0" smtClean="0"/>
          </a:p>
          <a:p>
            <a:endParaRPr lang="sk-SK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930" y="3549663"/>
            <a:ext cx="4659630" cy="33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084" y="812800"/>
            <a:ext cx="8189076" cy="54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7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960" y="624110"/>
            <a:ext cx="503766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1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Formy, techniky a činnosti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Pri výbere formy a techník </a:t>
            </a:r>
            <a:r>
              <a:rPr lang="sk-SK" sz="2800" dirty="0" smtClean="0"/>
              <a:t>intervencie </a:t>
            </a:r>
            <a:r>
              <a:rPr lang="sk-SK" sz="2800" dirty="0"/>
              <a:t>je rovnako dôležitý vek, individuálna situácia, silné a slabé </a:t>
            </a:r>
            <a:r>
              <a:rPr lang="sk-SK" sz="2800" dirty="0" smtClean="0"/>
              <a:t>stránky, </a:t>
            </a:r>
            <a:r>
              <a:rPr lang="sk-SK" sz="2800" dirty="0"/>
              <a:t>ale i </a:t>
            </a:r>
            <a:r>
              <a:rPr lang="sk-SK" sz="2800" dirty="0" smtClean="0"/>
              <a:t>záujmy</a:t>
            </a:r>
            <a:r>
              <a:rPr lang="sk-SK" sz="2800" dirty="0"/>
              <a:t>. </a:t>
            </a:r>
            <a:endParaRPr lang="sk-SK" sz="2800" dirty="0" smtClean="0"/>
          </a:p>
          <a:p>
            <a:r>
              <a:rPr lang="sk-SK" sz="2800" dirty="0"/>
              <a:t>Cestou k deťom v predškolskom veku je najmä hra, rôzne hrové zamestnania a krátke tvorivé činnosti.</a:t>
            </a:r>
          </a:p>
        </p:txBody>
      </p:sp>
    </p:spTree>
    <p:extLst>
      <p:ext uri="{BB962C8B-B14F-4D97-AF65-F5344CB8AC3E}">
        <p14:creationId xmlns:p14="http://schemas.microsoft.com/office/powerpoint/2010/main" val="777027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97760" y="2133600"/>
            <a:ext cx="9106852" cy="4165600"/>
          </a:xfrm>
        </p:spPr>
        <p:txBody>
          <a:bodyPr>
            <a:noAutofit/>
          </a:bodyPr>
          <a:lstStyle/>
          <a:p>
            <a:r>
              <a:rPr lang="sk-SK" sz="2800" dirty="0"/>
              <a:t>U detí v mladšom školskom veku ešte stále prevláda záujem o hru a hrové zamestnania. Postupne sa predlžuje čas venovaný tvorivým činnostiam rôzneho druhu. Individuálne stretnutia sú často kombinované so stretnutiami skupinovými. Deti v staršom školskom veku, dospievajúci a dospelí ľudia pracujú prevažne v menších skupinkách prostredníctvom rozličných tvorivých činností.</a:t>
            </a:r>
          </a:p>
        </p:txBody>
      </p:sp>
    </p:spTree>
    <p:extLst>
      <p:ext uri="{BB962C8B-B14F-4D97-AF65-F5344CB8AC3E}">
        <p14:creationId xmlns:p14="http://schemas.microsoft.com/office/powerpoint/2010/main" val="2919027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Ich náročnosť sa postupne, podľa individuálnych možností, zvyšuje, často si sami navrhujú rozsiahlejšie „projekty</a:t>
            </a:r>
            <a:r>
              <a:rPr lang="sk-SK" sz="3600" dirty="0" smtClean="0"/>
              <a:t>“.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1456082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670560"/>
            <a:ext cx="8915400" cy="5240662"/>
          </a:xfrm>
        </p:spPr>
        <p:txBody>
          <a:bodyPr>
            <a:normAutofit/>
          </a:bodyPr>
          <a:lstStyle/>
          <a:p>
            <a:r>
              <a:rPr lang="sk-SK" sz="2400" dirty="0"/>
              <a:t>Činnosti, ktoré možno </a:t>
            </a:r>
            <a:r>
              <a:rPr lang="sk-SK" sz="2400" dirty="0" smtClean="0"/>
              <a:t>využiť</a:t>
            </a:r>
            <a:r>
              <a:rPr lang="sk-SK" sz="2400" dirty="0"/>
              <a:t>, sú rozmanité: hra (</a:t>
            </a:r>
            <a:r>
              <a:rPr lang="sk-SK" sz="2400" dirty="0" err="1"/>
              <a:t>senzomotorická</a:t>
            </a:r>
            <a:r>
              <a:rPr lang="sk-SK" sz="2400" dirty="0"/>
              <a:t>, symbolická, konštruktívna, hra podľa pravidiel), výtvarné techniky a ručné práce s rôznym materiálom – kresba (farbičkami, pastelom, fixkami, kriedami, tušom), maľba (vodovými, temperovými, </a:t>
            </a:r>
            <a:r>
              <a:rPr lang="sk-SK" sz="2400" dirty="0" err="1"/>
              <a:t>akrylovými</a:t>
            </a:r>
            <a:r>
              <a:rPr lang="sk-SK" sz="2400" dirty="0"/>
              <a:t>, prstovými farbami), grafické techniky (linoryt, monotyp), práca s papierom – trhanie, skladanie, vystrihovanie, lepenie, </a:t>
            </a:r>
            <a:r>
              <a:rPr lang="sk-SK" sz="2400" dirty="0" err="1"/>
              <a:t>origami</a:t>
            </a:r>
            <a:r>
              <a:rPr lang="sk-SK" sz="2400" dirty="0"/>
              <a:t>, </a:t>
            </a:r>
            <a:r>
              <a:rPr lang="sk-SK" sz="2400" dirty="0" err="1"/>
              <a:t>kašírovanie</a:t>
            </a:r>
            <a:r>
              <a:rPr lang="sk-SK" sz="2400" dirty="0"/>
              <a:t>, výroba ručného papiera, servítková technika, maľba na sklo, kameň, maľba na textil, modelovanie z plastelíny, cesta, keramickej hmoty, hliny, odlievanie </a:t>
            </a:r>
            <a:r>
              <a:rPr lang="sk-SK" sz="2400" dirty="0" err="1"/>
              <a:t>sádry</a:t>
            </a:r>
            <a:r>
              <a:rPr lang="sk-SK" sz="2400" dirty="0"/>
              <a:t>, výroba sviečok, zdobenie kraslíc, práca s prírodninami, odpadovým materiálom, šitie, vyšívanie, tkanie na rám, </a:t>
            </a:r>
            <a:r>
              <a:rPr lang="sk-SK" sz="2400" dirty="0" err="1"/>
              <a:t>batikovanie</a:t>
            </a:r>
            <a:r>
              <a:rPr lang="sk-SK" sz="2400" dirty="0"/>
              <a:t>, </a:t>
            </a:r>
            <a:r>
              <a:rPr lang="sk-SK" sz="2400" dirty="0" err="1"/>
              <a:t>patchwork</a:t>
            </a:r>
            <a:r>
              <a:rPr lang="sk-SK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411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Prečo projektové vyučovanie </a:t>
            </a:r>
          </a:p>
          <a:p>
            <a:r>
              <a:rPr lang="sk-SK" sz="2800" dirty="0"/>
              <a:t>• Motivuje žiakov k poznávacej činnosti. • Vzbudzuje záujem o predmet štúdia. • Vedie k samostatnosti v učebnom procese. • Učí žiaka rozhodovať sa, hodnotiť možnosti, vyberať stratégie, ktoré mu umožnia dosiahnuť cieľ. • Rozvíja kľúčové kompetencie. • Mení atmosféru školy. </a:t>
            </a:r>
          </a:p>
        </p:txBody>
      </p:sp>
    </p:spTree>
    <p:extLst>
      <p:ext uri="{BB962C8B-B14F-4D97-AF65-F5344CB8AC3E}">
        <p14:creationId xmlns:p14="http://schemas.microsoft.com/office/powerpoint/2010/main" val="4292368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disciplíny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1483360"/>
            <a:ext cx="8915400" cy="44278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sz="2000" dirty="0"/>
              <a:t>    kresba - základy kresby, použitie suchých i mokrých kresliarskych techník...</a:t>
            </a:r>
          </a:p>
          <a:p>
            <a:r>
              <a:rPr lang="sk-SK" sz="2000" dirty="0"/>
              <a:t>    maľba - teória farieb, techniky, nástroje, kombinovanie </a:t>
            </a:r>
            <a:r>
              <a:rPr lang="sk-SK" sz="2000" dirty="0" smtClean="0"/>
              <a:t>maliarskych </a:t>
            </a:r>
            <a:r>
              <a:rPr lang="sk-SK" sz="2000" dirty="0"/>
              <a:t>a </a:t>
            </a:r>
            <a:r>
              <a:rPr lang="sk-SK" sz="2000" dirty="0" smtClean="0"/>
              <a:t>kresliarskych </a:t>
            </a:r>
            <a:r>
              <a:rPr lang="sk-SK" sz="2000" dirty="0"/>
              <a:t>techník...</a:t>
            </a:r>
          </a:p>
          <a:p>
            <a:r>
              <a:rPr lang="sk-SK" sz="2000" dirty="0"/>
              <a:t>    grafika - grafický výraz, jednoduché grafické techniky: monotyp, tlač z koláže, </a:t>
            </a:r>
            <a:r>
              <a:rPr lang="sk-SK" sz="2000" dirty="0" err="1"/>
              <a:t>slepotlač</a:t>
            </a:r>
            <a:r>
              <a:rPr lang="sk-SK" sz="2000" dirty="0"/>
              <a:t>, </a:t>
            </a:r>
            <a:r>
              <a:rPr lang="sk-SK" sz="2000" dirty="0" err="1"/>
              <a:t>frotáž</a:t>
            </a:r>
            <a:r>
              <a:rPr lang="sk-SK" sz="2000" dirty="0"/>
              <a:t>, linoryt, </a:t>
            </a:r>
            <a:r>
              <a:rPr lang="sk-SK" sz="2000" dirty="0" err="1"/>
              <a:t>počitačová</a:t>
            </a:r>
            <a:r>
              <a:rPr lang="sk-SK" sz="2000" dirty="0"/>
              <a:t> grafika...</a:t>
            </a:r>
          </a:p>
          <a:p>
            <a:r>
              <a:rPr lang="sk-SK" sz="2000" dirty="0"/>
              <a:t>    modelovanie - základy práce s hlinou, keramikou</a:t>
            </a:r>
          </a:p>
          <a:p>
            <a:r>
              <a:rPr lang="sk-SK" sz="2000" dirty="0"/>
              <a:t>    dekoratívne činnosti - zručnosti v práci s papierom, inými materiálmi, sklom</a:t>
            </a:r>
          </a:p>
          <a:p>
            <a:r>
              <a:rPr lang="sk-SK" sz="2000" dirty="0"/>
              <a:t>    vybrané state z dejín umenia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681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011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V  rámci  výtvarného  projektovania  tak  </a:t>
            </a:r>
            <a:r>
              <a:rPr lang="sk-SK" sz="2400" dirty="0" smtClean="0"/>
              <a:t>hľadáme  </a:t>
            </a:r>
            <a:r>
              <a:rPr lang="sk-SK" sz="2400" dirty="0"/>
              <a:t>vhodné  spôsoby  a  </a:t>
            </a:r>
            <a:r>
              <a:rPr lang="sk-SK" sz="2400" dirty="0" smtClean="0"/>
              <a:t>riešime výtvarné </a:t>
            </a:r>
            <a:r>
              <a:rPr lang="sk-SK" sz="2400" dirty="0"/>
              <a:t>problémy a otázky výtvarnej témy</a:t>
            </a:r>
            <a:r>
              <a:rPr lang="sk-SK" sz="2400" dirty="0" smtClean="0"/>
              <a:t>.</a:t>
            </a:r>
          </a:p>
          <a:p>
            <a:r>
              <a:rPr lang="sk-SK" sz="2400" dirty="0"/>
              <a:t>Výtvarný  problém  </a:t>
            </a:r>
            <a:r>
              <a:rPr lang="sk-SK" sz="2400" dirty="0" smtClean="0"/>
              <a:t>sa  </a:t>
            </a:r>
            <a:r>
              <a:rPr lang="sk-SK" sz="2400" dirty="0"/>
              <a:t>týka  výtvarného  jazyka  a  spájania  </a:t>
            </a:r>
            <a:r>
              <a:rPr lang="sk-SK" sz="2400" dirty="0" smtClean="0"/>
              <a:t>všetkých  </a:t>
            </a:r>
            <a:r>
              <a:rPr lang="sk-SK" sz="2400" dirty="0"/>
              <a:t>prvkov  do  výtvarnej </a:t>
            </a:r>
            <a:r>
              <a:rPr lang="sk-SK" sz="2400" dirty="0" smtClean="0"/>
              <a:t>výpovede</a:t>
            </a:r>
            <a:r>
              <a:rPr lang="sk-SK" sz="2400" dirty="0"/>
              <a:t>, výtvarného prejavu v </a:t>
            </a:r>
            <a:r>
              <a:rPr lang="sk-SK" sz="2400" dirty="0" smtClean="0"/>
              <a:t>plošnej </a:t>
            </a:r>
            <a:r>
              <a:rPr lang="sk-SK" sz="2400" dirty="0"/>
              <a:t>alebo </a:t>
            </a:r>
            <a:r>
              <a:rPr lang="sk-SK" sz="2400" dirty="0" smtClean="0"/>
              <a:t>v priestorovej </a:t>
            </a:r>
            <a:r>
              <a:rPr lang="sk-SK" sz="2400" dirty="0"/>
              <a:t>forme. </a:t>
            </a:r>
            <a:endParaRPr lang="sk-SK" sz="2400" dirty="0" smtClean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30539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548640"/>
            <a:ext cx="8915400" cy="5362582"/>
          </a:xfrm>
        </p:spPr>
        <p:txBody>
          <a:bodyPr>
            <a:normAutofit/>
          </a:bodyPr>
          <a:lstStyle/>
          <a:p>
            <a:r>
              <a:rPr lang="sk-SK" sz="2400" dirty="0" smtClean="0"/>
              <a:t>Podľa </a:t>
            </a:r>
            <a:r>
              <a:rPr lang="sk-SK" sz="2400" dirty="0"/>
              <a:t>Zdenka </a:t>
            </a:r>
            <a:r>
              <a:rPr lang="sk-SK" sz="2400" dirty="0" err="1" smtClean="0"/>
              <a:t>Obdržálka</a:t>
            </a:r>
            <a:r>
              <a:rPr lang="sk-SK" sz="2400" dirty="0" smtClean="0"/>
              <a:t> projekt má </a:t>
            </a:r>
            <a:r>
              <a:rPr lang="sk-SK" sz="2400" dirty="0"/>
              <a:t>tieto </a:t>
            </a:r>
            <a:r>
              <a:rPr lang="sk-SK" sz="2400" dirty="0" smtClean="0"/>
              <a:t>náležitosti:</a:t>
            </a:r>
          </a:p>
          <a:p>
            <a:r>
              <a:rPr lang="pl-PL" sz="2400" dirty="0"/>
              <a:t>je koncentrovaný okolo </a:t>
            </a:r>
            <a:r>
              <a:rPr lang="pl-PL" sz="2400" dirty="0" smtClean="0"/>
              <a:t>základnej témy</a:t>
            </a:r>
          </a:p>
          <a:p>
            <a:r>
              <a:rPr lang="sk-SK" sz="2400" dirty="0"/>
              <a:t>má premyslenú a dobre organizovanú </a:t>
            </a:r>
            <a:r>
              <a:rPr lang="sk-SK" sz="2400" dirty="0" smtClean="0"/>
              <a:t>činnosť</a:t>
            </a:r>
          </a:p>
          <a:p>
            <a:r>
              <a:rPr lang="sk-SK" sz="2400" dirty="0" smtClean="0"/>
              <a:t>Činnosť sa </a:t>
            </a:r>
            <a:r>
              <a:rPr lang="sk-SK" sz="2400" dirty="0"/>
              <a:t>týka </a:t>
            </a:r>
            <a:r>
              <a:rPr lang="sk-SK" sz="2400" dirty="0" smtClean="0"/>
              <a:t>riešenia komplexných úloh</a:t>
            </a:r>
          </a:p>
          <a:p>
            <a:r>
              <a:rPr lang="sk-SK" sz="2400" dirty="0"/>
              <a:t>projekt má </a:t>
            </a:r>
            <a:r>
              <a:rPr lang="sk-SK" sz="2400" dirty="0" smtClean="0"/>
              <a:t>vyhovovať potrebám </a:t>
            </a:r>
            <a:r>
              <a:rPr lang="sk-SK" sz="2400" dirty="0"/>
              <a:t>a záujmom </a:t>
            </a:r>
            <a:r>
              <a:rPr lang="sk-SK" sz="2400" dirty="0" smtClean="0"/>
              <a:t>žiakov</a:t>
            </a:r>
          </a:p>
          <a:p>
            <a:r>
              <a:rPr lang="sk-SK" sz="2400" dirty="0" smtClean="0"/>
              <a:t>projektom </a:t>
            </a:r>
            <a:r>
              <a:rPr lang="sk-SK" sz="2400" dirty="0"/>
              <a:t>je vtedy, ak sa prejaví </a:t>
            </a:r>
            <a:r>
              <a:rPr lang="sk-SK" sz="2400" dirty="0" smtClean="0"/>
              <a:t>vlastná </a:t>
            </a:r>
            <a:r>
              <a:rPr lang="sk-SK" sz="2400" dirty="0"/>
              <a:t>aktivita </a:t>
            </a:r>
            <a:r>
              <a:rPr lang="sk-SK" sz="2400" dirty="0" smtClean="0"/>
              <a:t>žiaka</a:t>
            </a:r>
          </a:p>
          <a:p>
            <a:r>
              <a:rPr lang="sk-SK" sz="2400" dirty="0"/>
              <a:t>za jeho </a:t>
            </a:r>
            <a:r>
              <a:rPr lang="sk-SK" sz="2400" dirty="0" smtClean="0"/>
              <a:t>výsledok </a:t>
            </a:r>
            <a:r>
              <a:rPr lang="sk-SK" sz="2400" dirty="0"/>
              <a:t>berie </a:t>
            </a:r>
            <a:r>
              <a:rPr lang="sk-SK" sz="2400" dirty="0" smtClean="0"/>
              <a:t>zodpovednosť na </a:t>
            </a:r>
            <a:r>
              <a:rPr lang="sk-SK" sz="2400" dirty="0"/>
              <a:t>seba </a:t>
            </a:r>
            <a:r>
              <a:rPr lang="sk-SK" sz="2400" dirty="0" smtClean="0"/>
              <a:t>žiak</a:t>
            </a:r>
          </a:p>
          <a:p>
            <a:r>
              <a:rPr lang="sk-SK" sz="2400" dirty="0"/>
              <a:t>výsledkom je konkrétny </a:t>
            </a:r>
            <a:r>
              <a:rPr lang="sk-SK" sz="2400" dirty="0" smtClean="0"/>
              <a:t>produkt</a:t>
            </a:r>
          </a:p>
          <a:p>
            <a:r>
              <a:rPr lang="sk-SK" sz="2400" dirty="0">
                <a:latin typeface="Arial" panose="020B0604020202020204" pitchFamily="34" charset="0"/>
              </a:rPr>
              <a:t>práce </a:t>
            </a:r>
            <a:r>
              <a:rPr lang="sk-SK" sz="2400" dirty="0" smtClean="0">
                <a:latin typeface="Arial" panose="020B0604020202020204" pitchFamily="34" charset="0"/>
              </a:rPr>
              <a:t>žiaci </a:t>
            </a:r>
            <a:r>
              <a:rPr lang="sk-SK" sz="2400" dirty="0">
                <a:latin typeface="Arial" panose="020B0604020202020204" pitchFamily="34" charset="0"/>
              </a:rPr>
              <a:t>verejne prezentujú </a:t>
            </a:r>
            <a:r>
              <a:rPr lang="sk-SK" sz="2400" dirty="0" smtClean="0">
                <a:latin typeface="Arial" panose="020B0604020202020204" pitchFamily="34" charset="0"/>
              </a:rPr>
              <a:t>pred triedou aj širšou verejnosťou</a:t>
            </a:r>
            <a:r>
              <a:rPr lang="sk-SK" sz="2400" dirty="0">
                <a:latin typeface="Arial" panose="020B0604020202020204" pitchFamily="34" charset="0"/>
              </a:rPr>
              <a:t>, ktorých </a:t>
            </a:r>
            <a:r>
              <a:rPr lang="sk-SK" sz="2400" dirty="0" smtClean="0">
                <a:latin typeface="Arial" panose="020B0604020202020204" pitchFamily="34" charset="0"/>
              </a:rPr>
              <a:t>sa projekt týka</a:t>
            </a:r>
            <a:endParaRPr lang="sk-SK" sz="2400" dirty="0">
              <a:latin typeface="Arial" panose="020B0604020202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593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Druhy projektov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Problémové </a:t>
            </a:r>
            <a:r>
              <a:rPr lang="sk-SK" sz="4000" dirty="0" smtClean="0"/>
              <a:t>projekty</a:t>
            </a:r>
          </a:p>
          <a:p>
            <a:r>
              <a:rPr lang="sk-SK" sz="4000" dirty="0"/>
              <a:t>Tvorivé </a:t>
            </a:r>
            <a:r>
              <a:rPr lang="sk-SK" sz="4000" dirty="0" smtClean="0"/>
              <a:t>projekty</a:t>
            </a:r>
          </a:p>
          <a:p>
            <a:r>
              <a:rPr lang="sk-SK" sz="4000" dirty="0"/>
              <a:t>Hodnotiace </a:t>
            </a:r>
            <a:r>
              <a:rPr lang="sk-SK" sz="4000" dirty="0" smtClean="0"/>
              <a:t>projekty</a:t>
            </a:r>
          </a:p>
          <a:p>
            <a:r>
              <a:rPr lang="sk-SK" sz="4000" dirty="0"/>
              <a:t>Nácvikové </a:t>
            </a:r>
            <a:r>
              <a:rPr lang="sk-SK" sz="4000" dirty="0" smtClean="0"/>
              <a:t>projekty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736517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Hlavnou výhodou projektovej </a:t>
            </a:r>
            <a:r>
              <a:rPr lang="sk-SK" sz="2800" dirty="0" smtClean="0"/>
              <a:t> metódy </a:t>
            </a:r>
            <a:r>
              <a:rPr lang="sk-SK" sz="2800" dirty="0"/>
              <a:t>je, </a:t>
            </a:r>
            <a:r>
              <a:rPr lang="sk-SK" sz="2800" dirty="0" smtClean="0"/>
              <a:t>že v nej </a:t>
            </a:r>
            <a:r>
              <a:rPr lang="sk-SK" sz="2800" dirty="0"/>
              <a:t>dochádza ku systematickému, </a:t>
            </a:r>
            <a:r>
              <a:rPr lang="sk-SK" sz="2800" dirty="0" smtClean="0"/>
              <a:t>učeniu</a:t>
            </a:r>
            <a:r>
              <a:rPr lang="sk-SK" sz="2800" dirty="0"/>
              <a:t>.  </a:t>
            </a:r>
            <a:r>
              <a:rPr lang="sk-SK" sz="2800" dirty="0" smtClean="0"/>
              <a:t>Dobre  </a:t>
            </a:r>
            <a:r>
              <a:rPr lang="sk-SK" sz="2800" dirty="0"/>
              <a:t>definovaný  projekt  </a:t>
            </a:r>
            <a:r>
              <a:rPr lang="sk-SK" sz="2800" dirty="0" smtClean="0"/>
              <a:t>totiž </a:t>
            </a:r>
            <a:r>
              <a:rPr lang="sk-SK" sz="2800" dirty="0"/>
              <a:t>v </a:t>
            </a:r>
            <a:r>
              <a:rPr lang="sk-SK" sz="2800" dirty="0" smtClean="0"/>
              <a:t>sebe  </a:t>
            </a:r>
            <a:r>
              <a:rPr lang="sk-SK" sz="2800" dirty="0"/>
              <a:t>integruje  myslenie,  ale  aj  intuíciu, </a:t>
            </a:r>
            <a:r>
              <a:rPr lang="sk-SK" sz="2800" dirty="0" smtClean="0"/>
              <a:t>zmyslové </a:t>
            </a:r>
            <a:r>
              <a:rPr lang="sk-SK" sz="2800" dirty="0"/>
              <a:t>poznanie, city, motiváciu, </a:t>
            </a:r>
            <a:r>
              <a:rPr lang="sk-SK" sz="2800" dirty="0" smtClean="0"/>
              <a:t>integruje </a:t>
            </a:r>
            <a:r>
              <a:rPr lang="sk-SK" sz="2800" dirty="0"/>
              <a:t>matematické myslenie, muzikálny rozvoj, </a:t>
            </a:r>
            <a:r>
              <a:rPr lang="sk-SK" sz="2800" dirty="0" smtClean="0"/>
              <a:t>skúsenosti žiakov</a:t>
            </a:r>
            <a:r>
              <a:rPr lang="sk-SK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7570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Aký úžitok má žiak z projektového vyučovania  • Rozvíja si vyššie úrovne myslenia. • Zvyšuje si motiváciu k osvojovaniu si poznatkov a </a:t>
            </a:r>
            <a:r>
              <a:rPr lang="sk-SK" sz="2800" dirty="0" err="1"/>
              <a:t>zručností→pripravuje</a:t>
            </a:r>
            <a:r>
              <a:rPr lang="sk-SK" sz="2800" dirty="0"/>
              <a:t> sa pre budúcnosť. • Učí sa riešiť problémy. • Učí sa pracovať s informačnými zdrojmi. • Učí sa plánovať svoju činnosť. • Osvojuje si rôzne technológie poznávania. </a:t>
            </a:r>
          </a:p>
        </p:txBody>
      </p:sp>
    </p:spTree>
    <p:extLst>
      <p:ext uri="{BB962C8B-B14F-4D97-AF65-F5344CB8AC3E}">
        <p14:creationId xmlns:p14="http://schemas.microsoft.com/office/powerpoint/2010/main" val="226784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Učí sa spolupracovať a integrovať poznatky a spájať výučbu s realitou. • Rozvíja vlastnú osobnosť (sebadôvera, vytrvalosť, zodpovednosť, dochvíľnosť, prekonávanie prekážok, atď.) • Spoznáva a reguluje vlastné predpoklady (využívanie rôznych štýlov učenia, prekročenie vlastného tieňa a pod.) • Upevňuje </a:t>
            </a:r>
            <a:r>
              <a:rPr lang="sk-SK" sz="2800" dirty="0" err="1"/>
              <a:t>medzipredmetové</a:t>
            </a:r>
            <a:r>
              <a:rPr lang="sk-SK" sz="2800" dirty="0"/>
              <a:t> vzťahy v učebnom procese. </a:t>
            </a:r>
          </a:p>
        </p:txBody>
      </p:sp>
    </p:spTree>
    <p:extLst>
      <p:ext uri="{BB962C8B-B14F-4D97-AF65-F5344CB8AC3E}">
        <p14:creationId xmlns:p14="http://schemas.microsoft.com/office/powerpoint/2010/main" val="427651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</TotalTime>
  <Words>1030</Words>
  <Application>Microsoft Office PowerPoint</Application>
  <PresentationFormat>Širokouhlá</PresentationFormat>
  <Paragraphs>53</Paragraphs>
  <Slides>31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Dym</vt:lpstr>
      <vt:lpstr>Výtvarný projekt a alternatívne výtvarné formy</vt:lpstr>
      <vt:lpstr>Výtvarný projekt</vt:lpstr>
      <vt:lpstr>Prezentácia programu PowerPoint</vt:lpstr>
      <vt:lpstr>Prezentácia programu PowerPoint</vt:lpstr>
      <vt:lpstr>Prezentácia programu PowerPoint</vt:lpstr>
      <vt:lpstr>Druhy projektov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Fázy projektu</vt:lpstr>
      <vt:lpstr>Realizácia projektu </vt:lpstr>
      <vt:lpstr>Prezentácia výstupu </vt:lpstr>
      <vt:lpstr>Prezentácia programu PowerPoint</vt:lpstr>
      <vt:lpstr>Slávnosť stromov </vt:lpstr>
      <vt:lpstr>Prezentácia programu PowerPoint</vt:lpstr>
      <vt:lpstr>Prezentácia programu PowerPoint</vt:lpstr>
      <vt:lpstr>Alternatívne výtvarné formy</vt:lpstr>
      <vt:lpstr>Prezentácia programu PowerPoint</vt:lpstr>
      <vt:lpstr>Paketáž</vt:lpstr>
      <vt:lpstr>Prezentácia programu PowerPoint</vt:lpstr>
      <vt:lpstr>Land art. </vt:lpstr>
      <vt:lpstr>Prezentácia programu PowerPoint</vt:lpstr>
      <vt:lpstr>Prezentácia programu PowerPoint</vt:lpstr>
      <vt:lpstr>Formy, techniky a činnosti</vt:lpstr>
      <vt:lpstr>Prezentácia programu PowerPoint</vt:lpstr>
      <vt:lpstr>Prezentácia programu PowerPoint</vt:lpstr>
      <vt:lpstr>Prezentácia programu PowerPoint</vt:lpstr>
      <vt:lpstr>Základné disciplíny 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Výtvarný projekt a alternatívne výtvarné formy</dc:title>
  <dc:creator>alena.sedlakova</dc:creator>
  <cp:lastModifiedBy>alena.sedlakova</cp:lastModifiedBy>
  <cp:revision>12</cp:revision>
  <dcterms:created xsi:type="dcterms:W3CDTF">2016-02-24T13:39:36Z</dcterms:created>
  <dcterms:modified xsi:type="dcterms:W3CDTF">2016-02-25T10:42:48Z</dcterms:modified>
</cp:coreProperties>
</file>