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62" r:id="rId5"/>
    <p:sldId id="265" r:id="rId6"/>
    <p:sldId id="269" r:id="rId7"/>
    <p:sldId id="259" r:id="rId8"/>
    <p:sldId id="272" r:id="rId9"/>
    <p:sldId id="271" r:id="rId10"/>
    <p:sldId id="273" r:id="rId11"/>
    <p:sldId id="260" r:id="rId12"/>
    <p:sldId id="274" r:id="rId13"/>
    <p:sldId id="258" r:id="rId14"/>
    <p:sldId id="261" r:id="rId15"/>
    <p:sldId id="263" r:id="rId16"/>
    <p:sldId id="275" r:id="rId17"/>
    <p:sldId id="264" r:id="rId18"/>
    <p:sldId id="266" r:id="rId19"/>
    <p:sldId id="268" r:id="rId20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2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Upravte štýl predlohy podnadpisov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6BB3E-F637-42AE-B5F6-E6CA06C870F1}" type="datetimeFigureOut">
              <a:rPr lang="sk-SK" smtClean="0"/>
              <a:t>7. 10. 2021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4A49A-C14B-44B1-8E51-8E8CD9BF3B0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7061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6BB3E-F637-42AE-B5F6-E6CA06C870F1}" type="datetimeFigureOut">
              <a:rPr lang="sk-SK" smtClean="0"/>
              <a:t>7. 10. 2021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4A49A-C14B-44B1-8E51-8E8CD9BF3B0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97386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6BB3E-F637-42AE-B5F6-E6CA06C870F1}" type="datetimeFigureOut">
              <a:rPr lang="sk-SK" smtClean="0"/>
              <a:t>7. 10. 2021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4A49A-C14B-44B1-8E51-8E8CD9BF3B0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85844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6BB3E-F637-42AE-B5F6-E6CA06C870F1}" type="datetimeFigureOut">
              <a:rPr lang="sk-SK" smtClean="0"/>
              <a:t>7. 10. 2021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4A49A-C14B-44B1-8E51-8E8CD9BF3B0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21285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6BB3E-F637-42AE-B5F6-E6CA06C870F1}" type="datetimeFigureOut">
              <a:rPr lang="sk-SK" smtClean="0"/>
              <a:t>7. 10. 2021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4A49A-C14B-44B1-8E51-8E8CD9BF3B0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07405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6BB3E-F637-42AE-B5F6-E6CA06C870F1}" type="datetimeFigureOut">
              <a:rPr lang="sk-SK" smtClean="0"/>
              <a:t>7. 10. 2021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4A49A-C14B-44B1-8E51-8E8CD9BF3B0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45241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6BB3E-F637-42AE-B5F6-E6CA06C870F1}" type="datetimeFigureOut">
              <a:rPr lang="sk-SK" smtClean="0"/>
              <a:t>7. 10. 2021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4A49A-C14B-44B1-8E51-8E8CD9BF3B0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98589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6BB3E-F637-42AE-B5F6-E6CA06C870F1}" type="datetimeFigureOut">
              <a:rPr lang="sk-SK" smtClean="0"/>
              <a:t>7. 10. 2021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4A49A-C14B-44B1-8E51-8E8CD9BF3B0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9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6BB3E-F637-42AE-B5F6-E6CA06C870F1}" type="datetimeFigureOut">
              <a:rPr lang="sk-SK" smtClean="0"/>
              <a:t>7. 10. 2021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4A49A-C14B-44B1-8E51-8E8CD9BF3B0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9823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6BB3E-F637-42AE-B5F6-E6CA06C870F1}" type="datetimeFigureOut">
              <a:rPr lang="sk-SK" smtClean="0"/>
              <a:t>7. 10. 2021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4A49A-C14B-44B1-8E51-8E8CD9BF3B0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7078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6BB3E-F637-42AE-B5F6-E6CA06C870F1}" type="datetimeFigureOut">
              <a:rPr lang="sk-SK" smtClean="0"/>
              <a:t>7. 10. 2021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4A49A-C14B-44B1-8E51-8E8CD9BF3B0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96115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6BB3E-F637-42AE-B5F6-E6CA06C870F1}" type="datetimeFigureOut">
              <a:rPr lang="sk-SK" smtClean="0"/>
              <a:t>7. 10. 2021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4A49A-C14B-44B1-8E51-8E8CD9BF3B0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21667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-metodologia.fedu.uniba.sk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Úvod do metodológie pedagogického výskumu</a:t>
            </a:r>
            <a:br>
              <a:rPr lang="sk-SK" sz="3200" b="1" dirty="0"/>
            </a:br>
            <a:endParaRPr lang="sk-SK" sz="32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/>
              <a:t>Mgr. Tatiana Dubayová, PhD.</a:t>
            </a:r>
          </a:p>
        </p:txBody>
      </p:sp>
    </p:spTree>
    <p:extLst>
      <p:ext uri="{BB962C8B-B14F-4D97-AF65-F5344CB8AC3E}">
        <p14:creationId xmlns:p14="http://schemas.microsoft.com/office/powerpoint/2010/main" val="36267321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D2EE7B-F401-4424-B59B-E8DA6AEA8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3920"/>
          </a:xfrm>
        </p:spPr>
        <p:txBody>
          <a:bodyPr>
            <a:normAutofit/>
          </a:bodyPr>
          <a:lstStyle/>
          <a:p>
            <a:r>
              <a:rPr lang="sk-SK" sz="3200" b="1" dirty="0"/>
              <a:t>Projekt výskumu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E417579-2BCA-4DCE-95CE-5CD79CC8A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9046"/>
            <a:ext cx="10515600" cy="586895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sk-SK" sz="2100" dirty="0"/>
              <a:t>Vymedzenie výskumnej oblasti</a:t>
            </a:r>
          </a:p>
          <a:p>
            <a:pPr marL="457200" indent="-457200">
              <a:buAutoNum type="arabicPeriod"/>
            </a:pPr>
            <a:r>
              <a:rPr lang="sk-SK" sz="2100" dirty="0"/>
              <a:t>Štúdium literatúry</a:t>
            </a:r>
          </a:p>
          <a:p>
            <a:pPr marL="457200" indent="-457200">
              <a:buAutoNum type="arabicPeriod"/>
            </a:pPr>
            <a:r>
              <a:rPr lang="sk-SK" sz="2100" dirty="0"/>
              <a:t>Spresnenie výskumnej témy</a:t>
            </a:r>
          </a:p>
          <a:p>
            <a:pPr marL="457200" indent="-457200">
              <a:buAutoNum type="arabicPeriod"/>
            </a:pPr>
            <a:r>
              <a:rPr lang="sk-SK" sz="2100" dirty="0"/>
              <a:t>Vymedzenie výskumného problému a jeho jasná </a:t>
            </a:r>
            <a:r>
              <a:rPr lang="sk-SK" sz="2100" dirty="0" err="1"/>
              <a:t>fromulácia</a:t>
            </a:r>
            <a:endParaRPr lang="sk-SK" sz="2100" dirty="0"/>
          </a:p>
          <a:p>
            <a:pPr marL="457200" indent="-457200">
              <a:buAutoNum type="arabicPeriod"/>
            </a:pPr>
            <a:r>
              <a:rPr lang="sk-SK" sz="2100" dirty="0"/>
              <a:t>Stanovenie typu výskumu a výskumných metód</a:t>
            </a:r>
          </a:p>
          <a:p>
            <a:pPr marL="457200" indent="-457200">
              <a:buAutoNum type="arabicPeriod"/>
            </a:pPr>
            <a:r>
              <a:rPr lang="sk-SK" sz="2100" dirty="0"/>
              <a:t>Stanovenie výskumných otázok, hypotéz a premenných</a:t>
            </a:r>
          </a:p>
          <a:p>
            <a:pPr marL="457200" indent="-457200">
              <a:buAutoNum type="arabicPeriod"/>
            </a:pPr>
            <a:r>
              <a:rPr lang="sk-SK" sz="2100" dirty="0"/>
              <a:t>Výber a charakteristika výskumného súboru</a:t>
            </a:r>
          </a:p>
          <a:p>
            <a:pPr marL="457200" indent="-457200">
              <a:buAutoNum type="arabicPeriod"/>
            </a:pPr>
            <a:r>
              <a:rPr lang="sk-SK" sz="2100" dirty="0"/>
              <a:t>Zostavenie výskumných nástrojov a metodík</a:t>
            </a:r>
          </a:p>
          <a:p>
            <a:pPr marL="457200" indent="-457200">
              <a:buAutoNum type="arabicPeriod"/>
            </a:pPr>
            <a:r>
              <a:rPr lang="sk-SK" sz="2100" dirty="0"/>
              <a:t>Vytvorenie časového harmonogramu výskumu</a:t>
            </a:r>
          </a:p>
          <a:p>
            <a:pPr marL="457200" indent="-457200">
              <a:buAutoNum type="arabicPeriod"/>
            </a:pPr>
            <a:r>
              <a:rPr lang="sk-SK" sz="2100" dirty="0"/>
              <a:t>Realizovanie pilotnej štúdie</a:t>
            </a:r>
          </a:p>
          <a:p>
            <a:pPr marL="457200" indent="-457200">
              <a:buAutoNum type="arabicPeriod"/>
            </a:pPr>
            <a:r>
              <a:rPr lang="sk-SK" sz="2100" dirty="0"/>
              <a:t>Realizácia vlastného výskumu</a:t>
            </a:r>
          </a:p>
          <a:p>
            <a:pPr marL="457200" indent="-457200">
              <a:buAutoNum type="arabicPeriod"/>
            </a:pPr>
            <a:r>
              <a:rPr lang="sk-SK" sz="2100" dirty="0"/>
              <a:t>Spracovanie dát</a:t>
            </a:r>
          </a:p>
          <a:p>
            <a:pPr marL="457200" indent="-457200">
              <a:buAutoNum type="arabicPeriod"/>
            </a:pPr>
            <a:r>
              <a:rPr lang="sk-SK" sz="2100" dirty="0"/>
              <a:t>Interpretácia výsledkov výskumu</a:t>
            </a:r>
          </a:p>
        </p:txBody>
      </p:sp>
    </p:spTree>
    <p:extLst>
      <p:ext uri="{BB962C8B-B14F-4D97-AF65-F5344CB8AC3E}">
        <p14:creationId xmlns:p14="http://schemas.microsoft.com/office/powerpoint/2010/main" val="480333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Výskumná téma / Výskumný problém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dirty="0"/>
              <a:t>Výskumná téma = rámec</a:t>
            </a:r>
          </a:p>
          <a:p>
            <a:endParaRPr lang="sk-SK" sz="2400" dirty="0"/>
          </a:p>
          <a:p>
            <a:r>
              <a:rPr lang="sk-SK" sz="2400" dirty="0"/>
              <a:t>Výskumný problém = konkrétna úloha</a:t>
            </a:r>
          </a:p>
        </p:txBody>
      </p:sp>
    </p:spTree>
    <p:extLst>
      <p:ext uri="{BB962C8B-B14F-4D97-AF65-F5344CB8AC3E}">
        <p14:creationId xmlns:p14="http://schemas.microsoft.com/office/powerpoint/2010/main" val="21235448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5F50B1-5BC7-47E6-8FC0-A37CD273D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Príklady výskumných tém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8118CFD-EC7A-4616-8C3D-7CCA1350D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0890"/>
            <a:ext cx="10515600" cy="5337109"/>
          </a:xfrm>
        </p:spPr>
        <p:txBody>
          <a:bodyPr/>
          <a:lstStyle/>
          <a:p>
            <a:r>
              <a:rPr lang="sk-SK" sz="2400" dirty="0">
                <a:effectLst/>
                <a:ea typeface="Calibri" panose="020F0502020204030204" pitchFamily="34" charset="0"/>
              </a:rPr>
              <a:t>Rodina ako faktor školskej úspešnosti žiaka s problémovým správaním v základnej škole</a:t>
            </a:r>
          </a:p>
          <a:p>
            <a:endParaRPr lang="sk-SK" sz="2400" dirty="0">
              <a:effectLst/>
              <a:ea typeface="Calibri" panose="020F0502020204030204" pitchFamily="34" charset="0"/>
            </a:endParaRPr>
          </a:p>
          <a:p>
            <a:r>
              <a:rPr lang="sk-SK" sz="2400" dirty="0">
                <a:effectLst/>
                <a:ea typeface="Calibri" panose="020F0502020204030204" pitchFamily="34" charset="0"/>
              </a:rPr>
              <a:t>Deprivácia a jej prejavy u detí v náhradnej rodinnej starostlivosti</a:t>
            </a:r>
            <a:endParaRPr lang="sk-SK" sz="2400" dirty="0">
              <a:ea typeface="Calibri" panose="020F0502020204030204" pitchFamily="34" charset="0"/>
            </a:endParaRPr>
          </a:p>
          <a:p>
            <a:endParaRPr lang="sk-SK" sz="2400" dirty="0">
              <a:effectLst/>
              <a:ea typeface="Calibri" panose="020F0502020204030204" pitchFamily="34" charset="0"/>
            </a:endParaRPr>
          </a:p>
          <a:p>
            <a:r>
              <a:rPr lang="sk-SK" sz="2400" dirty="0">
                <a:effectLst/>
                <a:ea typeface="Calibri" panose="020F0502020204030204" pitchFamily="34" charset="0"/>
              </a:rPr>
              <a:t>Syndróm vyhorenia pedagógov v reedukačných centrách</a:t>
            </a:r>
          </a:p>
          <a:p>
            <a:endParaRPr lang="sk-SK" sz="2400" dirty="0">
              <a:effectLst/>
              <a:ea typeface="Calibri" panose="020F0502020204030204" pitchFamily="34" charset="0"/>
            </a:endParaRPr>
          </a:p>
          <a:p>
            <a:r>
              <a:rPr lang="sk-SK" sz="2400" dirty="0">
                <a:effectLst/>
                <a:ea typeface="Calibri" panose="020F0502020204030204" pitchFamily="34" charset="0"/>
              </a:rPr>
              <a:t>Analýza stratégií zvládania stresu detí s poruchami správania v staršom školskom veku</a:t>
            </a:r>
            <a:endParaRPr lang="sk-SK" sz="2400" dirty="0">
              <a:ea typeface="Calibri" panose="020F0502020204030204" pitchFamily="34" charset="0"/>
            </a:endParaRPr>
          </a:p>
          <a:p>
            <a:endParaRPr lang="sk-SK" sz="2400" dirty="0"/>
          </a:p>
          <a:p>
            <a:r>
              <a:rPr lang="sk-SK" sz="2400" dirty="0"/>
              <a:t>Možnosti rozvoja sociálnych zručností žiaka s ADHD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506769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Voľba výskumnej témy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k-SK" sz="2400" dirty="0"/>
          </a:p>
          <a:p>
            <a:r>
              <a:rPr lang="sk-SK" sz="2400" dirty="0"/>
              <a:t>Dostupnosť výskumnej vzorky</a:t>
            </a:r>
          </a:p>
          <a:p>
            <a:endParaRPr lang="sk-SK" sz="2400" dirty="0"/>
          </a:p>
          <a:p>
            <a:r>
              <a:rPr lang="sk-SK" sz="2400" dirty="0"/>
              <a:t>Časové možnosti</a:t>
            </a:r>
          </a:p>
          <a:p>
            <a:endParaRPr lang="sk-SK" sz="2400" dirty="0"/>
          </a:p>
          <a:p>
            <a:r>
              <a:rPr lang="sk-SK" sz="2400"/>
              <a:t>Finančné zabezpečenie</a:t>
            </a:r>
          </a:p>
          <a:p>
            <a:endParaRPr lang="sk-SK" sz="2400" dirty="0"/>
          </a:p>
          <a:p>
            <a:r>
              <a:rPr lang="sk-SK" sz="2400" dirty="0"/>
              <a:t>Zaujímavosť témy</a:t>
            </a:r>
          </a:p>
        </p:txBody>
      </p:sp>
    </p:spTree>
    <p:extLst>
      <p:ext uri="{BB962C8B-B14F-4D97-AF65-F5344CB8AC3E}">
        <p14:creationId xmlns:p14="http://schemas.microsoft.com/office/powerpoint/2010/main" val="289519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Výskumné otázky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15546" y="1825625"/>
            <a:ext cx="10538254" cy="4351338"/>
          </a:xfrm>
        </p:spPr>
        <p:txBody>
          <a:bodyPr>
            <a:normAutofit/>
          </a:bodyPr>
          <a:lstStyle/>
          <a:p>
            <a:r>
              <a:rPr lang="sk-SK" sz="2400" dirty="0"/>
              <a:t>Deskriptívne (frekvencia, intenzita, forma, časové charakteristiky)</a:t>
            </a:r>
          </a:p>
          <a:p>
            <a:pPr marL="0" indent="0">
              <a:buNone/>
            </a:pPr>
            <a:r>
              <a:rPr lang="sk-SK" sz="2400" i="1" dirty="0"/>
              <a:t>„V ktoré časti dňa utekajú chlapci z reedukačných centier najčastejšie?“</a:t>
            </a:r>
            <a:r>
              <a:rPr lang="sk-SK" sz="2400" dirty="0"/>
              <a:t> </a:t>
            </a:r>
          </a:p>
          <a:p>
            <a:pPr marL="0" indent="0">
              <a:buNone/>
            </a:pPr>
            <a:endParaRPr lang="sk-SK" sz="2400" dirty="0"/>
          </a:p>
          <a:p>
            <a:r>
              <a:rPr lang="sk-SK" sz="2400" dirty="0"/>
              <a:t>Relačné (vzťah viacerých premenných)</a:t>
            </a:r>
          </a:p>
          <a:p>
            <a:pPr marL="0" indent="0">
              <a:buNone/>
            </a:pPr>
            <a:r>
              <a:rPr lang="sk-SK" sz="2400" i="1" dirty="0"/>
              <a:t>„Utekajú chlapci z reedukačných centier častejšie ako dievčatá?“</a:t>
            </a:r>
          </a:p>
          <a:p>
            <a:pPr marL="0" indent="0">
              <a:buNone/>
            </a:pPr>
            <a:endParaRPr lang="sk-SK" sz="2400" i="1" dirty="0"/>
          </a:p>
          <a:p>
            <a:r>
              <a:rPr lang="sk-SK" sz="2400" dirty="0"/>
              <a:t>Kauzálne (súvislosti medzi premennými)</a:t>
            </a:r>
          </a:p>
          <a:p>
            <a:pPr marL="0" indent="0">
              <a:buNone/>
            </a:pPr>
            <a:r>
              <a:rPr lang="sk-SK" sz="2400" i="1" dirty="0"/>
              <a:t>„Závisí počet útekov detí z reedukačných centier od miery pociťovaného stresu?“</a:t>
            </a:r>
          </a:p>
          <a:p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3114712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8350"/>
          </a:xfrm>
        </p:spPr>
        <p:txBody>
          <a:bodyPr>
            <a:normAutofit/>
          </a:bodyPr>
          <a:lstStyle/>
          <a:p>
            <a:r>
              <a:rPr lang="sk-SK" sz="3200" b="1" dirty="0"/>
              <a:t>Testovanie teórie – indukcia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133476"/>
            <a:ext cx="10515600" cy="5572124"/>
          </a:xfrm>
        </p:spPr>
        <p:txBody>
          <a:bodyPr>
            <a:normAutofit/>
          </a:bodyPr>
          <a:lstStyle/>
          <a:p>
            <a:r>
              <a:rPr lang="sk-SK" sz="2400" dirty="0"/>
              <a:t>Indukcia = postup od jednotlivých dát ku zovšeobecneniu, od konkrétneho k abstraktnému/zovšeobecňujúcemu</a:t>
            </a:r>
          </a:p>
          <a:p>
            <a:r>
              <a:rPr lang="sk-SK" sz="2400" dirty="0"/>
              <a:t>Využívame ju pri stanovovaní hypotéz</a:t>
            </a:r>
          </a:p>
          <a:p>
            <a:pPr>
              <a:buFontTx/>
              <a:buChar char="-"/>
            </a:pPr>
            <a:endParaRPr lang="sk-SK" sz="2400" dirty="0"/>
          </a:p>
          <a:p>
            <a:pPr>
              <a:buFontTx/>
              <a:buChar char="-"/>
            </a:pPr>
            <a:r>
              <a:rPr lang="sk-SK" sz="2400" dirty="0"/>
              <a:t>Pr.  1: Tisíc pozorovaných labutí je bielych =&gt; Záver: všetky labute sú biele</a:t>
            </a:r>
          </a:p>
          <a:p>
            <a:pPr>
              <a:buFontTx/>
              <a:buChar char="-"/>
            </a:pPr>
            <a:r>
              <a:rPr lang="sk-SK" sz="2400" dirty="0"/>
              <a:t>Pr. 2: Štyria ľudia menom </a:t>
            </a:r>
            <a:r>
              <a:rPr lang="sk-SK" sz="2400" dirty="0" err="1"/>
              <a:t>Ali</a:t>
            </a:r>
            <a:r>
              <a:rPr lang="sk-SK" sz="2400" dirty="0"/>
              <a:t> ma oklamali =&gt; Každý človek s menom </a:t>
            </a:r>
            <a:r>
              <a:rPr lang="sk-SK" sz="2400" dirty="0" err="1"/>
              <a:t>Ali</a:t>
            </a:r>
            <a:r>
              <a:rPr lang="sk-SK" sz="2400" dirty="0"/>
              <a:t> klame. </a:t>
            </a:r>
          </a:p>
          <a:p>
            <a:pPr>
              <a:buFontTx/>
              <a:buChar char="-"/>
            </a:pPr>
            <a:r>
              <a:rPr lang="sk-SK" sz="2400" dirty="0"/>
              <a:t>Pr. 3: Tri rómske deti, ktoré som stretla sa správali delikventne, preto všetky rómske deti sú delikventi.</a:t>
            </a:r>
          </a:p>
          <a:p>
            <a:pPr>
              <a:buFontTx/>
              <a:buChar char="-"/>
            </a:pPr>
            <a:endParaRPr lang="sk-SK" sz="2400" dirty="0"/>
          </a:p>
          <a:p>
            <a:pPr>
              <a:buFontTx/>
              <a:buChar char="-"/>
            </a:pP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24099753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CE434D-3B42-421B-8CF5-CE41A4268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dirty="0"/>
              <a:t>Riziká indukcie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D7BECB2-BE50-4EAA-BA1D-9E35ABDE47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294"/>
            <a:ext cx="10515600" cy="4351338"/>
          </a:xfrm>
        </p:spPr>
        <p:txBody>
          <a:bodyPr/>
          <a:lstStyle/>
          <a:p>
            <a:pPr>
              <a:buFontTx/>
              <a:buChar char="-"/>
            </a:pPr>
            <a:r>
              <a:rPr lang="sk-SK" sz="2400" dirty="0"/>
              <a:t>Pravdivosť záverov nie je absolútna, ale pravdepodobná. </a:t>
            </a:r>
          </a:p>
          <a:p>
            <a:pPr>
              <a:buFontTx/>
              <a:buChar char="-"/>
            </a:pPr>
            <a:r>
              <a:rPr lang="sk-SK" sz="2400" dirty="0"/>
              <a:t>Závery vytvorené indukciou prekračujú informáciu získanú v dátach</a:t>
            </a:r>
          </a:p>
          <a:p>
            <a:pPr>
              <a:buFontTx/>
              <a:buChar char="-"/>
            </a:pPr>
            <a:r>
              <a:rPr lang="sk-SK" sz="2400" dirty="0"/>
              <a:t>Každé nové zistenie v zhode s teóriou podporuje jej platnosť, avšak stačí jedno opačné zistenie a teória môže byť vyvrátená.  </a:t>
            </a:r>
          </a:p>
          <a:p>
            <a:pPr>
              <a:buFontTx/>
              <a:buChar char="-"/>
            </a:pPr>
            <a:r>
              <a:rPr lang="sk-SK" sz="2400" dirty="0"/>
              <a:t>Osobná skúsenosť </a:t>
            </a:r>
            <a:r>
              <a:rPr lang="sk-SK" sz="2400" dirty="0" err="1"/>
              <a:t>vs</a:t>
            </a:r>
            <a:r>
              <a:rPr lang="sk-SK" sz="2400" dirty="0"/>
              <a:t>. vedecké závery. 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9296615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Testovanie teórie - dedukcia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8050"/>
          </a:xfrm>
        </p:spPr>
        <p:txBody>
          <a:bodyPr>
            <a:normAutofit/>
          </a:bodyPr>
          <a:lstStyle/>
          <a:p>
            <a:r>
              <a:rPr lang="sk-SK" sz="2400" dirty="0"/>
              <a:t>Dedukcia </a:t>
            </a:r>
          </a:p>
          <a:p>
            <a:pPr>
              <a:buFontTx/>
              <a:buChar char="-"/>
            </a:pPr>
            <a:r>
              <a:rPr lang="sk-SK" sz="2400" dirty="0"/>
              <a:t>Vychádzame z už existujúcej teórie a zisťujeme, či platí v rôznych situáciách – overujeme špecifické tvrdenia</a:t>
            </a:r>
          </a:p>
          <a:p>
            <a:pPr>
              <a:buFontTx/>
              <a:buChar char="-"/>
            </a:pPr>
            <a:r>
              <a:rPr lang="sk-SK" sz="2400" dirty="0"/>
              <a:t>Indukcia = zrod teórie, dedukcia = overovanie teórie</a:t>
            </a:r>
          </a:p>
          <a:p>
            <a:pPr>
              <a:buFontTx/>
              <a:buChar char="-"/>
            </a:pPr>
            <a:endParaRPr lang="sk-SK" sz="2400" dirty="0"/>
          </a:p>
          <a:p>
            <a:pPr>
              <a:buFontTx/>
              <a:buChar char="-"/>
            </a:pPr>
            <a:r>
              <a:rPr lang="sk-SK" sz="2400" dirty="0"/>
              <a:t>Pr. 1: Všetky labute sú biele. Aj v Austrálii sú všetky labute biele? </a:t>
            </a:r>
          </a:p>
          <a:p>
            <a:pPr>
              <a:buFontTx/>
              <a:buChar char="-"/>
            </a:pPr>
            <a:r>
              <a:rPr lang="sk-SK" sz="2400" dirty="0"/>
              <a:t>Pr. 2:  Ľudia, ktorí sa smejú sú veselí. Je úsmev vždy známkou veselosti ? </a:t>
            </a:r>
          </a:p>
          <a:p>
            <a:pPr>
              <a:buFontTx/>
              <a:buChar char="-"/>
            </a:pPr>
            <a:r>
              <a:rPr lang="sk-SK" sz="2400" dirty="0"/>
              <a:t>Pr. 3: Tam, kde rastie pšenica nerastie slnečnica.</a:t>
            </a:r>
          </a:p>
          <a:p>
            <a:pPr>
              <a:buFontTx/>
              <a:buChar char="-"/>
            </a:pPr>
            <a:r>
              <a:rPr lang="sk-SK" sz="2400" dirty="0"/>
              <a:t>Pr. 4: Z detí bohatých rodičov vyrastú úspešní ľudia.</a:t>
            </a:r>
          </a:p>
          <a:p>
            <a:pPr>
              <a:buFontTx/>
              <a:buChar char="-"/>
            </a:pPr>
            <a:r>
              <a:rPr lang="sk-SK" sz="2400" dirty="0"/>
              <a:t>Pr. 5: Všetci ľudia s tetovaním sú suroví násilníci.</a:t>
            </a:r>
          </a:p>
          <a:p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8036234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Tvorenie hypotéz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60925"/>
          </a:xfrm>
        </p:spPr>
        <p:txBody>
          <a:bodyPr>
            <a:normAutofit/>
          </a:bodyPr>
          <a:lstStyle/>
          <a:p>
            <a:r>
              <a:rPr lang="sk-SK" sz="2400" dirty="0"/>
              <a:t>Hypotéza = výskumný predpoklad; odborný odhad</a:t>
            </a:r>
          </a:p>
          <a:p>
            <a:r>
              <a:rPr lang="sk-SK" sz="2400" dirty="0"/>
              <a:t>Formulácia hypotézy vyžaduje jednoznačnú odbornú odpoveď (je potvrdená alebo zamietnutá)</a:t>
            </a:r>
          </a:p>
          <a:p>
            <a:r>
              <a:rPr lang="sk-SK" sz="2400" dirty="0"/>
              <a:t>Tvorí sa na základe: skúseností, komunikácie s kolegami alebo na základe vedeckých teórií</a:t>
            </a:r>
          </a:p>
          <a:p>
            <a:endParaRPr lang="sk-SK" sz="2400" dirty="0"/>
          </a:p>
          <a:p>
            <a:r>
              <a:rPr lang="sk-SK" sz="2400" dirty="0"/>
              <a:t>Princípy tvorby hypotéz: </a:t>
            </a:r>
          </a:p>
          <a:p>
            <a:pPr marL="990600" indent="-276225"/>
            <a:r>
              <a:rPr lang="sk-SK" sz="2400" dirty="0"/>
              <a:t>Je to oznamovacia veta</a:t>
            </a:r>
          </a:p>
          <a:p>
            <a:pPr marL="990600" indent="-276225"/>
            <a:r>
              <a:rPr lang="sk-SK" sz="2400" dirty="0"/>
              <a:t>Obsahuje 2 premenné</a:t>
            </a:r>
          </a:p>
          <a:p>
            <a:pPr marL="990600" indent="-276225"/>
            <a:r>
              <a:rPr lang="sk-SK" sz="2400" dirty="0"/>
              <a:t>Jedna premenná ma aspoň 2 roviny</a:t>
            </a:r>
          </a:p>
          <a:p>
            <a:pPr marL="990600" indent="-276225"/>
            <a:r>
              <a:rPr lang="sk-SK" sz="2400" dirty="0"/>
              <a:t>Premenné sa dajú merať </a:t>
            </a:r>
          </a:p>
          <a:p>
            <a:endParaRPr lang="sk-SK" sz="2400" dirty="0"/>
          </a:p>
          <a:p>
            <a:pPr marL="0" indent="0">
              <a:buNone/>
            </a:pP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1679014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Premenné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330324"/>
            <a:ext cx="10515600" cy="5527675"/>
          </a:xfrm>
        </p:spPr>
        <p:txBody>
          <a:bodyPr>
            <a:normAutofit/>
          </a:bodyPr>
          <a:lstStyle/>
          <a:p>
            <a:r>
              <a:rPr lang="sk-SK" sz="2400" dirty="0"/>
              <a:t>Premenná = prvok výskumu</a:t>
            </a:r>
          </a:p>
          <a:p>
            <a:r>
              <a:rPr lang="sk-SK" sz="2400" dirty="0"/>
              <a:t>Nadobúda rôzne hodnoty alebo stavy</a:t>
            </a:r>
          </a:p>
          <a:p>
            <a:endParaRPr lang="sk-SK" sz="2400" dirty="0"/>
          </a:p>
          <a:p>
            <a:r>
              <a:rPr lang="sk-SK" sz="2400" dirty="0"/>
              <a:t>Merateľné – určuje ju rozsah, počet, frekvencia, trvanie</a:t>
            </a:r>
          </a:p>
          <a:p>
            <a:pPr marL="714375" indent="-171450"/>
            <a:r>
              <a:rPr lang="sk-SK" sz="2400" dirty="0" err="1"/>
              <a:t>pr</a:t>
            </a:r>
            <a:r>
              <a:rPr lang="sk-SK" sz="2400" dirty="0"/>
              <a:t>. vek, počet chýb v diktáte, dĺžka trvania problémového správania, rýchlosť písania na stroji, ALE</a:t>
            </a:r>
          </a:p>
          <a:p>
            <a:pPr marL="714375" indent="-171450"/>
            <a:r>
              <a:rPr lang="sk-SK" sz="2400" dirty="0"/>
              <a:t> </a:t>
            </a:r>
            <a:r>
              <a:rPr lang="sk-SK" sz="2400" dirty="0">
                <a:solidFill>
                  <a:srgbClr val="FF0000"/>
                </a:solidFill>
              </a:rPr>
              <a:t>dĺžka praxe, miera závažnosti symptómu</a:t>
            </a:r>
            <a:endParaRPr lang="sk-SK" sz="2400" dirty="0"/>
          </a:p>
          <a:p>
            <a:pPr marL="714375" indent="-171450"/>
            <a:endParaRPr lang="sk-SK" sz="2400" dirty="0"/>
          </a:p>
          <a:p>
            <a:r>
              <a:rPr lang="sk-SK" sz="2400" dirty="0"/>
              <a:t>Kategoriálne – určená typom, stavom, úrovňou, kategóriou</a:t>
            </a:r>
          </a:p>
          <a:p>
            <a:pPr marL="714375" indent="-171450"/>
            <a:r>
              <a:rPr lang="sk-SK" sz="2400" dirty="0" err="1"/>
              <a:t>pr</a:t>
            </a:r>
            <a:r>
              <a:rPr lang="sk-SK" sz="2400" dirty="0"/>
              <a:t>. pohlavie, rodinný stav, vyučovací predmet, metóda nácviku, výchovný štýl, komunikačný štýl</a:t>
            </a:r>
          </a:p>
          <a:p>
            <a:pPr marL="714375" indent="-171450"/>
            <a:r>
              <a:rPr lang="sk-SK" sz="2400" dirty="0">
                <a:solidFill>
                  <a:srgbClr val="FF0000"/>
                </a:solidFill>
              </a:rPr>
              <a:t>dĺžka praxe, miera závažnosti symptómu</a:t>
            </a:r>
          </a:p>
        </p:txBody>
      </p:sp>
    </p:spTree>
    <p:extLst>
      <p:ext uri="{BB962C8B-B14F-4D97-AF65-F5344CB8AC3E}">
        <p14:creationId xmlns:p14="http://schemas.microsoft.com/office/powerpoint/2010/main" val="1399935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Literatúra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k-SK" sz="2400" dirty="0"/>
              <a:t>GAVORA, P. a kol. 2010. Elektronická učebnica pedagogického výskumu. [online]. Bratislava: Univerzita Komenského, 2010.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2400" dirty="0"/>
              <a:t>   Dostupné na: </a:t>
            </a:r>
            <a:r>
              <a:rPr lang="sk-SK" sz="2400" dirty="0">
                <a:hlinkClick r:id="rId2"/>
              </a:rPr>
              <a:t>http://www.e-metodologia.fedu.uniba.sk/</a:t>
            </a:r>
            <a:endParaRPr lang="sk-SK" sz="2400" dirty="0"/>
          </a:p>
          <a:p>
            <a:pPr marL="0" indent="0">
              <a:lnSpc>
                <a:spcPct val="150000"/>
              </a:lnSpc>
              <a:buNone/>
            </a:pPr>
            <a:endParaRPr lang="sk-SK" sz="2400" dirty="0"/>
          </a:p>
          <a:p>
            <a:pPr>
              <a:lnSpc>
                <a:spcPct val="150000"/>
              </a:lnSpc>
            </a:pPr>
            <a:r>
              <a:rPr lang="sk-SK" sz="2400" dirty="0"/>
              <a:t>BAČÍKOVÁ, M., JANOVSKÁ, A. 2018. Základy metodológie pedagogicko-psychologického výskumu. Sprievodca pre študentov učiteľstva. Košice: </a:t>
            </a:r>
            <a:r>
              <a:rPr lang="sk-SK" sz="2400" dirty="0" err="1"/>
              <a:t>ŠafárikPress</a:t>
            </a:r>
            <a:r>
              <a:rPr lang="sk-SK" sz="2400" dirty="0"/>
              <a:t>, 2018.</a:t>
            </a:r>
          </a:p>
        </p:txBody>
      </p:sp>
    </p:spTree>
    <p:extLst>
      <p:ext uri="{BB962C8B-B14F-4D97-AF65-F5344CB8AC3E}">
        <p14:creationId xmlns:p14="http://schemas.microsoft.com/office/powerpoint/2010/main" val="2878435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341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759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Veda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Laické poznávanie </a:t>
            </a:r>
            <a:r>
              <a:rPr lang="sk-SK" dirty="0" err="1"/>
              <a:t>vs</a:t>
            </a:r>
            <a:r>
              <a:rPr lang="sk-SK" dirty="0"/>
              <a:t>. veda</a:t>
            </a:r>
          </a:p>
          <a:p>
            <a:endParaRPr lang="sk-SK" dirty="0"/>
          </a:p>
          <a:p>
            <a:r>
              <a:rPr lang="sk-SK" dirty="0"/>
              <a:t>Systém racionálneho, empirického a systematického poznávania reality za účelom vysvetliť príp. </a:t>
            </a:r>
            <a:r>
              <a:rPr lang="sk-SK" dirty="0" err="1"/>
              <a:t>predikovať</a:t>
            </a:r>
            <a:r>
              <a:rPr lang="sk-SK" dirty="0"/>
              <a:t> určitý jav</a:t>
            </a:r>
          </a:p>
          <a:p>
            <a:endParaRPr lang="sk-SK" dirty="0"/>
          </a:p>
          <a:p>
            <a:r>
              <a:rPr lang="sk-SK" dirty="0"/>
              <a:t>Zisťovanie =&gt; Popis =&gt; Vysvetlenie</a:t>
            </a:r>
          </a:p>
          <a:p>
            <a:endParaRPr lang="sk-SK" dirty="0"/>
          </a:p>
          <a:p>
            <a:r>
              <a:rPr lang="sk-SK" dirty="0"/>
              <a:t>Objektívnosť </a:t>
            </a:r>
            <a:r>
              <a:rPr lang="sk-SK" dirty="0" err="1"/>
              <a:t>vs</a:t>
            </a:r>
            <a:r>
              <a:rPr lang="sk-SK" dirty="0"/>
              <a:t>. absolútna pravda</a:t>
            </a:r>
          </a:p>
        </p:txBody>
      </p:sp>
    </p:spTree>
    <p:extLst>
      <p:ext uri="{BB962C8B-B14F-4D97-AF65-F5344CB8AC3E}">
        <p14:creationId xmlns:p14="http://schemas.microsoft.com/office/powerpoint/2010/main" val="1677139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Vedecké poznanie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k-SK" sz="2400" dirty="0"/>
          </a:p>
          <a:p>
            <a:r>
              <a:rPr lang="sk-SK" sz="2400" dirty="0"/>
              <a:t>Empirické (založené na analýze údajov)</a:t>
            </a:r>
          </a:p>
          <a:p>
            <a:r>
              <a:rPr lang="sk-SK" sz="2400" dirty="0"/>
              <a:t>Plánovité </a:t>
            </a:r>
          </a:p>
          <a:p>
            <a:r>
              <a:rPr lang="sk-SK" sz="2400" dirty="0"/>
              <a:t>Systematické</a:t>
            </a:r>
          </a:p>
          <a:p>
            <a:r>
              <a:rPr lang="sk-SK" sz="2400" dirty="0"/>
              <a:t>Objektívne</a:t>
            </a:r>
          </a:p>
          <a:p>
            <a:r>
              <a:rPr lang="sk-SK" sz="2400" dirty="0"/>
              <a:t>Kontrolované</a:t>
            </a:r>
          </a:p>
          <a:p>
            <a:r>
              <a:rPr lang="sk-SK" sz="2400" dirty="0"/>
              <a:t>Kritické</a:t>
            </a:r>
          </a:p>
          <a:p>
            <a:pPr marL="0" indent="0">
              <a:buNone/>
            </a:pP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1619408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Znaky vedeckej práce </a:t>
            </a:r>
            <a:r>
              <a:rPr lang="sk-SK" sz="1600" dirty="0"/>
              <a:t>(</a:t>
            </a:r>
            <a:r>
              <a:rPr lang="sk-SK" sz="1600" dirty="0" err="1"/>
              <a:t>Bačíková</a:t>
            </a:r>
            <a:r>
              <a:rPr lang="sk-SK" sz="1600" dirty="0"/>
              <a:t>, Janovská, 2018)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b="1" dirty="0"/>
              <a:t>Systematickosť a plánovitosť </a:t>
            </a:r>
            <a:r>
              <a:rPr lang="sk-SK" sz="2400" dirty="0"/>
              <a:t>– vedecký výskum musí byť dobre naplánovaný a systematicky zrealizovaný, predchádza mu dlhodobé štúdium a bádanie.</a:t>
            </a:r>
          </a:p>
          <a:p>
            <a:endParaRPr lang="sk-SK" sz="2400" dirty="0"/>
          </a:p>
          <a:p>
            <a:r>
              <a:rPr lang="sk-SK" sz="2400" b="1" dirty="0"/>
              <a:t>Objektívnosť </a:t>
            </a:r>
            <a:r>
              <a:rPr lang="sk-SK" sz="2400" dirty="0"/>
              <a:t>– je nevyhnutné minimalizovať skresľujúce činitele výskumu. Výskum by mal byť </a:t>
            </a:r>
            <a:r>
              <a:rPr lang="sk-SK" sz="2400" dirty="0" err="1"/>
              <a:t>replikovateľný</a:t>
            </a:r>
            <a:r>
              <a:rPr lang="sk-SK" sz="2400" dirty="0"/>
              <a:t> a </a:t>
            </a:r>
            <a:r>
              <a:rPr lang="sk-SK" sz="2400" dirty="0" err="1"/>
              <a:t>verifikovateľný</a:t>
            </a:r>
            <a:r>
              <a:rPr lang="sk-SK" sz="2400" dirty="0"/>
              <a:t>. </a:t>
            </a:r>
          </a:p>
          <a:p>
            <a:endParaRPr lang="sk-SK" sz="2400" dirty="0"/>
          </a:p>
          <a:p>
            <a:r>
              <a:rPr lang="sk-SK" sz="2400" b="1" dirty="0" err="1"/>
              <a:t>Redukcionizmus</a:t>
            </a:r>
            <a:r>
              <a:rPr lang="sk-SK" sz="2400" b="1" dirty="0"/>
              <a:t> </a:t>
            </a:r>
            <a:r>
              <a:rPr lang="sk-SK" sz="2400" dirty="0"/>
              <a:t>– v rámci realizácie jedného výskumného projektu, akokoľvek rozsiahly by bol, nie je možné zachytiť </a:t>
            </a:r>
            <a:r>
              <a:rPr lang="pl-PL" sz="2400" dirty="0"/>
              <a:t>realitu v celej jej komplexnosti.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2807619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Výskum / prieskum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b="1" dirty="0"/>
              <a:t>Výskum</a:t>
            </a:r>
            <a:r>
              <a:rPr lang="sk-SK" sz="2400" dirty="0"/>
              <a:t> – odhaľuje súvislosti</a:t>
            </a:r>
          </a:p>
          <a:p>
            <a:endParaRPr lang="sk-SK" sz="2400" dirty="0"/>
          </a:p>
          <a:p>
            <a:endParaRPr lang="sk-SK" sz="2400" dirty="0"/>
          </a:p>
          <a:p>
            <a:r>
              <a:rPr lang="sk-SK" sz="2400" b="1" dirty="0"/>
              <a:t>Prieskum</a:t>
            </a:r>
            <a:r>
              <a:rPr lang="sk-SK" sz="2400" dirty="0"/>
              <a:t> – zisťuje fakty, popisuje jav</a:t>
            </a:r>
          </a:p>
        </p:txBody>
      </p:sp>
    </p:spTree>
    <p:extLst>
      <p:ext uri="{BB962C8B-B14F-4D97-AF65-F5344CB8AC3E}">
        <p14:creationId xmlns:p14="http://schemas.microsoft.com/office/powerpoint/2010/main" val="2157076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F5C7F3-349C-4DC5-8588-7FAD2AEC4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Druhy výskumu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19A5457-5D86-41D4-B90A-5EADEB72B9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64878"/>
          </a:xfrm>
        </p:spPr>
        <p:txBody>
          <a:bodyPr/>
          <a:lstStyle/>
          <a:p>
            <a:r>
              <a:rPr lang="sk-SK" dirty="0"/>
              <a:t>Kvalitatívny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AEF497A0-775A-4523-9DFB-335EDC9CFC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46041"/>
            <a:ext cx="5157787" cy="4432040"/>
          </a:xfrm>
        </p:spPr>
        <p:txBody>
          <a:bodyPr>
            <a:normAutofit/>
          </a:bodyPr>
          <a:lstStyle/>
          <a:p>
            <a:r>
              <a:rPr lang="sk-SK" sz="1800" dirty="0">
                <a:latin typeface="Calibri" panose="020F0502020204030204" pitchFamily="34" charset="0"/>
              </a:rPr>
              <a:t>Výskumne nový problém</a:t>
            </a:r>
            <a:r>
              <a:rPr lang="sk-SK" sz="1800" b="0" i="0" u="none" strike="noStrike" baseline="0" dirty="0">
                <a:latin typeface="Calibri" panose="020F0502020204030204" pitchFamily="34" charset="0"/>
              </a:rPr>
              <a:t>, zorientovanie sa výskumníka v novej téme</a:t>
            </a:r>
          </a:p>
          <a:p>
            <a:r>
              <a:rPr lang="sk-SK" sz="1800" b="0" i="0" u="none" strike="noStrike" baseline="0" dirty="0">
                <a:latin typeface="Calibri" panose="020F0502020204030204" pitchFamily="34" charset="0"/>
              </a:rPr>
              <a:t>Veľký počet výskumných údajov získaných od malého počtu osôb</a:t>
            </a:r>
          </a:p>
          <a:p>
            <a:r>
              <a:rPr lang="sk-SK" sz="1800" b="0" i="0" u="none" strike="noStrike" baseline="0" dirty="0">
                <a:latin typeface="Calibri" panose="020F0502020204030204" pitchFamily="34" charset="0"/>
              </a:rPr>
              <a:t>Vytvorenie hypotéz pre kvantitatívny výskum</a:t>
            </a:r>
          </a:p>
          <a:p>
            <a:r>
              <a:rPr lang="sk-SK" sz="1800" b="0" i="0" u="none" strike="noStrike" baseline="0" dirty="0">
                <a:latin typeface="Calibri" panose="020F0502020204030204" pitchFamily="34" charset="0"/>
              </a:rPr>
              <a:t>Jeho výsledk</a:t>
            </a:r>
            <a:r>
              <a:rPr lang="sk-SK" sz="1800" dirty="0">
                <a:latin typeface="Calibri" panose="020F0502020204030204" pitchFamily="34" charset="0"/>
              </a:rPr>
              <a:t>y nemôžeme zovšeobecňovať</a:t>
            </a:r>
            <a:endParaRPr lang="sk-SK" sz="1800" b="0" i="0" u="none" strike="noStrike" baseline="0" dirty="0">
              <a:latin typeface="Calibri" panose="020F0502020204030204" pitchFamily="34" charset="0"/>
            </a:endParaRPr>
          </a:p>
          <a:p>
            <a:endParaRPr lang="sk-SK" sz="1800" dirty="0"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sk-SK" sz="1800" b="1" dirty="0">
                <a:latin typeface="Calibri" panose="020F0502020204030204" pitchFamily="34" charset="0"/>
              </a:rPr>
              <a:t>Príklady tém: </a:t>
            </a:r>
          </a:p>
          <a:p>
            <a:pPr algn="just"/>
            <a:r>
              <a:rPr lang="sk-SK" sz="1800" i="1" dirty="0">
                <a:latin typeface="Calibri" panose="020F0502020204030204" pitchFamily="34" charset="0"/>
              </a:rPr>
              <a:t>Analýza životných príbehov mladistvých matiek zo sociálne znevýhodneného prostredia</a:t>
            </a:r>
          </a:p>
          <a:p>
            <a:pPr algn="just"/>
            <a:r>
              <a:rPr lang="sk-SK" sz="1800" i="1" dirty="0">
                <a:latin typeface="Calibri" panose="020F0502020204030204" pitchFamily="34" charset="0"/>
              </a:rPr>
              <a:t>Mapovanie procesu etického rozhodovania pedagóga</a:t>
            </a:r>
          </a:p>
          <a:p>
            <a:pPr algn="just"/>
            <a:endParaRPr lang="sk-SK" i="1" dirty="0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5B88A4B-7189-456C-92A2-9EF91F478D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64878"/>
          </a:xfrm>
        </p:spPr>
        <p:txBody>
          <a:bodyPr/>
          <a:lstStyle/>
          <a:p>
            <a:r>
              <a:rPr lang="sk-SK" dirty="0"/>
              <a:t>Kvantitatívny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61A2CA9F-FAA5-47B0-AFAB-D1C685C357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146041"/>
            <a:ext cx="5183188" cy="4432040"/>
          </a:xfrm>
        </p:spPr>
        <p:txBody>
          <a:bodyPr>
            <a:normAutofit/>
          </a:bodyPr>
          <a:lstStyle/>
          <a:p>
            <a:r>
              <a:rPr lang="sk-SK" sz="1800" dirty="0"/>
              <a:t>Veľký výskumný súbor</a:t>
            </a:r>
          </a:p>
          <a:p>
            <a:r>
              <a:rPr lang="sk-SK" sz="1800" dirty="0"/>
              <a:t>Výsledky sú </a:t>
            </a:r>
            <a:r>
              <a:rPr lang="sk-SK" sz="1800" dirty="0" err="1"/>
              <a:t>sprasované</a:t>
            </a:r>
            <a:r>
              <a:rPr lang="sk-SK" sz="1800" dirty="0"/>
              <a:t> pomocou štatistických metód</a:t>
            </a:r>
          </a:p>
          <a:p>
            <a:r>
              <a:rPr lang="sk-SK" sz="1800" dirty="0"/>
              <a:t>Výsledky je možné </a:t>
            </a:r>
            <a:r>
              <a:rPr lang="sk-SK" sz="1800" dirty="0" err="1"/>
              <a:t>kvatifikovať</a:t>
            </a:r>
            <a:endParaRPr lang="sk-SK" sz="1800" dirty="0"/>
          </a:p>
          <a:p>
            <a:r>
              <a:rPr lang="sk-SK" sz="1800" dirty="0"/>
              <a:t>Na jeho základe môžeme usudzovať na javy v celej populácii</a:t>
            </a:r>
          </a:p>
          <a:p>
            <a:endParaRPr lang="sk-SK" sz="1800" dirty="0"/>
          </a:p>
          <a:p>
            <a:pPr marL="0" indent="0">
              <a:buNone/>
            </a:pPr>
            <a:r>
              <a:rPr lang="sk-SK" sz="1800" b="1" dirty="0"/>
              <a:t>Príklady tém</a:t>
            </a:r>
          </a:p>
        </p:txBody>
      </p:sp>
    </p:spTree>
    <p:extLst>
      <p:ext uri="{BB962C8B-B14F-4D97-AF65-F5344CB8AC3E}">
        <p14:creationId xmlns:p14="http://schemas.microsoft.com/office/powerpoint/2010/main" val="2504370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75D84B-6F5F-4B24-BC93-72214E4CF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Projekt výskumu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CA0EE68-4C90-4708-96E3-DD45F44BF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5976" y="2397967"/>
            <a:ext cx="10515600" cy="3200498"/>
          </a:xfrm>
        </p:spPr>
        <p:txBody>
          <a:bodyPr/>
          <a:lstStyle/>
          <a:p>
            <a:r>
              <a:rPr lang="sk-SK" dirty="0"/>
              <a:t>Čo skúmame? </a:t>
            </a:r>
          </a:p>
          <a:p>
            <a:r>
              <a:rPr lang="sk-SK" dirty="0"/>
              <a:t>Ako to budeme skúmať? </a:t>
            </a:r>
          </a:p>
          <a:p>
            <a:r>
              <a:rPr lang="sk-SK" dirty="0"/>
              <a:t>Kto bude tvoriť výskumný súbor? </a:t>
            </a:r>
          </a:p>
          <a:p>
            <a:r>
              <a:rPr lang="sk-SK" dirty="0"/>
              <a:t>Ako budeme vyhodnocovať výsledky? </a:t>
            </a:r>
          </a:p>
          <a:p>
            <a:r>
              <a:rPr lang="sk-SK" dirty="0"/>
              <a:t>Aký bude spôsob prezentácie výsledkov?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96781747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812</TotalTime>
  <Words>873</Words>
  <Application>Microsoft Office PowerPoint</Application>
  <PresentationFormat>Širokouhlá</PresentationFormat>
  <Paragraphs>146</Paragraphs>
  <Slides>19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Motív Office</vt:lpstr>
      <vt:lpstr>Úvod do metodológie pedagogického výskumu </vt:lpstr>
      <vt:lpstr>Literatúra </vt:lpstr>
      <vt:lpstr>Prezentácia programu PowerPoint</vt:lpstr>
      <vt:lpstr>Veda</vt:lpstr>
      <vt:lpstr>Vedecké poznanie</vt:lpstr>
      <vt:lpstr>Znaky vedeckej práce (Bačíková, Janovská, 2018)</vt:lpstr>
      <vt:lpstr>Výskum / prieskum</vt:lpstr>
      <vt:lpstr>Druhy výskumu</vt:lpstr>
      <vt:lpstr>Projekt výskumu</vt:lpstr>
      <vt:lpstr>Projekt výskumu</vt:lpstr>
      <vt:lpstr>Výskumná téma / Výskumný problém</vt:lpstr>
      <vt:lpstr>Príklady výskumných tém</vt:lpstr>
      <vt:lpstr>Voľba výskumnej témy </vt:lpstr>
      <vt:lpstr>Výskumné otázky</vt:lpstr>
      <vt:lpstr>Testovanie teórie – indukcia </vt:lpstr>
      <vt:lpstr>Riziká indukcie</vt:lpstr>
      <vt:lpstr>Testovanie teórie - dedukcia</vt:lpstr>
      <vt:lpstr>Tvorenie hypotéz</vt:lpstr>
      <vt:lpstr>Premenné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Úvod do metodológie pedagogického výskumu</dc:title>
  <dc:creator>tatiana.dubayova</dc:creator>
  <cp:lastModifiedBy>Dubayová Tatiana</cp:lastModifiedBy>
  <cp:revision>40</cp:revision>
  <dcterms:created xsi:type="dcterms:W3CDTF">2017-09-18T12:29:12Z</dcterms:created>
  <dcterms:modified xsi:type="dcterms:W3CDTF">2021-10-07T06:55:10Z</dcterms:modified>
</cp:coreProperties>
</file>