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83" r:id="rId5"/>
    <p:sldId id="281" r:id="rId6"/>
    <p:sldId id="282" r:id="rId7"/>
    <p:sldId id="284" r:id="rId8"/>
    <p:sldId id="272" r:id="rId9"/>
    <p:sldId id="274" r:id="rId10"/>
    <p:sldId id="275" r:id="rId11"/>
    <p:sldId id="288" r:id="rId12"/>
    <p:sldId id="276" r:id="rId13"/>
    <p:sldId id="277" r:id="rId14"/>
    <p:sldId id="289" r:id="rId15"/>
    <p:sldId id="278" r:id="rId16"/>
    <p:sldId id="286" r:id="rId17"/>
    <p:sldId id="287" r:id="rId18"/>
    <p:sldId id="291" r:id="rId19"/>
    <p:sldId id="290" r:id="rId2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C8AE7A-7D2E-4E1E-9A9F-2E773DD2B5A3}" type="datetimeFigureOut">
              <a:rPr lang="sk-SK" smtClean="0"/>
              <a:pPr/>
              <a:t>2. 12. 2013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indi.pf.unipo.s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07704" y="1196752"/>
            <a:ext cx="6840760" cy="3096344"/>
          </a:xfrm>
        </p:spPr>
        <p:txBody>
          <a:bodyPr>
            <a:normAutofit/>
          </a:bodyPr>
          <a:lstStyle/>
          <a:p>
            <a:pPr algn="ctr"/>
            <a:r>
              <a:rPr lang="sk-SK" dirty="0" smtClean="0"/>
              <a:t>Didaktika jazykovej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a </a:t>
            </a:r>
            <a:br>
              <a:rPr lang="sk-SK" dirty="0" smtClean="0"/>
            </a:br>
            <a:r>
              <a:rPr lang="sk-SK" dirty="0" smtClean="0"/>
              <a:t>literárnej výchovy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4900" dirty="0" smtClean="0"/>
              <a:t>Ako tvoriť </a:t>
            </a:r>
            <a:r>
              <a:rPr lang="sk-SK" sz="4900" dirty="0" smtClean="0"/>
              <a:t>projekt</a:t>
            </a:r>
            <a:br>
              <a:rPr lang="sk-SK" sz="4900" dirty="0" smtClean="0"/>
            </a:br>
            <a:r>
              <a:rPr lang="sk-SK" sz="2700" dirty="0" smtClean="0"/>
              <a:t>(SLOVOTVORBA A DETSKÁ REČ)</a:t>
            </a:r>
            <a:endParaRPr lang="sk-SK" sz="2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Mgr. Katarína </a:t>
            </a:r>
            <a:r>
              <a:rPr lang="sk-SK" dirty="0" err="1" smtClean="0"/>
              <a:t>Vužňáková</a:t>
            </a:r>
            <a:r>
              <a:rPr lang="sk-SK" dirty="0" smtClean="0"/>
              <a:t>, PhD.</a:t>
            </a:r>
          </a:p>
          <a:p>
            <a:r>
              <a:rPr lang="sk-SK" dirty="0" smtClean="0"/>
              <a:t>Katedra komunikačnej a literárnej výchovy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15825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evokácia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b="1" dirty="0" smtClean="0"/>
              <a:t>Motivácia</a:t>
            </a:r>
            <a:r>
              <a:rPr lang="sk-SK" dirty="0" smtClean="0"/>
              <a:t> – získanie pozornosti žiaka (záujem o tému).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b="1" dirty="0"/>
              <a:t>Diagnostika</a:t>
            </a:r>
            <a:r>
              <a:rPr lang="sk-SK" dirty="0"/>
              <a:t> – zisťujeme, čo dieťa vie, do akej miery má osvojené isté zručnosti</a:t>
            </a:r>
            <a:r>
              <a:rPr lang="sk-SK" dirty="0" smtClean="0"/>
              <a:t>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 smtClean="0"/>
              <a:t>Aktivizácia</a:t>
            </a:r>
            <a:r>
              <a:rPr lang="sk-SK" dirty="0" smtClean="0"/>
              <a:t> – vyhľadávanie predošlých vedomostí o téme.</a:t>
            </a:r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3422617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404664"/>
            <a:ext cx="3829050" cy="5848350"/>
          </a:xfrm>
          <a:prstGeom prst="rect">
            <a:avLst/>
          </a:prstGeom>
        </p:spPr>
      </p:pic>
      <p:pic>
        <p:nvPicPr>
          <p:cNvPr id="5" name="Obrázok 4"/>
          <p:cNvPicPr/>
          <p:nvPr/>
        </p:nvPicPr>
        <p:blipFill>
          <a:blip r:embed="rId3"/>
          <a:stretch>
            <a:fillRect/>
          </a:stretch>
        </p:blipFill>
        <p:spPr>
          <a:xfrm>
            <a:off x="4572000" y="908720"/>
            <a:ext cx="3924300" cy="468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91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638228"/>
              </p:ext>
            </p:extLst>
          </p:nvPr>
        </p:nvGraphicFramePr>
        <p:xfrm>
          <a:off x="251520" y="260648"/>
          <a:ext cx="8280919" cy="6336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Dokument" r:id="rId3" imgW="5894890" imgH="5103663" progId="Word.Document.12">
                  <p:embed/>
                </p:oleObj>
              </mc:Choice>
              <mc:Fallback>
                <p:oleObj name="Dokument" r:id="rId3" imgW="5894890" imgH="510366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260648"/>
                        <a:ext cx="8280919" cy="63367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1447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Uvedomenie si významu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Transformuje sa poznanie, s ktorým dieťa vstupovalo, rozširujú sa vedomosti dieťaťa.</a:t>
            </a:r>
          </a:p>
          <a:p>
            <a:r>
              <a:rPr lang="sk-SK" dirty="0" smtClean="0"/>
              <a:t>Aktívne by malo byť dieťa.</a:t>
            </a:r>
          </a:p>
          <a:p>
            <a:r>
              <a:rPr lang="sk-SK" dirty="0" smtClean="0"/>
              <a:t>Smerujeme od pozorovania konkrétnych vecí k všeobecnému záveru (využívame induktívno-deduktívny myšlienkový postup).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45632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071307"/>
              </p:ext>
            </p:extLst>
          </p:nvPr>
        </p:nvGraphicFramePr>
        <p:xfrm>
          <a:off x="539552" y="260648"/>
          <a:ext cx="8136903" cy="640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Dokument" r:id="rId3" imgW="5894890" imgH="5061591" progId="Word.Document.12">
                  <p:embed/>
                </p:oleObj>
              </mc:Choice>
              <mc:Fallback>
                <p:oleObj name="Dokument" r:id="rId3" imgW="5894890" imgH="506159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260648"/>
                        <a:ext cx="8136903" cy="6408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2060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689538"/>
              </p:ext>
            </p:extLst>
          </p:nvPr>
        </p:nvGraphicFramePr>
        <p:xfrm>
          <a:off x="467544" y="188640"/>
          <a:ext cx="8136903" cy="6480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Dokument" r:id="rId3" imgW="5894890" imgH="4011228" progId="Word.Document.12">
                  <p:embed/>
                </p:oleObj>
              </mc:Choice>
              <mc:Fallback>
                <p:oleObj name="Dokument" r:id="rId3" imgW="5894890" imgH="401122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188640"/>
                        <a:ext cx="8136903" cy="6480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501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reflexia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/>
              <a:t>u</a:t>
            </a:r>
            <a:r>
              <a:rPr lang="sk-SK" dirty="0" smtClean="0"/>
              <a:t>pevňovanie poznatkov – zabezpečenie trvalosti osvojených poznatkov</a:t>
            </a:r>
          </a:p>
          <a:p>
            <a:r>
              <a:rPr lang="sk-SK" dirty="0" smtClean="0"/>
              <a:t>aplikovanie novozískaného poznatku alebo zručnosti do novej situácie, života</a:t>
            </a:r>
          </a:p>
          <a:p>
            <a:r>
              <a:rPr lang="sk-SK" dirty="0"/>
              <a:t>s</a:t>
            </a:r>
            <a:r>
              <a:rPr lang="sk-SK" dirty="0" smtClean="0"/>
              <a:t>yntéza, zhrnutie osvojených poznatkov</a:t>
            </a:r>
          </a:p>
          <a:p>
            <a:r>
              <a:rPr lang="sk-SK" dirty="0"/>
              <a:t>h</a:t>
            </a:r>
            <a:r>
              <a:rPr lang="sk-SK" dirty="0" smtClean="0"/>
              <a:t>odnotenie výkonu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42540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890610"/>
              </p:ext>
            </p:extLst>
          </p:nvPr>
        </p:nvGraphicFramePr>
        <p:xfrm>
          <a:off x="395536" y="332656"/>
          <a:ext cx="8352927" cy="5616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Dokument" r:id="rId3" imgW="5894890" imgH="3135986" progId="Word.Document.12">
                  <p:embed/>
                </p:oleObj>
              </mc:Choice>
              <mc:Fallback>
                <p:oleObj name="Dokument" r:id="rId3" imgW="5894890" imgH="31359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332656"/>
                        <a:ext cx="8352927" cy="5616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9763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1844824"/>
            <a:ext cx="8604448" cy="1296144"/>
          </a:xfrm>
        </p:spPr>
        <p:txBody>
          <a:bodyPr/>
          <a:lstStyle/>
          <a:p>
            <a:pPr algn="ctr"/>
            <a:r>
              <a:rPr lang="sk-SK" b="1" dirty="0" smtClean="0"/>
              <a:t>ČO BY STE EŠTE CHCELI VEDIEŤ?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3614452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Kde nájsť ďalšie informácie a ukážky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Liptáková, Ľ. – </a:t>
            </a:r>
            <a:r>
              <a:rPr lang="sk-SK" dirty="0" err="1" smtClean="0"/>
              <a:t>Vužňáková</a:t>
            </a:r>
            <a:r>
              <a:rPr lang="sk-SK" dirty="0" smtClean="0"/>
              <a:t>, K.: </a:t>
            </a:r>
            <a:endParaRPr lang="sk-SK" dirty="0" smtClean="0"/>
          </a:p>
          <a:p>
            <a:pPr marL="0" indent="0">
              <a:buNone/>
            </a:pPr>
            <a:r>
              <a:rPr lang="sk-SK" dirty="0"/>
              <a:t> </a:t>
            </a:r>
            <a:r>
              <a:rPr lang="sk-SK" dirty="0" smtClean="0"/>
              <a:t>  </a:t>
            </a:r>
            <a:r>
              <a:rPr lang="sk-SK" b="1" dirty="0" smtClean="0"/>
              <a:t>Dieťa </a:t>
            </a:r>
            <a:r>
              <a:rPr lang="sk-SK" b="1" dirty="0" smtClean="0"/>
              <a:t>a slovotvorba</a:t>
            </a:r>
          </a:p>
          <a:p>
            <a:r>
              <a:rPr lang="sk-SK" dirty="0" smtClean="0"/>
              <a:t>Liptáková, Ľ. a kol.: </a:t>
            </a:r>
            <a:r>
              <a:rPr lang="sk-SK" b="1" dirty="0" smtClean="0"/>
              <a:t>Integrovaná didaktika slovenského jazyka a literatúry pre primárne vzdelávanie</a:t>
            </a:r>
          </a:p>
          <a:p>
            <a:r>
              <a:rPr lang="sk-SK" dirty="0" smtClean="0">
                <a:hlinkClick r:id="rId2"/>
              </a:rPr>
              <a:t>http://indi.pf.unipo.sk</a:t>
            </a:r>
            <a:r>
              <a:rPr lang="sk-SK" dirty="0" smtClean="0"/>
              <a:t> – projekt </a:t>
            </a:r>
            <a:r>
              <a:rPr lang="sk-SK" i="1" dirty="0" smtClean="0"/>
              <a:t>Prečo </a:t>
            </a:r>
            <a:r>
              <a:rPr lang="sk-SK" i="1" dirty="0" smtClean="0"/>
              <a:t>sa stonožka </a:t>
            </a:r>
            <a:r>
              <a:rPr lang="sk-SK" i="1" dirty="0" smtClean="0"/>
              <a:t>volá stonožka, keď nemá sto nôh </a:t>
            </a:r>
            <a:r>
              <a:rPr lang="sk-SK" dirty="0" smtClean="0"/>
              <a:t>(mladší školský vek)</a:t>
            </a:r>
          </a:p>
          <a:p>
            <a:pPr marL="0" indent="0">
              <a:buNone/>
            </a:pP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08943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 smtClean="0"/>
              <a:t>ČO UŽ VIEME? </a:t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147248" cy="5349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/>
              <a:t>Zopakujme </a:t>
            </a:r>
            <a:r>
              <a:rPr lang="sk-SK" b="1" dirty="0"/>
              <a:t>si:</a:t>
            </a:r>
            <a:br>
              <a:rPr lang="sk-SK" b="1" dirty="0"/>
            </a:br>
            <a:r>
              <a:rPr lang="sk-SK" dirty="0" smtClean="0"/>
              <a:t>Čo </a:t>
            </a:r>
            <a:r>
              <a:rPr lang="sk-SK" dirty="0"/>
              <a:t>musíme poznať, keď chceme tvoriť projekt zameraný na jazykovú výchovu</a:t>
            </a:r>
            <a:r>
              <a:rPr lang="sk-SK" dirty="0" smtClean="0"/>
              <a:t>?</a:t>
            </a:r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1. Ako funguje jazyk.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2. Ako sa vyvíja reč a myslenie dieťaťa predškolského a mladšieho školského veku.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3. Metódy stimulácie reči a myslenia dieťaťa.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4. Čo je to projekt a ako ho tvoriť.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16289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Ukážka postupu pri tvorbe projektu zameraného na slovotvornú stránku detskej reči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dirty="0" smtClean="0"/>
              <a:t>1. </a:t>
            </a:r>
            <a:r>
              <a:rPr lang="sk-SK" b="1" dirty="0" smtClean="0"/>
              <a:t>Jazyk:</a:t>
            </a:r>
            <a:r>
              <a:rPr lang="sk-SK" dirty="0" smtClean="0"/>
              <a:t> poznanie teórie o slovotvornej motivácii ako o formálno-sémantickom vzťahu medzi slovami; poznanie spôsobu tvorenia odvodených a zložených slov v slovenčine. 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2. </a:t>
            </a:r>
            <a:r>
              <a:rPr lang="sk-SK" b="1" dirty="0" smtClean="0"/>
              <a:t>Ontogenéza reči: </a:t>
            </a:r>
            <a:r>
              <a:rPr lang="sk-SK" dirty="0" smtClean="0"/>
              <a:t>poznanie osvojovania slovotvorne motivovaných slov po slovensky hovoriacimi deťmi v súvislosti s vývinom detského myslenia.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3. </a:t>
            </a:r>
            <a:r>
              <a:rPr lang="sk-SK" b="1" dirty="0" smtClean="0"/>
              <a:t>Metódy stimulácie </a:t>
            </a:r>
            <a:r>
              <a:rPr lang="sk-SK" dirty="0" smtClean="0"/>
              <a:t>slovotvorby</a:t>
            </a:r>
            <a:r>
              <a:rPr lang="sk-SK" dirty="0"/>
              <a:t> </a:t>
            </a:r>
            <a:r>
              <a:rPr lang="sk-SK" dirty="0" smtClean="0"/>
              <a:t>v reči detí predškolského a mladšieho školského veku.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4. </a:t>
            </a:r>
            <a:r>
              <a:rPr lang="sk-SK" b="1" dirty="0" smtClean="0"/>
              <a:t>Tvorba projektu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56552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 smtClean="0"/>
              <a:t>ČO BY SME MALI VEDIEŤ?</a:t>
            </a:r>
            <a:br>
              <a:rPr lang="sk-SK" b="1" dirty="0" smtClean="0"/>
            </a:b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  <a:defRPr/>
            </a:pPr>
            <a:r>
              <a:rPr lang="sk-SK" b="1" cap="small" dirty="0"/>
              <a:t>Detská reč a slovotvorba</a:t>
            </a:r>
            <a:endParaRPr lang="sk-SK" b="1" cap="small" dirty="0" smtClean="0">
              <a:solidFill>
                <a:schemeClr val="bg1">
                  <a:lumMod val="25000"/>
                </a:schemeClr>
              </a:solidFill>
            </a:endParaRPr>
          </a:p>
          <a:p>
            <a:pPr>
              <a:defRPr/>
            </a:pPr>
            <a:endParaRPr lang="sk-SK" dirty="0">
              <a:solidFill>
                <a:schemeClr val="bg1">
                  <a:lumMod val="25000"/>
                </a:schemeClr>
              </a:solidFill>
            </a:endParaRPr>
          </a:p>
          <a:p>
            <a:pPr>
              <a:defRPr/>
            </a:pPr>
            <a:r>
              <a:rPr lang="sk-SK" dirty="0" smtClean="0">
                <a:solidFill>
                  <a:schemeClr val="bg1">
                    <a:lumMod val="25000"/>
                  </a:schemeClr>
                </a:solidFill>
              </a:rPr>
              <a:t>Najprv sa v detskej reči objavujú odvodené slová, zložené slová sa do spontánnej komunikácie detí dostávajú neskôr a ich výskyt je oveľa zriedkavejší.</a:t>
            </a:r>
          </a:p>
          <a:p>
            <a:pPr marL="0" indent="0">
              <a:buNone/>
              <a:defRPr/>
            </a:pPr>
            <a:endParaRPr lang="sk-SK" dirty="0" smtClean="0">
              <a:solidFill>
                <a:schemeClr val="bg1">
                  <a:lumMod val="25000"/>
                </a:schemeClr>
              </a:solidFill>
            </a:endParaRPr>
          </a:p>
          <a:p>
            <a:pPr>
              <a:defRPr/>
            </a:pPr>
            <a:r>
              <a:rPr lang="sk-SK" dirty="0" smtClean="0">
                <a:solidFill>
                  <a:schemeClr val="bg1">
                    <a:lumMod val="25000"/>
                  </a:schemeClr>
                </a:solidFill>
              </a:rPr>
              <a:t>Medzi prvé odvodené slová patria zdrobneniny.</a:t>
            </a:r>
          </a:p>
          <a:p>
            <a:pPr marL="0" indent="0">
              <a:buNone/>
              <a:defRPr/>
            </a:pPr>
            <a:endParaRPr lang="sk-SK" dirty="0" smtClean="0">
              <a:solidFill>
                <a:schemeClr val="bg1">
                  <a:lumMod val="25000"/>
                </a:schemeClr>
              </a:solidFill>
            </a:endParaRPr>
          </a:p>
          <a:p>
            <a:pPr>
              <a:defRPr/>
            </a:pPr>
            <a:r>
              <a:rPr lang="sk-SK" dirty="0" smtClean="0">
                <a:solidFill>
                  <a:schemeClr val="bg1">
                    <a:lumMod val="25000"/>
                  </a:schemeClr>
                </a:solidFill>
              </a:rPr>
              <a:t>Špecifikom detskej reči sú vývinové </a:t>
            </a:r>
            <a:r>
              <a:rPr lang="sk-SK" dirty="0" err="1" smtClean="0">
                <a:solidFill>
                  <a:schemeClr val="bg1">
                    <a:lumMod val="25000"/>
                  </a:schemeClr>
                </a:solidFill>
              </a:rPr>
              <a:t>okazionalizmy</a:t>
            </a:r>
            <a:r>
              <a:rPr lang="sk-SK" dirty="0" smtClean="0">
                <a:solidFill>
                  <a:schemeClr val="bg1">
                    <a:lumMod val="25000"/>
                  </a:schemeClr>
                </a:solidFill>
              </a:rPr>
              <a:t>.</a:t>
            </a:r>
          </a:p>
          <a:p>
            <a:pPr>
              <a:defRPr/>
            </a:pPr>
            <a:endParaRPr lang="sk-SK" b="1" dirty="0">
              <a:solidFill>
                <a:schemeClr val="bg1">
                  <a:lumMod val="25000"/>
                </a:schemeClr>
              </a:solidFill>
            </a:endParaRPr>
          </a:p>
          <a:p>
            <a:pPr>
              <a:defRPr/>
            </a:pPr>
            <a:r>
              <a:rPr lang="sk-SK" b="1" dirty="0" smtClean="0">
                <a:solidFill>
                  <a:schemeClr val="bg1">
                    <a:lumMod val="25000"/>
                  </a:schemeClr>
                </a:solidFill>
              </a:rPr>
              <a:t>5</a:t>
            </a:r>
            <a:r>
              <a:rPr lang="sk-SK" b="1" dirty="0">
                <a:solidFill>
                  <a:schemeClr val="bg1">
                    <a:lumMod val="25000"/>
                  </a:schemeClr>
                </a:solidFill>
              </a:rPr>
              <a:t>. rok </a:t>
            </a:r>
            <a:r>
              <a:rPr lang="sk-SK" dirty="0">
                <a:solidFill>
                  <a:schemeClr val="bg1">
                    <a:lumMod val="25000"/>
                  </a:schemeClr>
                </a:solidFill>
              </a:rPr>
              <a:t>– medzník pri vytváraní schopnosti tvoriť kompozitá na základe </a:t>
            </a:r>
            <a:r>
              <a:rPr lang="sk-SK" dirty="0" smtClean="0">
                <a:solidFill>
                  <a:schemeClr val="bg1">
                    <a:lumMod val="25000"/>
                  </a:schemeClr>
                </a:solidFill>
              </a:rPr>
              <a:t>analógie (</a:t>
            </a:r>
            <a:r>
              <a:rPr lang="sk-SK" dirty="0">
                <a:solidFill>
                  <a:schemeClr val="bg1">
                    <a:lumMod val="25000"/>
                  </a:schemeClr>
                </a:solidFill>
              </a:rPr>
              <a:t>vplyv dozrievania </a:t>
            </a:r>
            <a:r>
              <a:rPr lang="sk-SK" dirty="0" err="1">
                <a:solidFill>
                  <a:schemeClr val="bg1">
                    <a:lumMod val="25000"/>
                  </a:schemeClr>
                </a:solidFill>
              </a:rPr>
              <a:t>kognície</a:t>
            </a:r>
            <a:r>
              <a:rPr lang="sk-SK" dirty="0">
                <a:solidFill>
                  <a:schemeClr val="bg1">
                    <a:lumMod val="25000"/>
                  </a:schemeClr>
                </a:solidFill>
              </a:rPr>
              <a:t> – synteticko-analytického myslenia, používanie analógie, </a:t>
            </a:r>
            <a:r>
              <a:rPr lang="sk-SK" dirty="0" err="1">
                <a:solidFill>
                  <a:schemeClr val="bg1">
                    <a:lumMod val="25000"/>
                  </a:schemeClr>
                </a:solidFill>
              </a:rPr>
              <a:t>centrácia</a:t>
            </a:r>
            <a:r>
              <a:rPr lang="sk-SK" dirty="0">
                <a:solidFill>
                  <a:schemeClr val="bg1">
                    <a:lumMod val="25000"/>
                  </a:schemeClr>
                </a:solidFill>
              </a:rPr>
              <a:t>);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k-SK" dirty="0">
              <a:solidFill>
                <a:schemeClr val="bg1">
                  <a:lumMod val="25000"/>
                </a:schemeClr>
              </a:solidFill>
            </a:endParaRPr>
          </a:p>
          <a:p>
            <a:pPr>
              <a:defRPr/>
            </a:pPr>
            <a:r>
              <a:rPr lang="sk-SK" b="1" dirty="0">
                <a:solidFill>
                  <a:schemeClr val="bg1">
                    <a:lumMod val="25000"/>
                  </a:schemeClr>
                </a:solidFill>
              </a:rPr>
              <a:t>6. rok </a:t>
            </a:r>
            <a:r>
              <a:rPr lang="sk-SK" dirty="0">
                <a:solidFill>
                  <a:schemeClr val="bg1">
                    <a:lumMod val="25000"/>
                  </a:schemeClr>
                </a:solidFill>
              </a:rPr>
              <a:t>– deti majú implicitne osvojené slovotvorné pravidlá jazyka.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10039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635670"/>
          </a:xfrm>
        </p:spPr>
        <p:txBody>
          <a:bodyPr/>
          <a:lstStyle/>
          <a:p>
            <a:pPr algn="ctr"/>
            <a:r>
              <a:rPr lang="sk-SK" dirty="0" smtClean="0"/>
              <a:t>Ako ovplyvňuje jazyk reč dieťaťa 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844824"/>
            <a:ext cx="3657600" cy="4403576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1. </a:t>
            </a:r>
            <a:r>
              <a:rPr lang="sk-SK" sz="2000" kern="0" dirty="0" err="1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Kompozítá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 tvoria asi </a:t>
            </a: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7,5 % 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všetkých motivovaných slov v slovenčine</a:t>
            </a: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.                       </a:t>
            </a: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2. Bezpríponové tvorenie slov je najmenej zastúpené v rámci derivačných slovotvorných postupov.                </a:t>
            </a: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 smtClean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3. A</a:t>
            </a: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si 41% </a:t>
            </a:r>
            <a:r>
              <a:rPr lang="sk-SK" sz="2000" kern="0" dirty="0" err="1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kompozít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 tvoria prenesené </a:t>
            </a: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pomenovania.    </a:t>
            </a: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quarter" idx="4"/>
          </p:nvPr>
        </p:nvSpPr>
        <p:spPr>
          <a:xfrm>
            <a:off x="4371974" y="1916832"/>
            <a:ext cx="4592514" cy="4824536"/>
          </a:xfrm>
        </p:spPr>
        <p:txBody>
          <a:bodyPr>
            <a:normAutofit lnSpcReduction="10000"/>
          </a:bodyPr>
          <a:lstStyle/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1. Tvorenie odvodených slov si deti osvojujú skôr ako tvorenie </a:t>
            </a:r>
            <a:r>
              <a:rPr lang="sk-SK" sz="2000" kern="0" dirty="0" err="1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kompozít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. </a:t>
            </a: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 smtClean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2. Tvorenie </a:t>
            </a:r>
            <a:r>
              <a:rPr lang="sk-SK" sz="2000" kern="0" dirty="0" err="1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kompozično-transflexného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 postupu je pre deti predškolského veku náročnejšie ako tvorenie kompozično-sufixálneho postupu. Najjednoduchším sa ukazuje čistý kompozičný postup.</a:t>
            </a: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3. Osvojovanie slovotvorného systému jazyka sa viaže na </a:t>
            </a: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poznávanie 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pravidiel jazyka i budovanie pamäti zároveň, t. j. ide o komplikovanejší spôsob </a:t>
            </a: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osvojovania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 </a:t>
            </a: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ako pri gramatike.</a:t>
            </a: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12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quarter" idx="1"/>
          </p:nvPr>
        </p:nvSpPr>
        <p:spPr>
          <a:xfrm>
            <a:off x="458909" y="980728"/>
            <a:ext cx="3657600" cy="658368"/>
          </a:xfrm>
        </p:spPr>
        <p:txBody>
          <a:bodyPr/>
          <a:lstStyle/>
          <a:p>
            <a:pPr algn="ctr"/>
            <a:r>
              <a:rPr lang="sk-SK" dirty="0" smtClean="0"/>
              <a:t>JAZYK </a:t>
            </a: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quarter" idx="3"/>
          </p:nvPr>
        </p:nvSpPr>
        <p:spPr>
          <a:xfrm>
            <a:off x="4427984" y="980728"/>
            <a:ext cx="3657600" cy="658368"/>
          </a:xfrm>
        </p:spPr>
        <p:txBody>
          <a:bodyPr/>
          <a:lstStyle/>
          <a:p>
            <a:pPr algn="ctr"/>
            <a:r>
              <a:rPr lang="sk-SK" dirty="0" smtClean="0"/>
              <a:t>REČ DIEŤAŤA</a:t>
            </a:r>
            <a:endParaRPr lang="sk-SK" dirty="0"/>
          </a:p>
        </p:txBody>
      </p:sp>
      <p:sp>
        <p:nvSpPr>
          <p:cNvPr id="8" name="Šípka doprava 7"/>
          <p:cNvSpPr/>
          <p:nvPr/>
        </p:nvSpPr>
        <p:spPr>
          <a:xfrm>
            <a:off x="3923928" y="2348880"/>
            <a:ext cx="431800" cy="144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  <p:sp>
        <p:nvSpPr>
          <p:cNvPr id="9" name="Šípka doprava 8"/>
          <p:cNvSpPr/>
          <p:nvPr/>
        </p:nvSpPr>
        <p:spPr>
          <a:xfrm>
            <a:off x="3923928" y="4005064"/>
            <a:ext cx="431800" cy="144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  <p:sp>
        <p:nvSpPr>
          <p:cNvPr id="10" name="Šípka doprava 9"/>
          <p:cNvSpPr/>
          <p:nvPr/>
        </p:nvSpPr>
        <p:spPr>
          <a:xfrm>
            <a:off x="3867316" y="5661248"/>
            <a:ext cx="431800" cy="144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53610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635670"/>
          </a:xfrm>
        </p:spPr>
        <p:txBody>
          <a:bodyPr/>
          <a:lstStyle/>
          <a:p>
            <a:r>
              <a:rPr lang="sk-SK" dirty="0" smtClean="0"/>
              <a:t>Ako ovplyvňuje myslenie reč dieťaťa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2"/>
          </p:nvPr>
        </p:nvSpPr>
        <p:spPr>
          <a:xfrm>
            <a:off x="457200" y="1772816"/>
            <a:ext cx="3657600" cy="4475584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1. 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Keď dieťa nemá trvalé pamäťové stopy, využíva jazykové (mentálne) pravidlá.</a:t>
            </a: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2. 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Pravidlá v jazyku majú väčšinou systémový charakter. Človek si a priori osvojuje poznatky na základe analógie a implikácie</a:t>
            </a: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.</a:t>
            </a: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3. Používanie jazyka ovplyvňuje etapa kognitívneho vývinu, v ktorej sa dieťa nachádza. </a:t>
            </a:r>
            <a:endParaRPr lang="sk-SK" sz="2000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4"/>
          </p:nvPr>
        </p:nvSpPr>
        <p:spPr>
          <a:xfrm>
            <a:off x="4371974" y="1772816"/>
            <a:ext cx="3944441" cy="4968552"/>
          </a:xfrm>
        </p:spPr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1. 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Ak sa v detskej reči objavujú slovotvorne motivované slová , špeciálne </a:t>
            </a:r>
            <a:r>
              <a:rPr lang="sk-SK" sz="2000" kern="0" dirty="0" err="1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okazionalizmy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, je to znak, že dieťa má implicitne osvojené pravidlá slovotvorného systému jazyka.</a:t>
            </a: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2. 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Slovotvorné a gramatické pravidlá sa prenášajú na základe analógie (napr. podkolienky – </a:t>
            </a:r>
            <a:r>
              <a:rPr lang="sk-SK" sz="2000" kern="0" dirty="0" err="1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nadkolienky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, liečiť – </a:t>
            </a:r>
            <a:r>
              <a:rPr lang="sk-SK" sz="2000" kern="0" dirty="0" err="1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zaliečiť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).</a:t>
            </a: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 smtClean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endParaRPr lang="sk-SK" sz="2000" kern="0" dirty="0">
              <a:solidFill>
                <a:srgbClr val="FF9C7D">
                  <a:lumMod val="25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7CC2F"/>
              </a:buClr>
              <a:buNone/>
              <a:defRPr/>
            </a:pPr>
            <a:r>
              <a:rPr lang="sk-SK" sz="2000" kern="0" dirty="0" smtClean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3. </a:t>
            </a:r>
            <a:r>
              <a:rPr lang="sk-SK" sz="2000" kern="0" dirty="0">
                <a:solidFill>
                  <a:srgbClr val="FF9C7D">
                    <a:lumMod val="25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Ak dieťa nemá na istej úrovni rozvinuté synteticko-analytické myslenie, nedokáže tvoriť kompozitá.</a:t>
            </a:r>
          </a:p>
          <a:p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1"/>
          </p:nvPr>
        </p:nvSpPr>
        <p:spPr>
          <a:xfrm>
            <a:off x="457200" y="1052736"/>
            <a:ext cx="3657600" cy="576064"/>
          </a:xfrm>
        </p:spPr>
        <p:txBody>
          <a:bodyPr/>
          <a:lstStyle/>
          <a:p>
            <a:pPr algn="ctr"/>
            <a:r>
              <a:rPr lang="sk-SK" dirty="0" smtClean="0"/>
              <a:t>MYSLENIE DIEŤAŤA</a:t>
            </a: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quarter" idx="3"/>
          </p:nvPr>
        </p:nvSpPr>
        <p:spPr>
          <a:xfrm>
            <a:off x="4343400" y="1052736"/>
            <a:ext cx="3657600" cy="576064"/>
          </a:xfrm>
        </p:spPr>
        <p:txBody>
          <a:bodyPr/>
          <a:lstStyle/>
          <a:p>
            <a:pPr algn="ctr"/>
            <a:r>
              <a:rPr lang="sk-SK" dirty="0" smtClean="0"/>
              <a:t>REČ DIEŤAŤA</a:t>
            </a:r>
            <a:endParaRPr lang="sk-SK" dirty="0"/>
          </a:p>
        </p:txBody>
      </p:sp>
      <p:sp>
        <p:nvSpPr>
          <p:cNvPr id="7" name="Šípka doprava 6"/>
          <p:cNvSpPr/>
          <p:nvPr/>
        </p:nvSpPr>
        <p:spPr>
          <a:xfrm>
            <a:off x="3923928" y="2348880"/>
            <a:ext cx="431800" cy="144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  <p:sp>
        <p:nvSpPr>
          <p:cNvPr id="8" name="Šípka doprava 7"/>
          <p:cNvSpPr/>
          <p:nvPr/>
        </p:nvSpPr>
        <p:spPr>
          <a:xfrm>
            <a:off x="3923928" y="4221088"/>
            <a:ext cx="431800" cy="144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  <p:sp>
        <p:nvSpPr>
          <p:cNvPr id="9" name="Šípka doprava 8"/>
          <p:cNvSpPr/>
          <p:nvPr/>
        </p:nvSpPr>
        <p:spPr>
          <a:xfrm>
            <a:off x="3923928" y="5810104"/>
            <a:ext cx="431800" cy="144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88702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Ako a čo stimulovať pri tvorení slov v predškolskom a mladšom školskom veku</a:t>
            </a:r>
            <a:endParaRPr lang="sk-SK" dirty="0"/>
          </a:p>
        </p:txBody>
      </p:sp>
      <p:sp>
        <p:nvSpPr>
          <p:cNvPr id="12" name="Zástupný symbol obsahu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b="1" dirty="0" smtClean="0"/>
              <a:t>Kognitívna oblasť </a:t>
            </a:r>
            <a:r>
              <a:rPr lang="sk-SK" dirty="0" smtClean="0"/>
              <a:t>– stimulovanie synteticko-analytického a komparatívneho myslenia, používania analógie, implikácie, kategorizácie.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b="1" dirty="0" smtClean="0"/>
              <a:t>Komunikačná oblasť:</a:t>
            </a:r>
          </a:p>
          <a:p>
            <a:pPr marL="0" indent="0">
              <a:buNone/>
            </a:pPr>
            <a:r>
              <a:rPr lang="sk-SK" dirty="0" smtClean="0"/>
              <a:t>   a) stimulácia recepčných zručností – slovotvorná motivácia ako opora porozumenia slovám a textom</a:t>
            </a:r>
          </a:p>
          <a:p>
            <a:pPr marL="0" indent="0">
              <a:buNone/>
            </a:pPr>
            <a:r>
              <a:rPr lang="sk-SK" dirty="0"/>
              <a:t> </a:t>
            </a:r>
            <a:r>
              <a:rPr lang="sk-SK" dirty="0" smtClean="0"/>
              <a:t>  b) stimulácia produkčných zručností – slovotvorná motivácia ako prostriedok zvyšovania slovnej </a:t>
            </a:r>
            <a:r>
              <a:rPr lang="sk-SK" dirty="0" err="1" smtClean="0"/>
              <a:t>fluencie</a:t>
            </a:r>
            <a:r>
              <a:rPr lang="sk-SK" dirty="0" smtClean="0"/>
              <a:t> a flexibility, tvorby textov.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38307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rozumieme pod pojmom projekt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Projekt je plán nejakého diela – plán, podľa ktorého postupujeme pri stimulácii jazyka a reči.</a:t>
            </a:r>
          </a:p>
          <a:p>
            <a:endParaRPr lang="sk-SK" dirty="0" smtClean="0"/>
          </a:p>
          <a:p>
            <a:r>
              <a:rPr lang="sk-SK" dirty="0"/>
              <a:t>Projekt je plán so svojím názvom – </a:t>
            </a:r>
            <a:r>
              <a:rPr lang="sk-SK" dirty="0" smtClean="0"/>
              <a:t>témou. 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Projekt je plán s jedným – veľmi konkrétnym – cieľom.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Projekt je plán so svojou štruktúrou.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4118176" cy="499715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k-SK" dirty="0" smtClean="0"/>
              <a:t> </a:t>
            </a:r>
            <a:r>
              <a:rPr lang="sk-SK" b="1" dirty="0" smtClean="0"/>
              <a:t>Projekt jazykovo-komunikačnej výchovy</a:t>
            </a:r>
          </a:p>
          <a:p>
            <a:pPr marL="0" indent="0">
              <a:buNone/>
            </a:pPr>
            <a:endParaRPr lang="sk-SK" dirty="0"/>
          </a:p>
          <a:p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Téma: </a:t>
            </a:r>
            <a:r>
              <a:rPr lang="sk-SK" b="1" i="1" dirty="0" smtClean="0"/>
              <a:t>Viem povedať „vŕŕ“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Cieľ: </a:t>
            </a:r>
            <a:r>
              <a:rPr lang="sk-SK" b="1" i="1" dirty="0" smtClean="0"/>
              <a:t>Stimulovať výslovnosť hlásky „r“</a:t>
            </a:r>
          </a:p>
          <a:p>
            <a:pPr marL="0" indent="0">
              <a:buNone/>
            </a:pPr>
            <a:endParaRPr lang="sk-SK" b="1" i="1" dirty="0" smtClean="0"/>
          </a:p>
          <a:p>
            <a:pPr marL="0" indent="0">
              <a:buNone/>
            </a:pPr>
            <a:endParaRPr lang="sk-SK" b="1" i="1" dirty="0" smtClean="0"/>
          </a:p>
          <a:p>
            <a:pPr marL="0" indent="0">
              <a:buNone/>
            </a:pPr>
            <a:r>
              <a:rPr lang="sk-SK" dirty="0" smtClean="0"/>
              <a:t>Štruktúra projektu: </a:t>
            </a:r>
            <a:r>
              <a:rPr lang="sk-SK" b="1" i="1" dirty="0" smtClean="0"/>
              <a:t>kognitívno-komunikačný </a:t>
            </a:r>
            <a:r>
              <a:rPr lang="sk-SK" b="1" i="1" dirty="0"/>
              <a:t>rámec E – U –  R </a:t>
            </a:r>
            <a:endParaRPr lang="sk-SK" b="1" i="1" dirty="0" smtClean="0"/>
          </a:p>
          <a:p>
            <a:pPr marL="0" indent="0">
              <a:buNone/>
            </a:pPr>
            <a:r>
              <a:rPr lang="sk-SK" b="1" dirty="0" smtClean="0"/>
              <a:t>(</a:t>
            </a:r>
            <a:r>
              <a:rPr lang="sk-SK" b="1" dirty="0"/>
              <a:t>evokácia – uvedomenie si významu – reflexia).</a:t>
            </a:r>
          </a:p>
          <a:p>
            <a:pPr marL="0" indent="0">
              <a:buNone/>
            </a:pP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738323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13788" cy="777875"/>
          </a:xfrm>
        </p:spPr>
        <p:txBody>
          <a:bodyPr>
            <a:normAutofit fontScale="90000"/>
          </a:bodyPr>
          <a:lstStyle/>
          <a:p>
            <a:r>
              <a:rPr lang="sk-SK" sz="2800" b="1" dirty="0" smtClean="0"/>
              <a:t>Projektovanie jazykovo-komunikačnej výchovy</a:t>
            </a:r>
            <a:endParaRPr lang="sk-SK" sz="2800" b="1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051732"/>
              </p:ext>
            </p:extLst>
          </p:nvPr>
        </p:nvGraphicFramePr>
        <p:xfrm>
          <a:off x="469900" y="1200150"/>
          <a:ext cx="7961313" cy="498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Dokument" r:id="rId3" imgW="5901000" imgH="3694789" progId="Word.Document.12">
                  <p:embed/>
                </p:oleObj>
              </mc:Choice>
              <mc:Fallback>
                <p:oleObj name="Dokument" r:id="rId3" imgW="5901000" imgH="369478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9900" y="1200150"/>
                        <a:ext cx="7961313" cy="4983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157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1784</TotalTime>
  <Words>672</Words>
  <Application>Microsoft Office PowerPoint</Application>
  <PresentationFormat>Prezentácia na obrazovke (4:3)</PresentationFormat>
  <Paragraphs>115</Paragraphs>
  <Slides>19</Slides>
  <Notes>0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1" baseType="lpstr">
      <vt:lpstr>Arkáda</vt:lpstr>
      <vt:lpstr>Dokument</vt:lpstr>
      <vt:lpstr>Didaktika jazykovej  a  literárnej výchovy  Ako tvoriť projekt (SLOVOTVORBA A DETSKÁ REČ)</vt:lpstr>
      <vt:lpstr>ČO UŽ VIEME?  </vt:lpstr>
      <vt:lpstr>Ukážka postupu pri tvorbe projektu zameraného na slovotvornú stránku detskej reči</vt:lpstr>
      <vt:lpstr>ČO BY SME MALI VEDIEŤ? </vt:lpstr>
      <vt:lpstr>Ako ovplyvňuje jazyk reč dieťaťa </vt:lpstr>
      <vt:lpstr>Ako ovplyvňuje myslenie reč dieťaťa</vt:lpstr>
      <vt:lpstr>Ako a čo stimulovať pri tvorení slov v predškolskom a mladšom školskom veku</vt:lpstr>
      <vt:lpstr>Čo rozumieme pod pojmom projekt</vt:lpstr>
      <vt:lpstr>Projektovanie jazykovo-komunikačnej výchovy</vt:lpstr>
      <vt:lpstr>evokácia</vt:lpstr>
      <vt:lpstr>Prezentácia programu PowerPoint</vt:lpstr>
      <vt:lpstr>Prezentácia programu PowerPoint</vt:lpstr>
      <vt:lpstr>Uvedomenie si významu</vt:lpstr>
      <vt:lpstr>Prezentácia programu PowerPoint</vt:lpstr>
      <vt:lpstr>Prezentácia programu PowerPoint</vt:lpstr>
      <vt:lpstr>reflexia</vt:lpstr>
      <vt:lpstr>Prezentácia programu PowerPoint</vt:lpstr>
      <vt:lpstr>ČO BY STE EŠTE CHCELI VEDIEŤ?</vt:lpstr>
      <vt:lpstr>Kde nájsť ďalšie informácie a ukážky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KOMUNIKAČNÁ KOMPETENCIA</dc:title>
  <dc:creator>Vuznakova</dc:creator>
  <cp:lastModifiedBy>katarina.vuznakova</cp:lastModifiedBy>
  <cp:revision>152</cp:revision>
  <dcterms:created xsi:type="dcterms:W3CDTF">2012-01-27T08:46:34Z</dcterms:created>
  <dcterms:modified xsi:type="dcterms:W3CDTF">2013-12-02T09:34:12Z</dcterms:modified>
</cp:coreProperties>
</file>