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124" d="100"/>
          <a:sy n="124" d="100"/>
        </p:scale>
        <p:origin x="120" y="125"/>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á snímka">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sk-SK"/>
              <a:t>Upravte štýly predlohy textu</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k-SK"/>
              <a:t>Upravte štýl predlohy podnadpisov</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transition spd="slow">
    <p:wipe dir="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Názov a popis">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sk-SK"/>
              <a:t>Upravte štýly predlohy textu</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k-SK"/>
              <a:t>Upravte štýl predlohy textu.</a:t>
            </a:r>
          </a:p>
        </p:txBody>
      </p:sp>
      <p:sp>
        <p:nvSpPr>
          <p:cNvPr id="4" name="Date Placeholder 3"/>
          <p:cNvSpPr>
            <a:spLocks noGrp="1"/>
          </p:cNvSpPr>
          <p:nvPr>
            <p:ph type="dt" sz="half" idx="10"/>
          </p:nvPr>
        </p:nvSpPr>
        <p:spPr/>
        <p:txBody>
          <a:bodyPr/>
          <a:lstStyle/>
          <a:p>
            <a:fld id="{B61BEF0D-F0BB-DE4B-95CE-6DB70DBA9567}" type="datetimeFigureOut">
              <a:rPr lang="en-US" dirty="0"/>
              <a:pPr/>
              <a:t>10/16/2020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transition spd="slow">
    <p:wipe dir="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onuka s popisom">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sk-SK"/>
              <a:t>Upravte štýly predlohy textu</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k-SK"/>
              <a:t>Upravte štýl predlohy textu.</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k-SK"/>
              <a:t>Upravte štýl predlohy textu.</a:t>
            </a:r>
          </a:p>
        </p:txBody>
      </p:sp>
      <p:sp>
        <p:nvSpPr>
          <p:cNvPr id="4" name="Date Placeholder 3"/>
          <p:cNvSpPr>
            <a:spLocks noGrp="1"/>
          </p:cNvSpPr>
          <p:nvPr>
            <p:ph type="dt" sz="half" idx="10"/>
          </p:nvPr>
        </p:nvSpPr>
        <p:spPr/>
        <p:txBody>
          <a:bodyPr/>
          <a:lstStyle/>
          <a:p>
            <a:fld id="{B61BEF0D-F0BB-DE4B-95CE-6DB70DBA9567}" type="datetimeFigureOut">
              <a:rPr lang="en-US" dirty="0"/>
              <a:pPr/>
              <a:t>10/16/2020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transition spd="slow">
    <p:wipe dir="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Karta s názv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sk-SK"/>
              <a:t>Upravte štýly predlohy textu</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sk-SK"/>
              <a:t>Upravte štýl predlohy textu.</a:t>
            </a:r>
          </a:p>
        </p:txBody>
      </p:sp>
      <p:sp>
        <p:nvSpPr>
          <p:cNvPr id="5" name="Date Placeholder 4"/>
          <p:cNvSpPr>
            <a:spLocks noGrp="1"/>
          </p:cNvSpPr>
          <p:nvPr>
            <p:ph type="dt" sz="half" idx="10"/>
          </p:nvPr>
        </p:nvSpPr>
        <p:spPr/>
        <p:txBody>
          <a:bodyPr/>
          <a:lstStyle/>
          <a:p>
            <a:fld id="{B61BEF0D-F0BB-DE4B-95CE-6DB70DBA9567}" type="datetimeFigureOut">
              <a:rPr lang="en-US" dirty="0"/>
              <a:pPr/>
              <a:t>10/16/2020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transition spd="slow">
    <p:wipe dir="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Karta s názvom ponuky">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sk-SK"/>
              <a:t>Upravte štýly predlohy textu</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k-SK"/>
              <a:t>Upravte štýl predlohy textu.</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sk-SK"/>
              <a:t>Upravte štýl predlohy textu.</a:t>
            </a:r>
          </a:p>
        </p:txBody>
      </p:sp>
      <p:sp>
        <p:nvSpPr>
          <p:cNvPr id="5" name="Date Placeholder 4"/>
          <p:cNvSpPr>
            <a:spLocks noGrp="1"/>
          </p:cNvSpPr>
          <p:nvPr>
            <p:ph type="dt" sz="half" idx="10"/>
          </p:nvPr>
        </p:nvSpPr>
        <p:spPr/>
        <p:txBody>
          <a:bodyPr/>
          <a:lstStyle/>
          <a:p>
            <a:fld id="{B61BEF0D-F0BB-DE4B-95CE-6DB70DBA9567}" type="datetimeFigureOut">
              <a:rPr lang="en-US" dirty="0"/>
              <a:pPr/>
              <a:t>10/16/2020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transition spd="slow">
    <p:wipe dir="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alebo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sk-SK"/>
              <a:t>Upravte štýly predlohy textu</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k-SK"/>
              <a:t>Upravte štýl predlohy textu.</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sk-SK"/>
              <a:t>Upravte štýl predlohy textu.</a:t>
            </a:r>
          </a:p>
        </p:txBody>
      </p:sp>
      <p:sp>
        <p:nvSpPr>
          <p:cNvPr id="5" name="Date Placeholder 4"/>
          <p:cNvSpPr>
            <a:spLocks noGrp="1"/>
          </p:cNvSpPr>
          <p:nvPr>
            <p:ph type="dt" sz="half" idx="10"/>
          </p:nvPr>
        </p:nvSpPr>
        <p:spPr/>
        <p:txBody>
          <a:bodyPr/>
          <a:lstStyle/>
          <a:p>
            <a:fld id="{B61BEF0D-F0BB-DE4B-95CE-6DB70DBA9567}" type="datetimeFigureOut">
              <a:rPr lang="en-US" dirty="0"/>
              <a:pPr/>
              <a:t>10/16/2020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transition spd="slow">
    <p:wipe dir="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Nadpis a z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a:t>Upravte štýly predlohy textu</a:t>
            </a:r>
            <a:endParaRPr lang="en-US" dirty="0"/>
          </a:p>
        </p:txBody>
      </p:sp>
      <p:sp>
        <p:nvSpPr>
          <p:cNvPr id="3" name="Vertical Text Placeholder 2"/>
          <p:cNvSpPr>
            <a:spLocks noGrp="1"/>
          </p:cNvSpPr>
          <p:nvPr>
            <p:ph type="body" orient="vert" idx="1"/>
          </p:nvPr>
        </p:nvSpPr>
        <p:spPr/>
        <p:txBody>
          <a:bodyPr vert="eaVert" anchor="t"/>
          <a:lstStyle/>
          <a:p>
            <a:pPr lvl="0"/>
            <a:r>
              <a:rPr lang="sk-SK"/>
              <a:t>Upravte štýl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transition spd="slow">
    <p:wipe dir="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Z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sk-SK"/>
              <a:t>Upravte štýly predlohy textu</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sk-SK"/>
              <a:t>Upravte štýl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transition spd="slow">
    <p:wipe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sk-SK"/>
              <a:t>Upravte štýly predlohy textu</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sk-SK"/>
              <a:t>Upravte štýl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transition spd="slow">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lavička sekcie">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sk-SK"/>
              <a:t>Upravte štýly predlohy textu</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k-SK"/>
              <a:t>Upravte štýl predlohy textu.</a:t>
            </a:r>
          </a:p>
        </p:txBody>
      </p:sp>
      <p:sp>
        <p:nvSpPr>
          <p:cNvPr id="4" name="Date Placeholder 3"/>
          <p:cNvSpPr>
            <a:spLocks noGrp="1"/>
          </p:cNvSpPr>
          <p:nvPr>
            <p:ph type="dt" sz="half" idx="10"/>
          </p:nvPr>
        </p:nvSpPr>
        <p:spPr/>
        <p:txBody>
          <a:bodyPr/>
          <a:lstStyle/>
          <a:p>
            <a:fld id="{B61BEF0D-F0BB-DE4B-95CE-6DB70DBA9567}" type="datetimeFigureOut">
              <a:rPr lang="en-US" dirty="0"/>
              <a:pPr/>
              <a:t>10/16/2020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transition spd="slow">
    <p:wipe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sk-SK"/>
              <a:t>Upravte štýly predlohy textu</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sk-SK"/>
              <a:t>Upravte štýl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sk-SK"/>
              <a:t>Upravte štýl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10/16/2020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transition spd="slow">
    <p:wipe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anie">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sk-SK"/>
              <a:t>Upravte štýly predlohy textu</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a:t>Upravte štýl predlohy textu.</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sk-SK"/>
              <a:t>Upravte štýl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a:t>Upravte štýl predlohy textu.</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sk-SK"/>
              <a:t>Upravte štýl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10/16/2020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transition spd="slow">
    <p:wipe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Len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a:t>Upravte štýly predlohy textu</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10/16/2020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transition spd="slow">
    <p:wipe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10/16/2020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transition spd="slow">
    <p:wipe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popisom">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sk-SK"/>
              <a:t>Upravte štýly predlohy textu</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sk-SK"/>
              <a:t>Upravte štýl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a:t>Upravte štýl predlohy textu.</a:t>
            </a:r>
          </a:p>
        </p:txBody>
      </p:sp>
      <p:sp>
        <p:nvSpPr>
          <p:cNvPr id="5" name="Date Placeholder 4"/>
          <p:cNvSpPr>
            <a:spLocks noGrp="1"/>
          </p:cNvSpPr>
          <p:nvPr>
            <p:ph type="dt" sz="half" idx="10"/>
          </p:nvPr>
        </p:nvSpPr>
        <p:spPr/>
        <p:txBody>
          <a:bodyPr/>
          <a:lstStyle/>
          <a:p>
            <a:fld id="{B61BEF0D-F0BB-DE4B-95CE-6DB70DBA9567}" type="datetimeFigureOut">
              <a:rPr lang="en-US" dirty="0"/>
              <a:pPr/>
              <a:t>10/16/2020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transition spd="slow">
    <p:wipe dir="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ok s popiso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sk-SK"/>
              <a:t>Upravte štýly predlohy textu</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sk-SK"/>
              <a:t>Ak chcete pridať obrázok, kliknite na ikonu</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a:t>Upravte štýl predlohy textu.</a:t>
            </a:r>
          </a:p>
        </p:txBody>
      </p:sp>
      <p:sp>
        <p:nvSpPr>
          <p:cNvPr id="5" name="Date Placeholder 4"/>
          <p:cNvSpPr>
            <a:spLocks noGrp="1"/>
          </p:cNvSpPr>
          <p:nvPr>
            <p:ph type="dt" sz="half" idx="10"/>
          </p:nvPr>
        </p:nvSpPr>
        <p:spPr/>
        <p:txBody>
          <a:bodyPr/>
          <a:lstStyle/>
          <a:p>
            <a:fld id="{B61BEF0D-F0BB-DE4B-95CE-6DB70DBA9567}" type="datetimeFigureOut">
              <a:rPr lang="en-US" dirty="0"/>
              <a:pPr/>
              <a:t>10/16/2020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transition spd="slow">
    <p:wipe dir="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sk-SK"/>
              <a:t>Upravte štýly predlohy textu</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sk-SK"/>
              <a:t>Upravte štýl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10/16/2020</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ransition spd="slow">
    <p:wipe dir="r"/>
  </p:transition>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2589213" y="1079500"/>
            <a:ext cx="8915399" cy="3697881"/>
          </a:xfrm>
        </p:spPr>
        <p:txBody>
          <a:bodyPr>
            <a:normAutofit/>
          </a:bodyPr>
          <a:lstStyle/>
          <a:p>
            <a:r>
              <a:rPr lang="sk-SK" dirty="0"/>
              <a:t>DYSPINXIA A VÝTVARNÝ PREJAV MENTÁLNE POSTIHNUTÝCH V PRIMÁRNOM VZDELÁVANÍ</a:t>
            </a:r>
          </a:p>
        </p:txBody>
      </p:sp>
      <p:sp>
        <p:nvSpPr>
          <p:cNvPr id="3" name="Podnadpis 2"/>
          <p:cNvSpPr>
            <a:spLocks noGrp="1"/>
          </p:cNvSpPr>
          <p:nvPr>
            <p:ph type="subTitle" idx="1"/>
          </p:nvPr>
        </p:nvSpPr>
        <p:spPr/>
        <p:txBody>
          <a:bodyPr/>
          <a:lstStyle/>
          <a:p>
            <a:r>
              <a:rPr lang="sk-SK" dirty="0"/>
              <a:t>Mgr. Alena Sedláková, PhD.</a:t>
            </a:r>
          </a:p>
        </p:txBody>
      </p:sp>
    </p:spTree>
    <p:extLst>
      <p:ext uri="{BB962C8B-B14F-4D97-AF65-F5344CB8AC3E}">
        <p14:creationId xmlns:p14="http://schemas.microsoft.com/office/powerpoint/2010/main" val="508626631"/>
      </p:ext>
    </p:extLst>
  </p:cSld>
  <p:clrMapOvr>
    <a:masterClrMapping/>
  </p:clrMapOvr>
  <p:transition spd="slow">
    <p:wipe dir="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sk-SK"/>
          </a:p>
        </p:txBody>
      </p:sp>
      <p:pic>
        <p:nvPicPr>
          <p:cNvPr id="4" name="Zástupný symbol obsahu 3"/>
          <p:cNvPicPr>
            <a:picLocks noGrp="1" noChangeAspect="1"/>
          </p:cNvPicPr>
          <p:nvPr>
            <p:ph idx="1"/>
          </p:nvPr>
        </p:nvPicPr>
        <p:blipFill>
          <a:blip r:embed="rId2"/>
          <a:stretch>
            <a:fillRect/>
          </a:stretch>
        </p:blipFill>
        <p:spPr>
          <a:xfrm>
            <a:off x="2592925" y="2273300"/>
            <a:ext cx="4052282" cy="3035300"/>
          </a:xfrm>
          <a:prstGeom prst="rect">
            <a:avLst/>
          </a:prstGeom>
        </p:spPr>
      </p:pic>
      <p:pic>
        <p:nvPicPr>
          <p:cNvPr id="5" name="Obrázok 4"/>
          <p:cNvPicPr>
            <a:picLocks noChangeAspect="1"/>
          </p:cNvPicPr>
          <p:nvPr/>
        </p:nvPicPr>
        <p:blipFill>
          <a:blip r:embed="rId3"/>
          <a:stretch>
            <a:fillRect/>
          </a:stretch>
        </p:blipFill>
        <p:spPr>
          <a:xfrm>
            <a:off x="7130712" y="2273300"/>
            <a:ext cx="4373900" cy="3079750"/>
          </a:xfrm>
          <a:prstGeom prst="rect">
            <a:avLst/>
          </a:prstGeom>
        </p:spPr>
      </p:pic>
    </p:spTree>
    <p:extLst>
      <p:ext uri="{BB962C8B-B14F-4D97-AF65-F5344CB8AC3E}">
        <p14:creationId xmlns:p14="http://schemas.microsoft.com/office/powerpoint/2010/main" val="3406514940"/>
      </p:ext>
    </p:extLst>
  </p:cSld>
  <p:clrMapOvr>
    <a:masterClrMapping/>
  </p:clrMapOvr>
  <p:transition spd="slow">
    <p:wipe dir="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sk-SK"/>
          </a:p>
        </p:txBody>
      </p:sp>
      <p:sp>
        <p:nvSpPr>
          <p:cNvPr id="3" name="Zástupný symbol obsahu 2"/>
          <p:cNvSpPr>
            <a:spLocks noGrp="1"/>
          </p:cNvSpPr>
          <p:nvPr>
            <p:ph idx="1"/>
          </p:nvPr>
        </p:nvSpPr>
        <p:spPr/>
        <p:txBody>
          <a:bodyPr>
            <a:normAutofit/>
          </a:bodyPr>
          <a:lstStyle/>
          <a:p>
            <a:r>
              <a:rPr lang="sk-SK" sz="2800" dirty="0"/>
              <a:t>Deti však výkony v kreslení k svojmu školskému životu nepotrebujú až tak bezpodmienečne, ako napríklad čítanie, písanie či matematiku, a teda ich status dobrého žiaka nie je až tak vážne ohrozený, ako pri </a:t>
            </a:r>
            <a:r>
              <a:rPr lang="sk-SK" sz="2800" dirty="0" err="1"/>
              <a:t>dyslexii</a:t>
            </a:r>
            <a:r>
              <a:rPr lang="sk-SK" sz="2800" dirty="0"/>
              <a:t>, </a:t>
            </a:r>
            <a:r>
              <a:rPr lang="sk-SK" sz="2800" dirty="0" err="1"/>
              <a:t>dysgrafii</a:t>
            </a:r>
            <a:r>
              <a:rPr lang="sk-SK" sz="2800" dirty="0"/>
              <a:t> či </a:t>
            </a:r>
            <a:r>
              <a:rPr lang="sk-SK" sz="2800" dirty="0" err="1"/>
              <a:t>dyskalkúlii</a:t>
            </a:r>
            <a:r>
              <a:rPr lang="sk-SK" sz="2800" dirty="0"/>
              <a:t>. </a:t>
            </a:r>
            <a:r>
              <a:rPr lang="sk-SK" sz="2800" dirty="0" err="1"/>
              <a:t>Dyspinxia</a:t>
            </a:r>
            <a:r>
              <a:rPr lang="sk-SK" sz="2800" dirty="0"/>
              <a:t> sa však pomerne často spája s </a:t>
            </a:r>
            <a:r>
              <a:rPr lang="sk-SK" sz="2800" dirty="0" err="1"/>
              <a:t>dysgrafiou</a:t>
            </a:r>
            <a:r>
              <a:rPr lang="sk-SK" sz="2800" dirty="0"/>
              <a:t> – poruchou písania.</a:t>
            </a:r>
          </a:p>
        </p:txBody>
      </p:sp>
    </p:spTree>
    <p:extLst>
      <p:ext uri="{BB962C8B-B14F-4D97-AF65-F5344CB8AC3E}">
        <p14:creationId xmlns:p14="http://schemas.microsoft.com/office/powerpoint/2010/main" val="3193578203"/>
      </p:ext>
    </p:extLst>
  </p:cSld>
  <p:clrMapOvr>
    <a:masterClrMapping/>
  </p:clrMapOvr>
  <p:transition spd="slow">
    <p:wipe dir="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sk-SK"/>
          </a:p>
        </p:txBody>
      </p:sp>
      <p:sp>
        <p:nvSpPr>
          <p:cNvPr id="3" name="Zástupný symbol obsahu 2"/>
          <p:cNvSpPr>
            <a:spLocks noGrp="1"/>
          </p:cNvSpPr>
          <p:nvPr>
            <p:ph idx="1"/>
          </p:nvPr>
        </p:nvSpPr>
        <p:spPr/>
        <p:txBody>
          <a:bodyPr>
            <a:normAutofit/>
          </a:bodyPr>
          <a:lstStyle/>
          <a:p>
            <a:r>
              <a:rPr lang="sk-SK" sz="2400" dirty="0"/>
              <a:t>Pre deti s </a:t>
            </a:r>
            <a:r>
              <a:rPr lang="sk-SK" sz="2400" dirty="0" err="1"/>
              <a:t>dyspinxiou</a:t>
            </a:r>
            <a:r>
              <a:rPr lang="sk-SK" sz="2400" dirty="0"/>
              <a:t>, a je jedno, či ide o geometriu, fyziku či výtvarnú výchovu, je typický  primitívny prejav kresby, Táto porucha učenia zasahuje aj predstavivosť, deti majú problém znázorniť predmety  v  priestore,  ich  videnie  je veľmi  jednoduché  a  nedokážu  ho  premietnuť  na  papier.  Pre </a:t>
            </a:r>
            <a:r>
              <a:rPr lang="sk-SK" sz="2400" dirty="0" err="1"/>
              <a:t>dyspinxiu</a:t>
            </a:r>
            <a:r>
              <a:rPr lang="sk-SK" sz="2400" dirty="0"/>
              <a:t> je tiež typické, že deti s touto poruchou nedokážu zakresliť svoje vlastné predstavy, celkovo majú ťažkosti s fantáziou, abstrakciou a kresleniu ako takému sa vyhýbajú, odmietajú ho.</a:t>
            </a:r>
          </a:p>
        </p:txBody>
      </p:sp>
    </p:spTree>
    <p:extLst>
      <p:ext uri="{BB962C8B-B14F-4D97-AF65-F5344CB8AC3E}">
        <p14:creationId xmlns:p14="http://schemas.microsoft.com/office/powerpoint/2010/main" val="4111382759"/>
      </p:ext>
    </p:extLst>
  </p:cSld>
  <p:clrMapOvr>
    <a:masterClrMapping/>
  </p:clrMapOvr>
  <p:transition spd="slow">
    <p:wipe dir="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sk-SK"/>
          </a:p>
        </p:txBody>
      </p:sp>
      <p:sp>
        <p:nvSpPr>
          <p:cNvPr id="3" name="Zástupný symbol obsahu 2"/>
          <p:cNvSpPr>
            <a:spLocks noGrp="1"/>
          </p:cNvSpPr>
          <p:nvPr>
            <p:ph idx="1"/>
          </p:nvPr>
        </p:nvSpPr>
        <p:spPr/>
        <p:txBody>
          <a:bodyPr>
            <a:normAutofit/>
          </a:bodyPr>
          <a:lstStyle/>
          <a:p>
            <a:r>
              <a:rPr lang="sk-SK" sz="2800" dirty="0" err="1"/>
              <a:t>Dyspinxia</a:t>
            </a:r>
            <a:r>
              <a:rPr lang="sk-SK" sz="2800" dirty="0"/>
              <a:t> je špecifická porucha kreslenia, ktorá sa prejavuje primitívnosťou kresby po stránke obsahovej i formálnej. Ďalším príznakom je nezáujem dieťaťa o kresbovú činnosť, ktorý pramení z jeho negatívnych skúseností s touto činnosťou (Michálek, In </a:t>
            </a:r>
            <a:r>
              <a:rPr lang="sk-SK" sz="2800" dirty="0" err="1"/>
              <a:t>Kucharská</a:t>
            </a:r>
            <a:r>
              <a:rPr lang="sk-SK" sz="2800" dirty="0"/>
              <a:t>, 2000). </a:t>
            </a:r>
          </a:p>
        </p:txBody>
      </p:sp>
    </p:spTree>
    <p:extLst>
      <p:ext uri="{BB962C8B-B14F-4D97-AF65-F5344CB8AC3E}">
        <p14:creationId xmlns:p14="http://schemas.microsoft.com/office/powerpoint/2010/main" val="373579938"/>
      </p:ext>
    </p:extLst>
  </p:cSld>
  <p:clrMapOvr>
    <a:masterClrMapping/>
  </p:clrMapOvr>
  <p:transition spd="slow">
    <p:wipe dir="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sk-SK"/>
          </a:p>
        </p:txBody>
      </p:sp>
      <p:pic>
        <p:nvPicPr>
          <p:cNvPr id="4" name="Zástupný symbol obsahu 3"/>
          <p:cNvPicPr>
            <a:picLocks noGrp="1" noChangeAspect="1"/>
          </p:cNvPicPr>
          <p:nvPr>
            <p:ph idx="1"/>
          </p:nvPr>
        </p:nvPicPr>
        <p:blipFill>
          <a:blip r:embed="rId2"/>
          <a:stretch>
            <a:fillRect/>
          </a:stretch>
        </p:blipFill>
        <p:spPr>
          <a:xfrm>
            <a:off x="2713038" y="2281237"/>
            <a:ext cx="3184246" cy="3255963"/>
          </a:xfrm>
          <a:prstGeom prst="rect">
            <a:avLst/>
          </a:prstGeom>
        </p:spPr>
      </p:pic>
      <p:pic>
        <p:nvPicPr>
          <p:cNvPr id="5" name="Obrázok 4"/>
          <p:cNvPicPr>
            <a:picLocks noChangeAspect="1"/>
          </p:cNvPicPr>
          <p:nvPr/>
        </p:nvPicPr>
        <p:blipFill>
          <a:blip r:embed="rId3"/>
          <a:stretch>
            <a:fillRect/>
          </a:stretch>
        </p:blipFill>
        <p:spPr>
          <a:xfrm>
            <a:off x="6899274" y="2390774"/>
            <a:ext cx="3741801" cy="2905125"/>
          </a:xfrm>
          <a:prstGeom prst="rect">
            <a:avLst/>
          </a:prstGeom>
        </p:spPr>
      </p:pic>
    </p:spTree>
    <p:extLst>
      <p:ext uri="{BB962C8B-B14F-4D97-AF65-F5344CB8AC3E}">
        <p14:creationId xmlns:p14="http://schemas.microsoft.com/office/powerpoint/2010/main" val="1577209922"/>
      </p:ext>
    </p:extLst>
  </p:cSld>
  <p:clrMapOvr>
    <a:masterClrMapping/>
  </p:clrMapOvr>
  <p:transition spd="slow">
    <p:wipe dir="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sk-SK"/>
          </a:p>
        </p:txBody>
      </p:sp>
      <p:sp>
        <p:nvSpPr>
          <p:cNvPr id="3" name="Zástupný symbol obsahu 2"/>
          <p:cNvSpPr>
            <a:spLocks noGrp="1"/>
          </p:cNvSpPr>
          <p:nvPr>
            <p:ph idx="1"/>
          </p:nvPr>
        </p:nvSpPr>
        <p:spPr>
          <a:xfrm>
            <a:off x="2589212" y="2133600"/>
            <a:ext cx="8915400" cy="4254500"/>
          </a:xfrm>
        </p:spPr>
        <p:txBody>
          <a:bodyPr>
            <a:noAutofit/>
          </a:bodyPr>
          <a:lstStyle/>
          <a:p>
            <a:r>
              <a:rPr lang="sk-SK" sz="2400" dirty="0" err="1"/>
              <a:t>Dyspinxia</a:t>
            </a:r>
            <a:r>
              <a:rPr lang="sk-SK" sz="2400" dirty="0"/>
              <a:t> sa vyznačuje najmä pomalosťou, estetickou aj obsahovou chudobnosťou a neobratným narábaním ceruzkou, perom alebo štetcom. Problémy dieťaťa zotrvávajú taktiež v usmerňovaní pohybov ruky napr. pri kreslení čiar, zmene smeru alebo kreslení podľa kontúr. Čiary sa často preťahujú, pohyby ruky sú neisté. Až kŕčovité a majú taktiež problém dodržať vymedzenú a ohraničenú plochu, napríklad pri vyfarbovaní. Ďalšou výraznou neschopnosťou pri </a:t>
            </a:r>
            <a:r>
              <a:rPr lang="sk-SK" sz="2400" dirty="0" err="1"/>
              <a:t>dyspinxii</a:t>
            </a:r>
            <a:r>
              <a:rPr lang="sk-SK" sz="2400" dirty="0"/>
              <a:t> je imitácia, teda zobrazovanie nejakých predmetov, napr. dom, strom, slnko a tak ďalej. </a:t>
            </a:r>
          </a:p>
        </p:txBody>
      </p:sp>
    </p:spTree>
    <p:extLst>
      <p:ext uri="{BB962C8B-B14F-4D97-AF65-F5344CB8AC3E}">
        <p14:creationId xmlns:p14="http://schemas.microsoft.com/office/powerpoint/2010/main" val="2762264549"/>
      </p:ext>
    </p:extLst>
  </p:cSld>
  <p:clrMapOvr>
    <a:masterClrMapping/>
  </p:clrMapOvr>
  <p:transition spd="slow">
    <p:wipe dir="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sk-SK"/>
          </a:p>
        </p:txBody>
      </p:sp>
      <p:sp>
        <p:nvSpPr>
          <p:cNvPr id="3" name="Zástupný symbol obsahu 2"/>
          <p:cNvSpPr>
            <a:spLocks noGrp="1"/>
          </p:cNvSpPr>
          <p:nvPr>
            <p:ph idx="1"/>
          </p:nvPr>
        </p:nvSpPr>
        <p:spPr>
          <a:xfrm>
            <a:off x="2589212" y="2133600"/>
            <a:ext cx="8915400" cy="4140200"/>
          </a:xfrm>
        </p:spPr>
        <p:txBody>
          <a:bodyPr>
            <a:noAutofit/>
          </a:bodyPr>
          <a:lstStyle/>
          <a:p>
            <a:r>
              <a:rPr lang="sk-SK" sz="3600" dirty="0"/>
              <a:t>Výtvarný prejav je na veľmi nízkej úrovni, niekedy možno až hraničiaci z bizarnosťou a často prezrádza narušenie názorovej orientácie dieťaťa. Pôvodom tejto poruchy môže byť vizuálna alebo motorická oblasť.</a:t>
            </a:r>
          </a:p>
        </p:txBody>
      </p:sp>
    </p:spTree>
    <p:extLst>
      <p:ext uri="{BB962C8B-B14F-4D97-AF65-F5344CB8AC3E}">
        <p14:creationId xmlns:p14="http://schemas.microsoft.com/office/powerpoint/2010/main" val="929467160"/>
      </p:ext>
    </p:extLst>
  </p:cSld>
  <p:clrMapOvr>
    <a:masterClrMapping/>
  </p:clrMapOvr>
  <p:transition spd="slow">
    <p:wipe dir="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sk-SK"/>
          </a:p>
        </p:txBody>
      </p:sp>
      <p:sp>
        <p:nvSpPr>
          <p:cNvPr id="3" name="Zástupný symbol obsahu 2"/>
          <p:cNvSpPr>
            <a:spLocks noGrp="1"/>
          </p:cNvSpPr>
          <p:nvPr>
            <p:ph idx="1"/>
          </p:nvPr>
        </p:nvSpPr>
        <p:spPr/>
        <p:txBody>
          <a:bodyPr>
            <a:normAutofit/>
          </a:bodyPr>
          <a:lstStyle/>
          <a:p>
            <a:r>
              <a:rPr lang="sk-SK" sz="2400" dirty="0"/>
              <a:t>Takže príznaky a príčiny </a:t>
            </a:r>
            <a:r>
              <a:rPr lang="sk-SK" sz="2400" dirty="0" err="1"/>
              <a:t>dyspinxie</a:t>
            </a:r>
            <a:r>
              <a:rPr lang="sk-SK" sz="2400" dirty="0"/>
              <a:t> sa rozdeľujú podľa oblasti, ktorej sa týkajú, resp. ktorá z oblasti je evidentnejšie narušená:</a:t>
            </a:r>
          </a:p>
          <a:p>
            <a:r>
              <a:rPr lang="sk-SK" sz="2400" dirty="0"/>
              <a:t>•	vizuálna oblasť (príčinou sú </a:t>
            </a:r>
            <a:r>
              <a:rPr lang="sk-SK" sz="2400" dirty="0" err="1"/>
              <a:t>dysgnózie</a:t>
            </a:r>
            <a:r>
              <a:rPr lang="sk-SK" sz="2400" dirty="0"/>
              <a:t> – porucha identifikácie a poznania predmetu)</a:t>
            </a:r>
          </a:p>
          <a:p>
            <a:r>
              <a:rPr lang="sk-SK" sz="2400" dirty="0"/>
              <a:t>•	motorická oblasť (príčinou sú </a:t>
            </a:r>
            <a:r>
              <a:rPr lang="sk-SK" sz="2400" dirty="0" err="1"/>
              <a:t>dyspraxie</a:t>
            </a:r>
            <a:r>
              <a:rPr lang="sk-SK" sz="2400" dirty="0"/>
              <a:t> – porucha vykonávať zložitejšie pohyby),</a:t>
            </a:r>
          </a:p>
          <a:p>
            <a:r>
              <a:rPr lang="sk-SK" sz="2400" dirty="0"/>
              <a:t>•	vizuálna a motorická oblasť.</a:t>
            </a:r>
          </a:p>
          <a:p>
            <a:endParaRPr lang="sk-SK" sz="2400" dirty="0"/>
          </a:p>
        </p:txBody>
      </p:sp>
    </p:spTree>
    <p:extLst>
      <p:ext uri="{BB962C8B-B14F-4D97-AF65-F5344CB8AC3E}">
        <p14:creationId xmlns:p14="http://schemas.microsoft.com/office/powerpoint/2010/main" val="3172872245"/>
      </p:ext>
    </p:extLst>
  </p:cSld>
  <p:clrMapOvr>
    <a:masterClrMapping/>
  </p:clrMapOvr>
  <p:transition spd="slow">
    <p:wipe dir="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sk-SK"/>
          </a:p>
        </p:txBody>
      </p:sp>
      <p:sp>
        <p:nvSpPr>
          <p:cNvPr id="3" name="Zástupný symbol obsahu 2"/>
          <p:cNvSpPr>
            <a:spLocks noGrp="1"/>
          </p:cNvSpPr>
          <p:nvPr>
            <p:ph idx="1"/>
          </p:nvPr>
        </p:nvSpPr>
        <p:spPr/>
        <p:txBody>
          <a:bodyPr>
            <a:normAutofit/>
          </a:bodyPr>
          <a:lstStyle/>
          <a:p>
            <a:r>
              <a:rPr lang="sk-SK" sz="2400" dirty="0"/>
              <a:t>Podľa narušenia niektorej z týchto troch oblastí môžeme </a:t>
            </a:r>
            <a:r>
              <a:rPr lang="sk-SK" sz="2400" dirty="0" err="1"/>
              <a:t>dyspinxiu</a:t>
            </a:r>
            <a:r>
              <a:rPr lang="sk-SK" sz="2400" dirty="0"/>
              <a:t> klasifikovať nasledovne: Motorická </a:t>
            </a:r>
            <a:r>
              <a:rPr lang="sk-SK" sz="2400" dirty="0" err="1"/>
              <a:t>dyspinxia</a:t>
            </a:r>
            <a:r>
              <a:rPr lang="sk-SK" sz="2400" dirty="0"/>
              <a:t> – typickým príznakom je prerušovaná, kostrbatá, roztrasená alebo veľmi výrazná, až kŕčovitá čiara, či naopak veľmi slabá, nevýrazná alebo prerušovaná čiara, preťahovanie a nedoťahovanie, strnulé pohyby, pomalosť, motorické zjednodušovanie tvarov. S motorickou oblasťou súvisí aj porucha, ktorou je </a:t>
            </a:r>
            <a:r>
              <a:rPr lang="sk-SK" sz="2400" dirty="0" err="1"/>
              <a:t>dyspraxia</a:t>
            </a:r>
            <a:r>
              <a:rPr lang="sk-SK" sz="2400" dirty="0"/>
              <a:t>. Tá má vplyv na hrubú a jemnú motoriku. </a:t>
            </a:r>
          </a:p>
        </p:txBody>
      </p:sp>
    </p:spTree>
    <p:extLst>
      <p:ext uri="{BB962C8B-B14F-4D97-AF65-F5344CB8AC3E}">
        <p14:creationId xmlns:p14="http://schemas.microsoft.com/office/powerpoint/2010/main" val="2070950575"/>
      </p:ext>
    </p:extLst>
  </p:cSld>
  <p:clrMapOvr>
    <a:masterClrMapping/>
  </p:clrMapOvr>
  <p:transition spd="slow">
    <p:wipe dir="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obsahu 2"/>
          <p:cNvSpPr>
            <a:spLocks noGrp="1"/>
          </p:cNvSpPr>
          <p:nvPr>
            <p:ph idx="1"/>
          </p:nvPr>
        </p:nvSpPr>
        <p:spPr>
          <a:xfrm>
            <a:off x="2589212" y="927100"/>
            <a:ext cx="8915400" cy="4869822"/>
          </a:xfrm>
        </p:spPr>
        <p:txBody>
          <a:bodyPr>
            <a:noAutofit/>
          </a:bodyPr>
          <a:lstStyle/>
          <a:p>
            <a:r>
              <a:rPr lang="sk-SK" sz="2400" dirty="0"/>
              <a:t>Celková úroveň fantázie a predstavivosti je veľmi obmedzená. Integračná </a:t>
            </a:r>
            <a:r>
              <a:rPr lang="sk-SK" sz="2400" dirty="0" err="1"/>
              <a:t>dyspinxia</a:t>
            </a:r>
            <a:r>
              <a:rPr lang="sk-SK" sz="2400" dirty="0"/>
              <a:t> - kombinácia jednotlivých prvkov motorickej a vizuálnej </a:t>
            </a:r>
            <a:r>
              <a:rPr lang="sk-SK" sz="2400" dirty="0" err="1"/>
              <a:t>dyspinxie</a:t>
            </a:r>
            <a:r>
              <a:rPr lang="sk-SK" sz="2400" dirty="0"/>
              <a:t> - príznaky sú potom špeciálne vyhranené. Prítomná je neobratnosť v zaobchádzaní s kresliarskym nástrojom, kŕčovité a tvrdé ťahy, trvalá neistota v činnosti. Jednotlivec nedokáže preniesť trojrozmernú predstavu na plochu papiera. Nedokáže kresbou napodobniť určité zostavy čiar alebo plôch, ktoré by muselo vopred analyzovať a až potom reprodukovať. Celý kresbový prejav takéhoto jednotlivca je nápadne primitívny, až bizarný (</a:t>
            </a:r>
            <a:r>
              <a:rPr lang="sk-SK" sz="2400" dirty="0" err="1"/>
              <a:t>Říčan</a:t>
            </a:r>
            <a:r>
              <a:rPr lang="sk-SK" sz="2400" dirty="0"/>
              <a:t>, 1997).</a:t>
            </a:r>
          </a:p>
        </p:txBody>
      </p:sp>
    </p:spTree>
    <p:extLst>
      <p:ext uri="{BB962C8B-B14F-4D97-AF65-F5344CB8AC3E}">
        <p14:creationId xmlns:p14="http://schemas.microsoft.com/office/powerpoint/2010/main" val="3369960312"/>
      </p:ext>
    </p:extLst>
  </p:cSld>
  <p:clrMapOvr>
    <a:masterClrMapping/>
  </p:clrMapOvr>
  <p:transition spd="slow">
    <p:wipe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err="1"/>
              <a:t>Dyspinxia</a:t>
            </a:r>
            <a:endParaRPr lang="sk-SK" dirty="0"/>
          </a:p>
        </p:txBody>
      </p:sp>
      <p:sp>
        <p:nvSpPr>
          <p:cNvPr id="3" name="Zástupný symbol obsahu 2"/>
          <p:cNvSpPr>
            <a:spLocks noGrp="1"/>
          </p:cNvSpPr>
          <p:nvPr>
            <p:ph idx="1"/>
          </p:nvPr>
        </p:nvSpPr>
        <p:spPr/>
        <p:txBody>
          <a:bodyPr>
            <a:normAutofit/>
          </a:bodyPr>
          <a:lstStyle/>
          <a:p>
            <a:r>
              <a:rPr lang="sk-SK" sz="2400" dirty="0"/>
              <a:t>V našom príspevku  sme sa zamerali na výtvarné činnosti a </a:t>
            </a:r>
            <a:r>
              <a:rPr lang="sk-SK" sz="2400" dirty="0" err="1"/>
              <a:t>dispinxiu</a:t>
            </a:r>
            <a:r>
              <a:rPr lang="sk-SK" sz="2400" dirty="0"/>
              <a:t> u žiakov s mentálnym postihnutím s prejavmi </a:t>
            </a:r>
            <a:r>
              <a:rPr lang="sk-SK" sz="2400" dirty="0" err="1"/>
              <a:t>dyspinxie</a:t>
            </a:r>
            <a:r>
              <a:rPr lang="sk-SK" sz="2400" dirty="0"/>
              <a:t>. Je to porucha kresby, kresbového prejavu. Táto porucha je veľmi málo opisovaná, riešená, je málo spomínaná v odborných zdrojoch, pretože by sa ňou ani nezapodievali, lebo ochudobnený výtvarný prejav detí a žiakov s mentálnym postihnutím sa javí normálnym. Väčšina detí a žiakov aj s mentálnym postihnutím kreslia a maľujú ako to cítia, ale aj tu možno vidieť problém. </a:t>
            </a:r>
          </a:p>
        </p:txBody>
      </p:sp>
    </p:spTree>
    <p:extLst>
      <p:ext uri="{BB962C8B-B14F-4D97-AF65-F5344CB8AC3E}">
        <p14:creationId xmlns:p14="http://schemas.microsoft.com/office/powerpoint/2010/main" val="2942291118"/>
      </p:ext>
    </p:extLst>
  </p:cSld>
  <p:clrMapOvr>
    <a:masterClrMapping/>
  </p:clrMapOvr>
  <p:transition spd="slow">
    <p:wipe dir="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sk-SK"/>
          </a:p>
        </p:txBody>
      </p:sp>
      <p:pic>
        <p:nvPicPr>
          <p:cNvPr id="4" name="Zástupný symbol obsahu 3"/>
          <p:cNvPicPr>
            <a:picLocks noGrp="1" noChangeAspect="1"/>
          </p:cNvPicPr>
          <p:nvPr>
            <p:ph idx="1"/>
          </p:nvPr>
        </p:nvPicPr>
        <p:blipFill>
          <a:blip r:embed="rId2"/>
          <a:stretch>
            <a:fillRect/>
          </a:stretch>
        </p:blipFill>
        <p:spPr>
          <a:xfrm>
            <a:off x="2592925" y="1905000"/>
            <a:ext cx="5956301" cy="3963648"/>
          </a:xfrm>
          <a:prstGeom prst="rect">
            <a:avLst/>
          </a:prstGeom>
        </p:spPr>
      </p:pic>
    </p:spTree>
    <p:extLst>
      <p:ext uri="{BB962C8B-B14F-4D97-AF65-F5344CB8AC3E}">
        <p14:creationId xmlns:p14="http://schemas.microsoft.com/office/powerpoint/2010/main" val="690637750"/>
      </p:ext>
    </p:extLst>
  </p:cSld>
  <p:clrMapOvr>
    <a:masterClrMapping/>
  </p:clrMapOvr>
  <p:transition spd="slow">
    <p:wipe dir="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obsahu 2"/>
          <p:cNvSpPr>
            <a:spLocks noGrp="1"/>
          </p:cNvSpPr>
          <p:nvPr>
            <p:ph idx="1"/>
          </p:nvPr>
        </p:nvSpPr>
        <p:spPr>
          <a:xfrm>
            <a:off x="2589212" y="901700"/>
            <a:ext cx="8915400" cy="5009522"/>
          </a:xfrm>
        </p:spPr>
        <p:txBody>
          <a:bodyPr>
            <a:normAutofit/>
          </a:bodyPr>
          <a:lstStyle/>
          <a:p>
            <a:r>
              <a:rPr lang="sk-SK" dirty="0"/>
              <a:t>Môžeme teda povedať a zhrnúť, že pre </a:t>
            </a:r>
            <a:r>
              <a:rPr lang="sk-SK" dirty="0" err="1"/>
              <a:t>dyspinxiu</a:t>
            </a:r>
            <a:r>
              <a:rPr lang="sk-SK" dirty="0"/>
              <a:t> je charakteristická všeobecne:</a:t>
            </a:r>
          </a:p>
          <a:p>
            <a:r>
              <a:rPr lang="sk-SK" dirty="0"/>
              <a:t>•	nízka úroveň grafickej a obsahovej stránky výtvarného prejavu na rozdiel od</a:t>
            </a:r>
          </a:p>
          <a:p>
            <a:r>
              <a:rPr lang="sk-SK" dirty="0"/>
              <a:t>úrovne ostatných školských výkonov a schopností,</a:t>
            </a:r>
          </a:p>
          <a:p>
            <a:r>
              <a:rPr lang="sk-SK" dirty="0"/>
              <a:t>•	najtypickejším príznakom je tiež nezáujem dieťaťa o kresbovú činnosť, ktorá</a:t>
            </a:r>
          </a:p>
          <a:p>
            <a:r>
              <a:rPr lang="sk-SK" dirty="0"/>
              <a:t>pramení z negatívnych skúseností z výsledkov jeho prác,</a:t>
            </a:r>
          </a:p>
          <a:p>
            <a:r>
              <a:rPr lang="sk-SK" dirty="0"/>
              <a:t>•	kresbový prejav jednotlivca s </a:t>
            </a:r>
            <a:r>
              <a:rPr lang="sk-SK" dirty="0" err="1"/>
              <a:t>dyspinxiou</a:t>
            </a:r>
            <a:r>
              <a:rPr lang="sk-SK" dirty="0"/>
              <a:t> je už na prvý pohľad primitívny, a to po</a:t>
            </a:r>
          </a:p>
          <a:p>
            <a:r>
              <a:rPr lang="sk-SK" dirty="0"/>
              <a:t>stránke obsahovej a technickej.</a:t>
            </a:r>
          </a:p>
          <a:p>
            <a:endParaRPr lang="sk-SK" dirty="0"/>
          </a:p>
        </p:txBody>
      </p:sp>
    </p:spTree>
    <p:extLst>
      <p:ext uri="{BB962C8B-B14F-4D97-AF65-F5344CB8AC3E}">
        <p14:creationId xmlns:p14="http://schemas.microsoft.com/office/powerpoint/2010/main" val="4203991555"/>
      </p:ext>
    </p:extLst>
  </p:cSld>
  <p:clrMapOvr>
    <a:masterClrMapping/>
  </p:clrMapOvr>
  <p:transition spd="slow">
    <p:wipe dir="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a:t>ZÁVER</a:t>
            </a:r>
          </a:p>
        </p:txBody>
      </p:sp>
      <p:sp>
        <p:nvSpPr>
          <p:cNvPr id="3" name="Zástupný symbol obsahu 2"/>
          <p:cNvSpPr>
            <a:spLocks noGrp="1"/>
          </p:cNvSpPr>
          <p:nvPr>
            <p:ph idx="1"/>
          </p:nvPr>
        </p:nvSpPr>
        <p:spPr>
          <a:xfrm>
            <a:off x="2589212" y="1168400"/>
            <a:ext cx="8915400" cy="5308600"/>
          </a:xfrm>
        </p:spPr>
        <p:txBody>
          <a:bodyPr>
            <a:noAutofit/>
          </a:bodyPr>
          <a:lstStyle/>
          <a:p>
            <a:r>
              <a:rPr lang="sk-SK" sz="2000" dirty="0"/>
              <a:t>Kresba a vyjadrovanie sa pomocou nej patrí k obľúbeným zábavným činnostiam všetkých detí, žiakov. Inak tomu nie je ani u žiakov s mentálnym postihnutím. Významnou mierou sa podieľa na kvalite kresby predmet výtvarná výchova, ktorý je dôležitou súčasťou edukácie a samotného rozvoja celkovej osobnosti žiaka s mentálnym postihnutím. Súvisí s jemnou motorikou, </a:t>
            </a:r>
            <a:r>
              <a:rPr lang="sk-SK" sz="2000" dirty="0" err="1"/>
              <a:t>grafomotorikou</a:t>
            </a:r>
            <a:r>
              <a:rPr lang="sk-SK" sz="2000" dirty="0"/>
              <a:t> a písaním. Rozvíja sa obrazotvornosť a predstavy u žiakov, u ktorých je potreba voliť vhodné a správne postupy. Podieľa sa aj na rozvoji výtvarného prejavu. Vývin detskej kresby súvisí s celkovým vývinom dieťaťa, žiaka. Odráža citové, náladové a charakteristické znaky. U žiakov s mentálnym postihnutím sa to prejavuje na kvalite kresby a jej nedokonalosťou, poruchou kresbového prejavu – </a:t>
            </a:r>
            <a:r>
              <a:rPr lang="sk-SK" sz="2000" dirty="0" err="1"/>
              <a:t>dyspinxiou</a:t>
            </a:r>
            <a:r>
              <a:rPr lang="sk-SK" sz="2000" dirty="0"/>
              <a:t>. Aj napriek týmto nedokonalostiam sú žiaci s mentálnym postihnutím a s prejavmi </a:t>
            </a:r>
            <a:r>
              <a:rPr lang="sk-SK" sz="2000" dirty="0" err="1"/>
              <a:t>dyspinxie</a:t>
            </a:r>
            <a:r>
              <a:rPr lang="sk-SK" sz="2000" dirty="0"/>
              <a:t> schopní výtvarne sa vyjadriť, samozrejme tiež zlepšiť a skvalitniť svoj výtvarný prejav na takú úroveň, ktorá im prinesie radosť, uspokojenie a pocit viditeľného úspechu.</a:t>
            </a:r>
          </a:p>
        </p:txBody>
      </p:sp>
    </p:spTree>
    <p:extLst>
      <p:ext uri="{BB962C8B-B14F-4D97-AF65-F5344CB8AC3E}">
        <p14:creationId xmlns:p14="http://schemas.microsoft.com/office/powerpoint/2010/main" val="1622733311"/>
      </p:ext>
    </p:extLst>
  </p:cSld>
  <p:clrMapOvr>
    <a:masterClrMapping/>
  </p:clrMapOvr>
  <p:transition spd="slow">
    <p:wipe dir="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sk-SK"/>
          </a:p>
        </p:txBody>
      </p:sp>
      <p:sp>
        <p:nvSpPr>
          <p:cNvPr id="3" name="Zástupný symbol obsahu 2"/>
          <p:cNvSpPr>
            <a:spLocks noGrp="1"/>
          </p:cNvSpPr>
          <p:nvPr>
            <p:ph idx="1"/>
          </p:nvPr>
        </p:nvSpPr>
        <p:spPr/>
        <p:txBody>
          <a:bodyPr>
            <a:normAutofit/>
          </a:bodyPr>
          <a:lstStyle/>
          <a:p>
            <a:r>
              <a:rPr lang="sk-SK" sz="3200" dirty="0"/>
              <a:t>Ďakujem za pozornosť.</a:t>
            </a:r>
          </a:p>
          <a:p>
            <a:endParaRPr lang="sk-SK" sz="3200" dirty="0"/>
          </a:p>
        </p:txBody>
      </p:sp>
      <p:pic>
        <p:nvPicPr>
          <p:cNvPr id="4" name="Obrázok 3"/>
          <p:cNvPicPr>
            <a:picLocks noChangeAspect="1"/>
          </p:cNvPicPr>
          <p:nvPr/>
        </p:nvPicPr>
        <p:blipFill>
          <a:blip r:embed="rId2"/>
          <a:stretch>
            <a:fillRect/>
          </a:stretch>
        </p:blipFill>
        <p:spPr>
          <a:xfrm>
            <a:off x="2682874" y="2711450"/>
            <a:ext cx="3438526" cy="3176456"/>
          </a:xfrm>
          <a:prstGeom prst="rect">
            <a:avLst/>
          </a:prstGeom>
        </p:spPr>
      </p:pic>
    </p:spTree>
    <p:extLst>
      <p:ext uri="{BB962C8B-B14F-4D97-AF65-F5344CB8AC3E}">
        <p14:creationId xmlns:p14="http://schemas.microsoft.com/office/powerpoint/2010/main" val="240897607"/>
      </p:ext>
    </p:extLst>
  </p:cSld>
  <p:clrMapOvr>
    <a:masterClrMapping/>
  </p:clrMapOvr>
  <p:transition spd="slow">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sk-SK"/>
          </a:p>
        </p:txBody>
      </p:sp>
      <p:pic>
        <p:nvPicPr>
          <p:cNvPr id="4" name="Zástupný symbol obsahu 3"/>
          <p:cNvPicPr>
            <a:picLocks noGrp="1" noChangeAspect="1"/>
          </p:cNvPicPr>
          <p:nvPr>
            <p:ph idx="1"/>
          </p:nvPr>
        </p:nvPicPr>
        <p:blipFill>
          <a:blip r:embed="rId2"/>
          <a:stretch>
            <a:fillRect/>
          </a:stretch>
        </p:blipFill>
        <p:spPr>
          <a:xfrm>
            <a:off x="2592925" y="2182812"/>
            <a:ext cx="3203575" cy="3203575"/>
          </a:xfrm>
          <a:prstGeom prst="rect">
            <a:avLst/>
          </a:prstGeom>
        </p:spPr>
      </p:pic>
      <p:pic>
        <p:nvPicPr>
          <p:cNvPr id="5" name="Obrázok 4"/>
          <p:cNvPicPr>
            <a:picLocks noChangeAspect="1"/>
          </p:cNvPicPr>
          <p:nvPr/>
        </p:nvPicPr>
        <p:blipFill>
          <a:blip r:embed="rId3"/>
          <a:stretch>
            <a:fillRect/>
          </a:stretch>
        </p:blipFill>
        <p:spPr>
          <a:xfrm>
            <a:off x="6832868" y="2082799"/>
            <a:ext cx="3225532" cy="3448495"/>
          </a:xfrm>
          <a:prstGeom prst="rect">
            <a:avLst/>
          </a:prstGeom>
        </p:spPr>
      </p:pic>
    </p:spTree>
    <p:extLst>
      <p:ext uri="{BB962C8B-B14F-4D97-AF65-F5344CB8AC3E}">
        <p14:creationId xmlns:p14="http://schemas.microsoft.com/office/powerpoint/2010/main" val="562418170"/>
      </p:ext>
    </p:extLst>
  </p:cSld>
  <p:clrMapOvr>
    <a:masterClrMapping/>
  </p:clrMapOvr>
  <p:transition spd="slow">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sk-SK" dirty="0"/>
              <a:t>	Osobitosti psychických a poznávacích procesov mentálne postihnutých </a:t>
            </a:r>
          </a:p>
        </p:txBody>
      </p:sp>
      <p:sp>
        <p:nvSpPr>
          <p:cNvPr id="3" name="Zástupný symbol obsahu 2"/>
          <p:cNvSpPr>
            <a:spLocks noGrp="1"/>
          </p:cNvSpPr>
          <p:nvPr>
            <p:ph idx="1"/>
          </p:nvPr>
        </p:nvSpPr>
        <p:spPr/>
        <p:txBody>
          <a:bodyPr>
            <a:normAutofit/>
          </a:bodyPr>
          <a:lstStyle/>
          <a:p>
            <a:r>
              <a:rPr lang="sk-SK" sz="3200" dirty="0"/>
              <a:t>Ľudia s mentálnym postihnutím sa vyvíjajú podľa rovnakých psychických zákonitostí ako ostatní, ale ich vývinový proces na rozdiel od nich má aj svoje osobitosti. Tieto osobitosti nemožno chápať len ako časové oneskorenie. </a:t>
            </a:r>
          </a:p>
        </p:txBody>
      </p:sp>
    </p:spTree>
    <p:extLst>
      <p:ext uri="{BB962C8B-B14F-4D97-AF65-F5344CB8AC3E}">
        <p14:creationId xmlns:p14="http://schemas.microsoft.com/office/powerpoint/2010/main" val="3333082366"/>
      </p:ext>
    </p:extLst>
  </p:cSld>
  <p:clrMapOvr>
    <a:masterClrMapping/>
  </p:clrMapOvr>
  <p:transition spd="slow">
    <p:wipe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sk-SK"/>
          </a:p>
        </p:txBody>
      </p:sp>
      <p:sp>
        <p:nvSpPr>
          <p:cNvPr id="3" name="Zástupný symbol obsahu 2"/>
          <p:cNvSpPr>
            <a:spLocks noGrp="1"/>
          </p:cNvSpPr>
          <p:nvPr>
            <p:ph idx="1"/>
          </p:nvPr>
        </p:nvSpPr>
        <p:spPr/>
        <p:txBody>
          <a:bodyPr>
            <a:normAutofit/>
          </a:bodyPr>
          <a:lstStyle/>
          <a:p>
            <a:r>
              <a:rPr lang="sk-SK" sz="2400" dirty="0"/>
              <a:t>Tieto osobitosti sú jednak všeobecného charakteru (týkajú sa v podstate alebo do istej miery všetkých druhov postihnutia), jednak špecifického charakteru (týkajú sa daného konkrétneho postihnutia). K nešpecifickým osobitostiam patria napríklad zmeny a charakteristické ťažkosti pri poznávaní okolitého sveta. Ďalej sa prejavujú isté komunikačné ťažkosti. K najvýznamnejším osobitostiam patria osobitosti vývinu a utvárania osobnosti postihnutých. </a:t>
            </a:r>
          </a:p>
        </p:txBody>
      </p:sp>
    </p:spTree>
    <p:extLst>
      <p:ext uri="{BB962C8B-B14F-4D97-AF65-F5344CB8AC3E}">
        <p14:creationId xmlns:p14="http://schemas.microsoft.com/office/powerpoint/2010/main" val="39501152"/>
      </p:ext>
    </p:extLst>
  </p:cSld>
  <p:clrMapOvr>
    <a:masterClrMapping/>
  </p:clrMapOvr>
  <p:transition spd="slow">
    <p:wipe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sk-SK"/>
          </a:p>
        </p:txBody>
      </p:sp>
      <p:pic>
        <p:nvPicPr>
          <p:cNvPr id="4" name="Zástupný symbol obsahu 3"/>
          <p:cNvPicPr>
            <a:picLocks noGrp="1" noChangeAspect="1"/>
          </p:cNvPicPr>
          <p:nvPr>
            <p:ph idx="1"/>
          </p:nvPr>
        </p:nvPicPr>
        <p:blipFill>
          <a:blip r:embed="rId2"/>
          <a:stretch>
            <a:fillRect/>
          </a:stretch>
        </p:blipFill>
        <p:spPr>
          <a:xfrm>
            <a:off x="2684463" y="2462212"/>
            <a:ext cx="5383076" cy="3189288"/>
          </a:xfrm>
          <a:prstGeom prst="rect">
            <a:avLst/>
          </a:prstGeom>
        </p:spPr>
      </p:pic>
    </p:spTree>
    <p:extLst>
      <p:ext uri="{BB962C8B-B14F-4D97-AF65-F5344CB8AC3E}">
        <p14:creationId xmlns:p14="http://schemas.microsoft.com/office/powerpoint/2010/main" val="3184685696"/>
      </p:ext>
    </p:extLst>
  </p:cSld>
  <p:clrMapOvr>
    <a:masterClrMapping/>
  </p:clrMapOvr>
  <p:transition spd="slow">
    <p:wipe dir="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sk-SK"/>
          </a:p>
        </p:txBody>
      </p:sp>
      <p:sp>
        <p:nvSpPr>
          <p:cNvPr id="3" name="Zástupný symbol obsahu 2"/>
          <p:cNvSpPr>
            <a:spLocks noGrp="1"/>
          </p:cNvSpPr>
          <p:nvPr>
            <p:ph idx="1"/>
          </p:nvPr>
        </p:nvSpPr>
        <p:spPr>
          <a:xfrm>
            <a:off x="2589212" y="2133600"/>
            <a:ext cx="8915400" cy="4064000"/>
          </a:xfrm>
        </p:spPr>
        <p:txBody>
          <a:bodyPr>
            <a:noAutofit/>
          </a:bodyPr>
          <a:lstStyle/>
          <a:p>
            <a:r>
              <a:rPr lang="sk-SK" sz="2800" dirty="0"/>
              <a:t>Príkladom špecifických osobitostí môžu byť osobitosti, ktoré vyplývajú zo straty alebo poškodenia jedného z analyzátorov, ktorý znižuje a mení prijímanie informácií o okolitom svete, mení proces poznávania skutočnosti a poskytuje jej skreslený obraz, modifikuje formy a možnosti aktívnej adaptácie na okolie a možnosti aktívneho pôsobenia na vonkajšie prostredie (Vašek a kol., 1994). </a:t>
            </a:r>
          </a:p>
        </p:txBody>
      </p:sp>
    </p:spTree>
    <p:extLst>
      <p:ext uri="{BB962C8B-B14F-4D97-AF65-F5344CB8AC3E}">
        <p14:creationId xmlns:p14="http://schemas.microsoft.com/office/powerpoint/2010/main" val="2554994572"/>
      </p:ext>
    </p:extLst>
  </p:cSld>
  <p:clrMapOvr>
    <a:masterClrMapping/>
  </p:clrMapOvr>
  <p:transition spd="slow">
    <p:wipe dir="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sk-SK"/>
          </a:p>
        </p:txBody>
      </p:sp>
      <p:sp>
        <p:nvSpPr>
          <p:cNvPr id="3" name="Zástupný symbol obsahu 2"/>
          <p:cNvSpPr>
            <a:spLocks noGrp="1"/>
          </p:cNvSpPr>
          <p:nvPr>
            <p:ph idx="1"/>
          </p:nvPr>
        </p:nvSpPr>
        <p:spPr/>
        <p:txBody>
          <a:bodyPr>
            <a:normAutofit fontScale="92500"/>
          </a:bodyPr>
          <a:lstStyle/>
          <a:p>
            <a:r>
              <a:rPr lang="sk-SK" dirty="0"/>
              <a:t>Na úroveň poznávacích procesov má vplyv aj vývin a stav ostatných zložiek psychiky - vôľa, city, vlastnosti osobnosti. Vnímanie - proces vnímania (bezprostredný odraz súhrnu vlastností predmetov a javov v našom vedomí) vykazuje u jedincov s mentálnym postihnutím oproti normálu niektoré osobitosti. Ich príčiny môžeme zhrnúť do dvoch kategórií:</a:t>
            </a:r>
          </a:p>
          <a:p>
            <a:r>
              <a:rPr lang="sk-SK" dirty="0"/>
              <a:t>•	fyziologické – špecifiká činnosti centrálnej nervovej sústavy, najmä zníženie</a:t>
            </a:r>
          </a:p>
          <a:p>
            <a:r>
              <a:rPr lang="sk-SK" dirty="0"/>
              <a:t>pohyblivosti kôrových procesov,</a:t>
            </a:r>
          </a:p>
          <a:p>
            <a:r>
              <a:rPr lang="sk-SK" dirty="0"/>
              <a:t>•	psychologické – malá miera skúsenosti alebo ich nedostatočné využitie v procese</a:t>
            </a:r>
          </a:p>
          <a:p>
            <a:r>
              <a:rPr lang="sk-SK" dirty="0"/>
              <a:t>vnímania. Ako príčina sa výrazne prejavuje inaktivita, ktorú mnohí autori považujú za najvýraznejšiu charakteristiku procesu vnímania u ľudí s mentálnym postihnutím. </a:t>
            </a:r>
          </a:p>
        </p:txBody>
      </p:sp>
    </p:spTree>
    <p:extLst>
      <p:ext uri="{BB962C8B-B14F-4D97-AF65-F5344CB8AC3E}">
        <p14:creationId xmlns:p14="http://schemas.microsoft.com/office/powerpoint/2010/main" val="3168185214"/>
      </p:ext>
    </p:extLst>
  </p:cSld>
  <p:clrMapOvr>
    <a:masterClrMapping/>
  </p:clrMapOvr>
  <p:transition spd="slow">
    <p:wipe dir="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a:t>	</a:t>
            </a:r>
            <a:r>
              <a:rPr lang="sk-SK" dirty="0" err="1"/>
              <a:t>Dyspinxia</a:t>
            </a:r>
            <a:r>
              <a:rPr lang="sk-SK" dirty="0"/>
              <a:t> </a:t>
            </a:r>
          </a:p>
        </p:txBody>
      </p:sp>
      <p:sp>
        <p:nvSpPr>
          <p:cNvPr id="3" name="Zástupný symbol obsahu 2"/>
          <p:cNvSpPr>
            <a:spLocks noGrp="1"/>
          </p:cNvSpPr>
          <p:nvPr>
            <p:ph idx="1"/>
          </p:nvPr>
        </p:nvSpPr>
        <p:spPr/>
        <p:txBody>
          <a:bodyPr>
            <a:normAutofit/>
          </a:bodyPr>
          <a:lstStyle/>
          <a:p>
            <a:r>
              <a:rPr lang="sk-SK" sz="2400" dirty="0" err="1"/>
              <a:t>Dyspinxia</a:t>
            </a:r>
            <a:r>
              <a:rPr lang="sk-SK" sz="2400" dirty="0"/>
              <a:t> je zaradená medzi špecifické poruchy, a v tomto prípade ide o poruchu kreslenia. Ide o vývinovú poruchu, ktorá izolovane postihuje schopnosť naučiť sa primerane kresliť. Vývojová </a:t>
            </a:r>
            <a:r>
              <a:rPr lang="sk-SK" sz="2400" dirty="0" err="1"/>
              <a:t>dyspinxia</a:t>
            </a:r>
            <a:r>
              <a:rPr lang="sk-SK" sz="2400" dirty="0"/>
              <a:t> nie je veľmi závažná porucha v zmysle ovplyvnenia ďalšieho vzdelávacieho rozvoja žiaka. Môže tu však nastať situácia, kedy neúspech, ktorý prináša táto porucha, vplýva na psychiku dieťaťa negatívne. Ak takáto neúspešnosť pretrváva, môže negatívne ovplyvňovať postavenie dieťaťa v skupine.</a:t>
            </a:r>
          </a:p>
        </p:txBody>
      </p:sp>
    </p:spTree>
    <p:extLst>
      <p:ext uri="{BB962C8B-B14F-4D97-AF65-F5344CB8AC3E}">
        <p14:creationId xmlns:p14="http://schemas.microsoft.com/office/powerpoint/2010/main" val="2357340008"/>
      </p:ext>
    </p:extLst>
  </p:cSld>
  <p:clrMapOvr>
    <a:masterClrMapping/>
  </p:clrMapOvr>
  <p:transition spd="slow">
    <p:wipe dir="r"/>
  </p:transition>
</p:sld>
</file>

<file path=ppt/theme/theme1.xml><?xml version="1.0" encoding="utf-8"?>
<a:theme xmlns:a="http://schemas.openxmlformats.org/drawingml/2006/main" name="Dym">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23</TotalTime>
  <Words>1235</Words>
  <Application>Microsoft Office PowerPoint</Application>
  <PresentationFormat>Širokouhlá</PresentationFormat>
  <Paragraphs>36</Paragraphs>
  <Slides>23</Slides>
  <Notes>0</Notes>
  <HiddenSlides>0</HiddenSlides>
  <MMClips>0</MMClips>
  <ScaleCrop>false</ScaleCrop>
  <HeadingPairs>
    <vt:vector size="6" baseType="variant">
      <vt:variant>
        <vt:lpstr>Použité písma</vt:lpstr>
      </vt:variant>
      <vt:variant>
        <vt:i4>3</vt:i4>
      </vt:variant>
      <vt:variant>
        <vt:lpstr>Motív</vt:lpstr>
      </vt:variant>
      <vt:variant>
        <vt:i4>1</vt:i4>
      </vt:variant>
      <vt:variant>
        <vt:lpstr>Nadpisy snímok</vt:lpstr>
      </vt:variant>
      <vt:variant>
        <vt:i4>23</vt:i4>
      </vt:variant>
    </vt:vector>
  </HeadingPairs>
  <TitlesOfParts>
    <vt:vector size="27" baseType="lpstr">
      <vt:lpstr>Arial</vt:lpstr>
      <vt:lpstr>Century Gothic</vt:lpstr>
      <vt:lpstr>Wingdings 3</vt:lpstr>
      <vt:lpstr>Dym</vt:lpstr>
      <vt:lpstr>DYSPINXIA A VÝTVARNÝ PREJAV MENTÁLNE POSTIHNUTÝCH V PRIMÁRNOM VZDELÁVANÍ</vt:lpstr>
      <vt:lpstr>Dyspinxia</vt:lpstr>
      <vt:lpstr>Prezentácia programu PowerPoint</vt:lpstr>
      <vt:lpstr> Osobitosti psychických a poznávacích procesov mentálne postihnutých </vt:lpstr>
      <vt:lpstr>Prezentácia programu PowerPoint</vt:lpstr>
      <vt:lpstr>Prezentácia programu PowerPoint</vt:lpstr>
      <vt:lpstr>Prezentácia programu PowerPoint</vt:lpstr>
      <vt:lpstr>Prezentácia programu PowerPoint</vt:lpstr>
      <vt:lpstr> Dyspinxia </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ZÁVER</vt:lpstr>
      <vt:lpstr>Prezentácia programu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DYSPINXIA A VÝTVARNÝ PREJAV MENTÁLNE POSTIHNUTÝCH V PRIMÁRNOM VZDELÁVANÍ</dc:title>
  <dc:creator>alena.sedlakova</dc:creator>
  <cp:lastModifiedBy>Alena Sedláková</cp:lastModifiedBy>
  <cp:revision>6</cp:revision>
  <dcterms:created xsi:type="dcterms:W3CDTF">2019-02-05T08:07:29Z</dcterms:created>
  <dcterms:modified xsi:type="dcterms:W3CDTF">2020-10-16T07:41:36Z</dcterms:modified>
</cp:coreProperties>
</file>