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738"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k-SK"/>
              <a:t>Upravte štýly predlohy textu</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endParaRPr lang="en-US" dirty="0"/>
          </a:p>
        </p:txBody>
      </p:sp>
      <p:sp>
        <p:nvSpPr>
          <p:cNvPr id="4" name="Date Placeholder 3"/>
          <p:cNvSpPr>
            <a:spLocks noGrp="1"/>
          </p:cNvSpPr>
          <p:nvPr>
            <p:ph type="dt" sz="half" idx="10"/>
          </p:nvPr>
        </p:nvSpPr>
        <p:spPr/>
        <p:txBody>
          <a:bodyPr/>
          <a:lstStyle/>
          <a:p>
            <a:fld id="{86E58BE9-A97C-4412-853F-D2D4332DFCC8}" type="datetimeFigureOut">
              <a:rPr lang="sk-SK" smtClean="0"/>
              <a:t>4. 11. 2020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86E58BE9-A97C-4412-853F-D2D4332DFCC8}" type="datetimeFigureOut">
              <a:rPr lang="sk-SK" smtClean="0"/>
              <a:t>4. 11. 2020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k-SK"/>
              <a:t>Upravte štýly predlohy textu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86E58BE9-A97C-4412-853F-D2D4332DFCC8}" type="datetimeFigureOut">
              <a:rPr lang="sk-SK" smtClean="0"/>
              <a:t>4. 11. 2020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86E58BE9-A97C-4412-853F-D2D4332DFCC8}" type="datetimeFigureOut">
              <a:rPr lang="sk-SK" smtClean="0"/>
              <a:t>4. 11. 2020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k-SK"/>
              <a:t>Upravte štýly predlohy textu</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86E58BE9-A97C-4412-853F-D2D4332DFCC8}" type="datetimeFigureOut">
              <a:rPr lang="sk-SK" smtClean="0"/>
              <a:t>4. 11. 2020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86E58BE9-A97C-4412-853F-D2D4332DFCC8}" type="datetimeFigureOut">
              <a:rPr lang="sk-SK" smtClean="0"/>
              <a:t>4. 11. 2020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Upravte štýly predlohy textu</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86E58BE9-A97C-4412-853F-D2D4332DFCC8}" type="datetimeFigureOut">
              <a:rPr lang="sk-SK" smtClean="0"/>
              <a:t>4. 11. 2020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Date Placeholder 2"/>
          <p:cNvSpPr>
            <a:spLocks noGrp="1"/>
          </p:cNvSpPr>
          <p:nvPr>
            <p:ph type="dt" sz="half" idx="10"/>
          </p:nvPr>
        </p:nvSpPr>
        <p:spPr/>
        <p:txBody>
          <a:bodyPr/>
          <a:lstStyle/>
          <a:p>
            <a:fld id="{86E58BE9-A97C-4412-853F-D2D4332DFCC8}" type="datetimeFigureOut">
              <a:rPr lang="sk-SK" smtClean="0"/>
              <a:t>4. 11. 2020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58BE9-A97C-4412-853F-D2D4332DFCC8}" type="datetimeFigureOut">
              <a:rPr lang="sk-SK" smtClean="0"/>
              <a:t>4. 11. 2020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3ADA8B8-CB26-4CFA-8420-83AACCD363C4}" type="slidenum">
              <a:rPr lang="sk-SK" smtClean="0"/>
              <a:t>‹#›</a:t>
            </a:fld>
            <a:endParaRPr lang="sk-SK"/>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k-SK"/>
              <a:t>Upravte štýly predlohy textu</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p:txBody>
          <a:bodyPr/>
          <a:lstStyle/>
          <a:p>
            <a:fld id="{86E58BE9-A97C-4412-853F-D2D4332DFCC8}" type="datetimeFigureOut">
              <a:rPr lang="sk-SK" smtClean="0"/>
              <a:t>4. 11. 2020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3ADA8B8-CB26-4CFA-8420-83AACCD363C4}" type="slidenum">
              <a:rPr lang="sk-SK" smtClean="0"/>
              <a:t>‹#›</a:t>
            </a:fld>
            <a:endParaRPr lang="sk-SK"/>
          </a:p>
        </p:txBody>
      </p:sp>
      <p:sp>
        <p:nvSpPr>
          <p:cNvPr id="9" name="Content Placeholder 8"/>
          <p:cNvSpPr>
            <a:spLocks noGrp="1"/>
          </p:cNvSpPr>
          <p:nvPr>
            <p:ph sz="quarter" idx="13"/>
          </p:nvPr>
        </p:nvSpPr>
        <p:spPr>
          <a:xfrm>
            <a:off x="304800" y="381000"/>
            <a:ext cx="7772400" cy="494284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k-SK"/>
              <a:t>Upravte štýly predlohy textu</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8" name="Date Placeholder 7"/>
          <p:cNvSpPr>
            <a:spLocks noGrp="1"/>
          </p:cNvSpPr>
          <p:nvPr>
            <p:ph type="dt" sz="half" idx="10"/>
          </p:nvPr>
        </p:nvSpPr>
        <p:spPr/>
        <p:txBody>
          <a:bodyPr/>
          <a:lstStyle/>
          <a:p>
            <a:fld id="{86E58BE9-A97C-4412-853F-D2D4332DFCC8}" type="datetimeFigureOut">
              <a:rPr lang="sk-SK" smtClean="0"/>
              <a:t>4. 11. 2020</a:t>
            </a:fld>
            <a:endParaRPr lang="sk-SK"/>
          </a:p>
        </p:txBody>
      </p:sp>
      <p:sp>
        <p:nvSpPr>
          <p:cNvPr id="9" name="Slide Number Placeholder 8"/>
          <p:cNvSpPr>
            <a:spLocks noGrp="1"/>
          </p:cNvSpPr>
          <p:nvPr>
            <p:ph type="sldNum" sz="quarter" idx="11"/>
          </p:nvPr>
        </p:nvSpPr>
        <p:spPr/>
        <p:txBody>
          <a:bodyPr/>
          <a:lstStyle/>
          <a:p>
            <a:fld id="{A3ADA8B8-CB26-4CFA-8420-83AACCD363C4}" type="slidenum">
              <a:rPr lang="sk-SK" smtClean="0"/>
              <a:t>‹#›</a:t>
            </a:fld>
            <a:endParaRPr lang="sk-SK"/>
          </a:p>
        </p:txBody>
      </p:sp>
      <p:sp>
        <p:nvSpPr>
          <p:cNvPr id="10" name="Footer Placeholder 9"/>
          <p:cNvSpPr>
            <a:spLocks noGrp="1"/>
          </p:cNvSpPr>
          <p:nvPr>
            <p:ph type="ftr" sz="quarter" idx="12"/>
          </p:nvPr>
        </p:nvSpPr>
        <p:spPr/>
        <p:txBody>
          <a:bodyPr/>
          <a:lstStyle/>
          <a:p>
            <a:endParaRPr lang="sk-SK"/>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k-SK"/>
              <a:t>Upravte štýly predlohy textu</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ADA8B8-CB26-4CFA-8420-83AACCD363C4}" type="slidenum">
              <a:rPr lang="sk-SK" smtClean="0"/>
              <a:t>‹#›</a:t>
            </a:fld>
            <a:endParaRPr lang="sk-SK"/>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sk-SK"/>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E58BE9-A97C-4412-853F-D2D4332DFCC8}" type="datetimeFigureOut">
              <a:rPr lang="sk-SK" smtClean="0"/>
              <a:t>4. 11. 2020</a:t>
            </a:fld>
            <a:endParaRPr lang="sk-SK"/>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strips dir="rd"/>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a:t>Termíny výtvarného umenia a jazyka</a:t>
            </a:r>
          </a:p>
        </p:txBody>
      </p:sp>
      <p:sp>
        <p:nvSpPr>
          <p:cNvPr id="3" name="Podnadpis 2"/>
          <p:cNvSpPr>
            <a:spLocks noGrp="1"/>
          </p:cNvSpPr>
          <p:nvPr>
            <p:ph type="subTitle" idx="1"/>
          </p:nvPr>
        </p:nvSpPr>
        <p:spPr/>
        <p:txBody>
          <a:bodyPr/>
          <a:lstStyle/>
          <a:p>
            <a:endParaRPr lang="sk-SK"/>
          </a:p>
        </p:txBody>
      </p:sp>
    </p:spTree>
    <p:extLst>
      <p:ext uri="{BB962C8B-B14F-4D97-AF65-F5344CB8AC3E}">
        <p14:creationId xmlns:p14="http://schemas.microsoft.com/office/powerpoint/2010/main" val="2627848695"/>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41883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315075"/>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úžitkové umenia</a:t>
            </a:r>
          </a:p>
        </p:txBody>
      </p:sp>
      <p:sp>
        <p:nvSpPr>
          <p:cNvPr id="3" name="Zástupný symbol obsahu 2"/>
          <p:cNvSpPr>
            <a:spLocks noGrp="1"/>
          </p:cNvSpPr>
          <p:nvPr>
            <p:ph idx="1"/>
          </p:nvPr>
        </p:nvSpPr>
        <p:spPr/>
        <p:txBody>
          <a:bodyPr/>
          <a:lstStyle/>
          <a:p>
            <a:r>
              <a:rPr lang="sk-SK" dirty="0"/>
              <a:t>Skupina umení, ktoré sa snažia tak o plnenie úžitkovej funkcie, ako aj o vyvolanie estetického zážitku. Úžitková funkcia je v nich hlavná, jej sa podriaďujú ostatné súčasti umeleckej tvorby. Patria sem napríklad priemyslový </a:t>
            </a:r>
            <a:r>
              <a:rPr lang="sk-SK" dirty="0" err="1"/>
              <a:t>design</a:t>
            </a:r>
            <a:r>
              <a:rPr lang="sk-SK" dirty="0"/>
              <a:t>, knižná ilustrácia, príležitostná poézia a ďalšie. Ak preváži umelcovo sebavyjadrenie nad –&gt; úžitkovou funkciou, prechádzajú do –&gt; krásnych umení. Niekedy s historickým odstupom posudzujeme diela úžitkových umení ako –&gt; dekoratívne či krásne umenia, pretože sa v nových podmienkach stratila úžitková funkcia predmetu. –&gt; dizajn</a:t>
            </a:r>
          </a:p>
        </p:txBody>
      </p:sp>
    </p:spTree>
    <p:extLst>
      <p:ext uri="{BB962C8B-B14F-4D97-AF65-F5344CB8AC3E}">
        <p14:creationId xmlns:p14="http://schemas.microsoft.com/office/powerpoint/2010/main" val="2941538260"/>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5908891"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29730"/>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Vonkajšia forma – vnútorná forma:</a:t>
            </a:r>
          </a:p>
        </p:txBody>
      </p:sp>
      <p:sp>
        <p:nvSpPr>
          <p:cNvPr id="3" name="Zástupný symbol obsahu 2"/>
          <p:cNvSpPr>
            <a:spLocks noGrp="1"/>
          </p:cNvSpPr>
          <p:nvPr>
            <p:ph idx="1"/>
          </p:nvPr>
        </p:nvSpPr>
        <p:spPr/>
        <p:txBody>
          <a:bodyPr>
            <a:normAutofit/>
          </a:bodyPr>
          <a:lstStyle/>
          <a:p>
            <a:r>
              <a:rPr lang="sk-SK" sz="2400" dirty="0"/>
              <a:t>Vonkajšia forma (materiál, napr. plátno a farby v maľbe, priestor, veľkosť, hluk a pod.) je vonkajším tvarom umeleckého diela (prípadne len umeleckého predmetu). Vnútorná forma (kompozícia, štruktúra umeleckého diela, rytmus, kontrast, podobnosť prvkov, vyváženosť prvkov a pod.) je usporiadaním obsahových zložiek. V rámci vnútornej formy sa niekedy odlišujú jej rôzne úrovne (od témy, cez znaky až po významy). Kategória formy tak môže označovať vonkajšie aj vnútorné usporiadanie umeleckého diela.</a:t>
            </a:r>
          </a:p>
        </p:txBody>
      </p:sp>
    </p:spTree>
    <p:extLst>
      <p:ext uri="{BB962C8B-B14F-4D97-AF65-F5344CB8AC3E}">
        <p14:creationId xmlns:p14="http://schemas.microsoft.com/office/powerpoint/2010/main" val="3954128640"/>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Vzťah obsahu a formy:</a:t>
            </a:r>
          </a:p>
        </p:txBody>
      </p:sp>
      <p:sp>
        <p:nvSpPr>
          <p:cNvPr id="3" name="Zástupný symbol obsahu 2"/>
          <p:cNvSpPr>
            <a:spLocks noGrp="1"/>
          </p:cNvSpPr>
          <p:nvPr>
            <p:ph idx="1"/>
          </p:nvPr>
        </p:nvSpPr>
        <p:spPr/>
        <p:txBody>
          <a:bodyPr>
            <a:normAutofit/>
          </a:bodyPr>
          <a:lstStyle/>
          <a:p>
            <a:r>
              <a:rPr lang="sk-SK" sz="2400" dirty="0"/>
              <a:t>Forma síce v zásade je organizáciou obsahu, a často vzniká len v dôsledku určitého charakteru obsahu. Mnohokrát však umelecké dielo vzniká práve v dôsledku snahy umelca určitým spôsobom utvárať formu. V striktnom oddeľovaní formy od obsahu sa komplikuje interpretácia estetického vnímania. Pri takomto odlíšení nie je zrejmé, čo viac ovplyvňujú výsledný estetický zážitok, či forma alebo obsah. Tak isto nie je zrejmé, ktoré súčasti estetického zážitku ovplyvňuje forma a ktoré obsah – a či ony vôbec oddelene ovplyvňujú rôzne súčasti zážitku.</a:t>
            </a:r>
          </a:p>
        </p:txBody>
      </p:sp>
    </p:spTree>
    <p:extLst>
      <p:ext uri="{BB962C8B-B14F-4D97-AF65-F5344CB8AC3E}">
        <p14:creationId xmlns:p14="http://schemas.microsoft.com/office/powerpoint/2010/main" val="4294476692"/>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Artefakt</a:t>
            </a:r>
          </a:p>
        </p:txBody>
      </p:sp>
      <p:sp>
        <p:nvSpPr>
          <p:cNvPr id="3" name="Zástupný symbol obsahu 2"/>
          <p:cNvSpPr>
            <a:spLocks noGrp="1"/>
          </p:cNvSpPr>
          <p:nvPr>
            <p:ph idx="1"/>
          </p:nvPr>
        </p:nvSpPr>
        <p:spPr/>
        <p:txBody>
          <a:bodyPr/>
          <a:lstStyle/>
          <a:p>
            <a:r>
              <a:rPr lang="sk-SK" dirty="0"/>
              <a:t>Artefakt je termín, ktorý prvýkrát použil Sir </a:t>
            </a:r>
            <a:r>
              <a:rPr lang="sk-SK" dirty="0" err="1"/>
              <a:t>Julian</a:t>
            </a:r>
            <a:r>
              <a:rPr lang="sk-SK" dirty="0"/>
              <a:t> </a:t>
            </a:r>
            <a:r>
              <a:rPr lang="sk-SK" dirty="0" err="1"/>
              <a:t>Huxley</a:t>
            </a:r>
            <a:r>
              <a:rPr lang="sk-SK" dirty="0"/>
              <a:t> a označuje ľubovoľný objekt alebo proces, ktorý vznikol ľudskou aktivitou. Špecifických významov tohto slova je niekoľko:</a:t>
            </a:r>
          </a:p>
          <a:p>
            <a:endParaRPr lang="sk-SK" dirty="0"/>
          </a:p>
          <a:p>
            <a:r>
              <a:rPr lang="sk-SK" dirty="0"/>
              <a:t>    artefakt v archeológii</a:t>
            </a:r>
          </a:p>
          <a:p>
            <a:r>
              <a:rPr lang="sk-SK" dirty="0"/>
              <a:t>    artefakt vo výskume</a:t>
            </a:r>
          </a:p>
          <a:p>
            <a:r>
              <a:rPr lang="sk-SK" dirty="0"/>
              <a:t>    artefakt vo </a:t>
            </a:r>
            <a:r>
              <a:rPr lang="sk-SK" dirty="0" err="1"/>
              <a:t>fantasy</a:t>
            </a:r>
            <a:endParaRPr lang="sk-SK" dirty="0"/>
          </a:p>
          <a:p>
            <a:r>
              <a:rPr lang="sk-SK" dirty="0"/>
              <a:t>    artefakt v sociológii (kultúrny artefakt)</a:t>
            </a:r>
          </a:p>
          <a:p>
            <a:r>
              <a:rPr lang="sk-SK" dirty="0"/>
              <a:t>    kompresný artefakt v počítačovej vede, vyplývajúci zo stratovej kompresie</a:t>
            </a:r>
          </a:p>
          <a:p>
            <a:endParaRPr lang="sk-SK" dirty="0"/>
          </a:p>
        </p:txBody>
      </p:sp>
    </p:spTree>
    <p:extLst>
      <p:ext uri="{BB962C8B-B14F-4D97-AF65-F5344CB8AC3E}">
        <p14:creationId xmlns:p14="http://schemas.microsoft.com/office/powerpoint/2010/main" val="3038590441"/>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symbol</a:t>
            </a:r>
          </a:p>
        </p:txBody>
      </p:sp>
      <p:sp>
        <p:nvSpPr>
          <p:cNvPr id="3" name="Zástupný symbol obsahu 2"/>
          <p:cNvSpPr>
            <a:spLocks noGrp="1"/>
          </p:cNvSpPr>
          <p:nvPr>
            <p:ph idx="1"/>
          </p:nvPr>
        </p:nvSpPr>
        <p:spPr/>
        <p:txBody>
          <a:bodyPr/>
          <a:lstStyle/>
          <a:p>
            <a:r>
              <a:rPr lang="sk-SK" dirty="0"/>
              <a:t>Termín semiotiky. Označuje taký –&gt; znak, medzi ktorým na jednej strane a predmetom označovania na druhej strane je arbitrárny vzťah. Sú k sebe voľne, na základe konvencie priradené. Je jedným z hlavných vyjadrovacích prostriedkov a zvláštností umenia a je súčasťou –&gt; štruktúry umeleckého diela. Prostredníctvom symbolu môže umenie vytvárať inotaje, obrazy, ukazovať nedopovedané myšlienky a pocity. V umeleckom symbole sa stretáva kultúrna tradícia s individuálnymi predstavami umelca a zmyslovo vnímateľná skutočnosť.</a:t>
            </a:r>
          </a:p>
        </p:txBody>
      </p:sp>
    </p:spTree>
    <p:extLst>
      <p:ext uri="{BB962C8B-B14F-4D97-AF65-F5344CB8AC3E}">
        <p14:creationId xmlns:p14="http://schemas.microsoft.com/office/powerpoint/2010/main" val="1611145384"/>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446449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503" y="3140968"/>
            <a:ext cx="3467790" cy="346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392369"/>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symbolická umelecká forma</a:t>
            </a:r>
          </a:p>
        </p:txBody>
      </p:sp>
      <p:sp>
        <p:nvSpPr>
          <p:cNvPr id="3" name="Zástupný symbol obsahu 2"/>
          <p:cNvSpPr>
            <a:spLocks noGrp="1"/>
          </p:cNvSpPr>
          <p:nvPr>
            <p:ph idx="1"/>
          </p:nvPr>
        </p:nvSpPr>
        <p:spPr/>
        <p:txBody>
          <a:bodyPr>
            <a:normAutofit/>
          </a:bodyPr>
          <a:lstStyle/>
          <a:p>
            <a:r>
              <a:rPr lang="sk-SK" sz="3200" dirty="0"/>
              <a:t>Termín estetiky G. W. F. </a:t>
            </a:r>
            <a:r>
              <a:rPr lang="sk-SK" sz="3200" dirty="0" err="1"/>
              <a:t>Hegela</a:t>
            </a:r>
            <a:r>
              <a:rPr lang="sk-SK" sz="3200" dirty="0"/>
              <a:t>. Označuje takú umeleckú formu, v ktorej sa idea ešte nedokáže naplno prejaviť v zmyslovej forme a hľadá svoje dokonalé vyjadrenie, na rozdiel od –&gt; klasickej a –&gt; romantickej umeleckej formy. Prejavuje sa v každom umeleckom druhu, avšak najlepšie jej zodpovedá symbolické umenie – architektúra.</a:t>
            </a:r>
          </a:p>
        </p:txBody>
      </p:sp>
    </p:spTree>
    <p:extLst>
      <p:ext uri="{BB962C8B-B14F-4D97-AF65-F5344CB8AC3E}">
        <p14:creationId xmlns:p14="http://schemas.microsoft.com/office/powerpoint/2010/main" val="12160050"/>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synestézia</a:t>
            </a:r>
            <a:r>
              <a:rPr lang="sk-SK" dirty="0"/>
              <a:t> </a:t>
            </a:r>
          </a:p>
        </p:txBody>
      </p:sp>
      <p:sp>
        <p:nvSpPr>
          <p:cNvPr id="3" name="Zástupný symbol obsahu 2"/>
          <p:cNvSpPr>
            <a:spLocks noGrp="1"/>
          </p:cNvSpPr>
          <p:nvPr>
            <p:ph idx="1"/>
          </p:nvPr>
        </p:nvSpPr>
        <p:spPr/>
        <p:txBody>
          <a:bodyPr>
            <a:normAutofit/>
          </a:bodyPr>
          <a:lstStyle/>
          <a:p>
            <a:r>
              <a:rPr lang="sk-SK" sz="3600" dirty="0" err="1"/>
              <a:t>Psychofyziologický</a:t>
            </a:r>
            <a:r>
              <a:rPr lang="sk-SK" sz="3600" dirty="0"/>
              <a:t> mechanizmus, pri ktorom sa kombinuje podráždenie viacerých zmyslov. Často ho využívajú rôzne umelecké druhy.</a:t>
            </a:r>
          </a:p>
        </p:txBody>
      </p:sp>
    </p:spTree>
    <p:extLst>
      <p:ext uri="{BB962C8B-B14F-4D97-AF65-F5344CB8AC3E}">
        <p14:creationId xmlns:p14="http://schemas.microsoft.com/office/powerpoint/2010/main" val="122722095"/>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br>
              <a:rPr lang="sk-SK" dirty="0"/>
            </a:br>
            <a:r>
              <a:rPr lang="sk-SK" dirty="0"/>
              <a:t>umenie</a:t>
            </a:r>
            <a:br>
              <a:rPr lang="sk-SK" dirty="0"/>
            </a:br>
            <a:endParaRPr lang="sk-SK" dirty="0"/>
          </a:p>
        </p:txBody>
      </p:sp>
      <p:sp>
        <p:nvSpPr>
          <p:cNvPr id="3" name="Zástupný symbol obsahu 2"/>
          <p:cNvSpPr>
            <a:spLocks noGrp="1"/>
          </p:cNvSpPr>
          <p:nvPr>
            <p:ph idx="1"/>
          </p:nvPr>
        </p:nvSpPr>
        <p:spPr/>
        <p:txBody>
          <a:bodyPr>
            <a:normAutofit fontScale="92500" lnSpcReduction="10000"/>
          </a:bodyPr>
          <a:lstStyle/>
          <a:p>
            <a:endParaRPr lang="sk-SK" dirty="0"/>
          </a:p>
          <a:p>
            <a:r>
              <a:rPr lang="sk-SK" dirty="0"/>
              <a:t>    Špecifická ľudská činnosť (antropologicky, nie len činnosť jednotlivca), tvorba, ktorej výsledkom je napodobovanie prírody a vyjadrovanie obsahov ľudského vedomia v zmyslovo vnímateľných obrazoch zložených zo znakov. Rozvinula sa spolu s rozvojom </a:t>
            </a:r>
            <a:r>
              <a:rPr lang="sk-SK" dirty="0" err="1"/>
              <a:t>homo</a:t>
            </a:r>
            <a:r>
              <a:rPr lang="sk-SK" dirty="0"/>
              <a:t> </a:t>
            </a:r>
            <a:r>
              <a:rPr lang="sk-SK" dirty="0" err="1"/>
              <a:t>sapiens</a:t>
            </a:r>
            <a:r>
              <a:rPr lang="sk-SK" dirty="0"/>
              <a:t> </a:t>
            </a:r>
            <a:r>
              <a:rPr lang="sk-SK" dirty="0" err="1"/>
              <a:t>sapiens</a:t>
            </a:r>
            <a:r>
              <a:rPr lang="sk-SK" dirty="0"/>
              <a:t>.</a:t>
            </a:r>
          </a:p>
          <a:p>
            <a:r>
              <a:rPr lang="sk-SK" dirty="0"/>
              <a:t>    Súhrn všetkých artefaktov, ktoré spoločenstvo uznáva za umelecké diela, ako aj činností vedúci k ich vzniku. V prípade, ak sa k umeniu pričlenia aj inštitúcie zabezpečujúce jeho vznik a existenciu, hovoríme o –&gt; umeleckej kultúre.</a:t>
            </a:r>
          </a:p>
          <a:p>
            <a:r>
              <a:rPr lang="sk-SK" dirty="0"/>
              <a:t>    Taký istý súhrn v určitom umeleckom druhu – vtedy sa termín umenie rezervuje na označenie konkrétneho umeleckého druhu. Vyčlenenie umenia ako samostatnej zložky kultúry vo všetkých troch významoch je európskym konceptom posledných piatich storočí v </a:t>
            </a:r>
            <a:r>
              <a:rPr lang="sk-SK" dirty="0" err="1"/>
              <a:t>v</a:t>
            </a:r>
            <a:r>
              <a:rPr lang="sk-SK" dirty="0"/>
              <a:t> iných kultúrnych okruhoch sa nevyskytuje.</a:t>
            </a:r>
          </a:p>
          <a:p>
            <a:endParaRPr lang="sk-SK" dirty="0"/>
          </a:p>
        </p:txBody>
      </p:sp>
    </p:spTree>
    <p:extLst>
      <p:ext uri="{BB962C8B-B14F-4D97-AF65-F5344CB8AC3E}">
        <p14:creationId xmlns:p14="http://schemas.microsoft.com/office/powerpoint/2010/main" val="3014901572"/>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76200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019906"/>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znak - termín semiotiky</a:t>
            </a:r>
          </a:p>
        </p:txBody>
      </p:sp>
      <p:sp>
        <p:nvSpPr>
          <p:cNvPr id="3" name="Zástupný symbol obsahu 2"/>
          <p:cNvSpPr>
            <a:spLocks noGrp="1"/>
          </p:cNvSpPr>
          <p:nvPr>
            <p:ph idx="1"/>
          </p:nvPr>
        </p:nvSpPr>
        <p:spPr/>
        <p:txBody>
          <a:bodyPr>
            <a:normAutofit/>
          </a:bodyPr>
          <a:lstStyle/>
          <a:p>
            <a:r>
              <a:rPr lang="sk-SK" sz="3600" dirty="0"/>
              <a:t>Označuje taký predmet (zmyslovo vnímateľný jav), ktorý odkazuje aj na niečo iné mimo seba samého.</a:t>
            </a:r>
          </a:p>
          <a:p>
            <a:endParaRPr lang="sk-SK" sz="3600" dirty="0"/>
          </a:p>
          <a:p>
            <a:r>
              <a:rPr lang="sk-SK" sz="3600" dirty="0"/>
              <a:t>Hmatateľný predmet je len nositeľom znaku a samotný znak sa vytvára na jeho základe v ľudskom vedomí.</a:t>
            </a:r>
          </a:p>
        </p:txBody>
      </p:sp>
    </p:spTree>
    <p:extLst>
      <p:ext uri="{BB962C8B-B14F-4D97-AF65-F5344CB8AC3E}">
        <p14:creationId xmlns:p14="http://schemas.microsoft.com/office/powerpoint/2010/main" val="2306899045"/>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692696"/>
            <a:ext cx="4032448" cy="397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780928"/>
            <a:ext cx="383263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07183"/>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a:bodyPr>
          <a:lstStyle/>
          <a:p>
            <a:r>
              <a:rPr lang="sk-SK" sz="3600" dirty="0"/>
              <a:t>Znak je vzťahom, ktorý cez ľudské vedomie sprostredkúva súvislosť dvoch predmetov. Preto môžu rôzni ľudia chápať ten istý znak rôznymi spôsobmi, prípadne u jednotlivca sa môže meniť chápanie jedného znaku. Znaky sa využívajú pri komunikácii, pri odovzdávaní informácií.</a:t>
            </a:r>
          </a:p>
        </p:txBody>
      </p:sp>
    </p:spTree>
    <p:extLst>
      <p:ext uri="{BB962C8B-B14F-4D97-AF65-F5344CB8AC3E}">
        <p14:creationId xmlns:p14="http://schemas.microsoft.com/office/powerpoint/2010/main" val="2572980245"/>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zobrazenie</a:t>
            </a:r>
          </a:p>
        </p:txBody>
      </p:sp>
      <p:sp>
        <p:nvSpPr>
          <p:cNvPr id="3" name="Zástupný symbol obsahu 2"/>
          <p:cNvSpPr>
            <a:spLocks noGrp="1"/>
          </p:cNvSpPr>
          <p:nvPr>
            <p:ph idx="1"/>
          </p:nvPr>
        </p:nvSpPr>
        <p:spPr/>
        <p:txBody>
          <a:bodyPr>
            <a:normAutofit/>
          </a:bodyPr>
          <a:lstStyle/>
          <a:p>
            <a:r>
              <a:rPr lang="sk-SK" sz="2800" dirty="0"/>
              <a:t>Predvedenie myšlienky, predstavy, zážitku v zmyslovo vnímateľnej podobe. Umenie pracuje so zobrazením vnútorného sveta umelca alebo so zobrazením skutočnosti, avšak nezobrazuje ich priamočiaro, ani jednoznačne a odosobnene, vždy len so silným emocionálnym podtextom. Funguje prostredníctvom znakov, využíva –&gt; vyjadrovacie prostriedky, s pomocou ktorých vzniká –&gt; umelecký obraz. Nie je totožná s podobnosťou, úzko súvisí s pojmom à </a:t>
            </a:r>
            <a:r>
              <a:rPr lang="sk-SK" sz="2800" dirty="0" err="1"/>
              <a:t>mimézis</a:t>
            </a:r>
            <a:r>
              <a:rPr lang="sk-SK" sz="2800" dirty="0"/>
              <a:t>. –&gt; znak</a:t>
            </a:r>
          </a:p>
        </p:txBody>
      </p:sp>
    </p:spTree>
    <p:extLst>
      <p:ext uri="{BB962C8B-B14F-4D97-AF65-F5344CB8AC3E}">
        <p14:creationId xmlns:p14="http://schemas.microsoft.com/office/powerpoint/2010/main" val="544478883"/>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rytmus</a:t>
            </a:r>
          </a:p>
        </p:txBody>
      </p:sp>
      <p:sp>
        <p:nvSpPr>
          <p:cNvPr id="3" name="Zástupný symbol obsahu 2"/>
          <p:cNvSpPr>
            <a:spLocks noGrp="1"/>
          </p:cNvSpPr>
          <p:nvPr>
            <p:ph idx="1"/>
          </p:nvPr>
        </p:nvSpPr>
        <p:spPr/>
        <p:txBody>
          <a:bodyPr/>
          <a:lstStyle/>
          <a:p>
            <a:r>
              <a:rPr lang="sk-SK" dirty="0"/>
              <a:t>Časová alebo priestorová organizácia prvkov a častí celku, ktorá strieda rovnaké alebo analogické zložky v opakujúcich sa intervaloch. Niektoré prvky sú zdôraznené (</a:t>
            </a:r>
            <a:r>
              <a:rPr lang="sk-SK" dirty="0" err="1"/>
              <a:t>zväčšené-zmenšené</a:t>
            </a:r>
            <a:r>
              <a:rPr lang="sk-SK" dirty="0"/>
              <a:t>, </a:t>
            </a:r>
            <a:r>
              <a:rPr lang="sk-SK" dirty="0" err="1"/>
              <a:t>svetlejšie-tmavšie</a:t>
            </a:r>
            <a:r>
              <a:rPr lang="sk-SK" dirty="0"/>
              <a:t>, posunuté v </a:t>
            </a:r>
            <a:r>
              <a:rPr lang="sk-SK" dirty="0" err="1"/>
              <a:t>priestore-vracajúce</a:t>
            </a:r>
            <a:r>
              <a:rPr lang="sk-SK" dirty="0"/>
              <a:t> sa späť, </a:t>
            </a:r>
            <a:r>
              <a:rPr lang="sk-SK" dirty="0" err="1"/>
              <a:t>vyvážené-nevyvážené</a:t>
            </a:r>
            <a:r>
              <a:rPr lang="sk-SK" dirty="0"/>
              <a:t> a pod.). Ako vyjadrovací prostriedok ho využívajú všetky umenia. Jeho cieľom je zdôraznenie niečoho, vyvolanie napätia, navodenie pocitu monotónnosti alebo naopak dynamiky, pripútanie pozornosti diváka a pod.</a:t>
            </a:r>
          </a:p>
        </p:txBody>
      </p:sp>
    </p:spTree>
    <p:extLst>
      <p:ext uri="{BB962C8B-B14F-4D97-AF65-F5344CB8AC3E}">
        <p14:creationId xmlns:p14="http://schemas.microsoft.com/office/powerpoint/2010/main" val="99785522"/>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rukopis</a:t>
            </a:r>
          </a:p>
        </p:txBody>
      </p:sp>
      <p:sp>
        <p:nvSpPr>
          <p:cNvPr id="3" name="Zástupný symbol obsahu 2"/>
          <p:cNvSpPr>
            <a:spLocks noGrp="1"/>
          </p:cNvSpPr>
          <p:nvPr>
            <p:ph idx="1"/>
          </p:nvPr>
        </p:nvSpPr>
        <p:spPr/>
        <p:txBody>
          <a:bodyPr>
            <a:normAutofit/>
          </a:bodyPr>
          <a:lstStyle/>
          <a:p>
            <a:r>
              <a:rPr lang="sk-SK" sz="3200" dirty="0"/>
              <a:t>Termín estetiky R. </a:t>
            </a:r>
            <a:r>
              <a:rPr lang="sk-SK" sz="3200" dirty="0" err="1"/>
              <a:t>Barthesa</a:t>
            </a:r>
            <a:r>
              <a:rPr lang="sk-SK" sz="3200" dirty="0"/>
              <a:t>. Je individuálnym umelcovým spôsobom, ako konštruuje svoje text. Je uprostred medzi jazykom a štýlom, ktoré sú dané. V rukopise sa umelec angažuje za niečo, preto využíva jazyk a zaužívané štýly v zmysle svojich zámerov. Je výsledkom slobodnej voľby.</a:t>
            </a:r>
          </a:p>
        </p:txBody>
      </p:sp>
    </p:spTree>
    <p:extLst>
      <p:ext uri="{BB962C8B-B14F-4D97-AF65-F5344CB8AC3E}">
        <p14:creationId xmlns:p14="http://schemas.microsoft.com/office/powerpoint/2010/main" val="3498460786"/>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gýč</a:t>
            </a:r>
          </a:p>
        </p:txBody>
      </p:sp>
      <p:sp>
        <p:nvSpPr>
          <p:cNvPr id="3" name="Zástupný symbol obsahu 2"/>
          <p:cNvSpPr>
            <a:spLocks noGrp="1"/>
          </p:cNvSpPr>
          <p:nvPr>
            <p:ph idx="1"/>
          </p:nvPr>
        </p:nvSpPr>
        <p:spPr/>
        <p:txBody>
          <a:bodyPr>
            <a:normAutofit/>
          </a:bodyPr>
          <a:lstStyle/>
          <a:p>
            <a:r>
              <a:rPr lang="sk-SK" sz="4400" dirty="0"/>
              <a:t>Kultúrny predmet, ktorý sa vydáva za špičkovú estetickú alebo umeleckú hodnotu, hoci ňou nie je.</a:t>
            </a:r>
          </a:p>
        </p:txBody>
      </p:sp>
    </p:spTree>
    <p:extLst>
      <p:ext uri="{BB962C8B-B14F-4D97-AF65-F5344CB8AC3E}">
        <p14:creationId xmlns:p14="http://schemas.microsoft.com/office/powerpoint/2010/main" val="62081352"/>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268" y="260648"/>
            <a:ext cx="20955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76672"/>
            <a:ext cx="3410953" cy="255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84984"/>
            <a:ext cx="4560168" cy="342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75990"/>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a:bodyPr>
          <a:lstStyle/>
          <a:p>
            <a:r>
              <a:rPr lang="sk-SK" sz="3600" dirty="0"/>
              <a:t>Prejavuje sa na ňom snaha tvorcu o predstavenie nadčasovej idyly, povrchných citov a snaha zapôsobiť za každú cenu. Je falošne </a:t>
            </a:r>
            <a:r>
              <a:rPr lang="sk-SK" sz="3600" dirty="0" err="1"/>
              <a:t>precitlivelý</a:t>
            </a:r>
            <a:r>
              <a:rPr lang="sk-SK" sz="3600" dirty="0"/>
              <a:t>. Nespochybňuje zaužívané kultúrne vzory ani idey a stereotypy. Uspokojuje sa s imitáciou vzorov a nesnaží sa rozvíjať kultúrnu tradíciu.</a:t>
            </a:r>
          </a:p>
        </p:txBody>
      </p:sp>
    </p:spTree>
    <p:extLst>
      <p:ext uri="{BB962C8B-B14F-4D97-AF65-F5344CB8AC3E}">
        <p14:creationId xmlns:p14="http://schemas.microsoft.com/office/powerpoint/2010/main" val="351600295"/>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umelecká tvorba </a:t>
            </a:r>
          </a:p>
        </p:txBody>
      </p:sp>
      <p:sp>
        <p:nvSpPr>
          <p:cNvPr id="3" name="Zástupný symbol obsahu 2"/>
          <p:cNvSpPr>
            <a:spLocks noGrp="1"/>
          </p:cNvSpPr>
          <p:nvPr>
            <p:ph idx="1"/>
          </p:nvPr>
        </p:nvSpPr>
        <p:spPr/>
        <p:txBody>
          <a:bodyPr>
            <a:normAutofit/>
          </a:bodyPr>
          <a:lstStyle/>
          <a:p>
            <a:r>
              <a:rPr lang="sk-SK" sz="4000" dirty="0"/>
              <a:t>Proces, v ktorom umelec vytvára umelecké dielo na základe umeleckého tvorivého zámeru, kultúrnej tradície a s pomocou vyjadrovacích prostriedkov.</a:t>
            </a:r>
          </a:p>
        </p:txBody>
      </p:sp>
    </p:spTree>
    <p:extLst>
      <p:ext uri="{BB962C8B-B14F-4D97-AF65-F5344CB8AC3E}">
        <p14:creationId xmlns:p14="http://schemas.microsoft.com/office/powerpoint/2010/main" val="2864251335"/>
      </p:ext>
    </p:extLst>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br>
              <a:rPr lang="sk-SK" dirty="0"/>
            </a:br>
            <a:r>
              <a:rPr lang="sk-SK" dirty="0"/>
              <a:t>harmónia</a:t>
            </a:r>
            <a:br>
              <a:rPr lang="sk-SK" dirty="0"/>
            </a:br>
            <a:endParaRPr lang="sk-SK" dirty="0"/>
          </a:p>
        </p:txBody>
      </p:sp>
      <p:sp>
        <p:nvSpPr>
          <p:cNvPr id="3" name="Zástupný symbol obsahu 2"/>
          <p:cNvSpPr>
            <a:spLocks noGrp="1"/>
          </p:cNvSpPr>
          <p:nvPr>
            <p:ph idx="1"/>
          </p:nvPr>
        </p:nvSpPr>
        <p:spPr/>
        <p:txBody>
          <a:bodyPr>
            <a:normAutofit fontScale="92500" lnSpcReduction="20000"/>
          </a:bodyPr>
          <a:lstStyle/>
          <a:p>
            <a:endParaRPr lang="sk-SK" dirty="0"/>
          </a:p>
          <a:p>
            <a:r>
              <a:rPr lang="sk-SK" dirty="0"/>
              <a:t>harmónia</a:t>
            </a:r>
          </a:p>
          <a:p>
            <a:r>
              <a:rPr lang="sk-SK" dirty="0"/>
              <a:t>Tradičná kategória estetiky s rôznym významom:</a:t>
            </a:r>
          </a:p>
          <a:p>
            <a:r>
              <a:rPr lang="sk-SK" dirty="0"/>
              <a:t>Usporiadanie predmetu, veci, udalosti alebo človeka, v ktorom sú navzájom formálne i obsahovo vyvážené buď jednotlivé časti navzájom, alebo aj časti voči celku. Časti celku môžu byť nesúrodé, až protikladné alebo kontrastné, avšak ich kontrasty sú v harmónii vyvážené. Je to jednota v mnohosti a v protikladnosti. Harmónia sa môže prejavovať kdekoľvek, nielen v ľudských dielach. Človek ju však môže vytvárať cieľavedome.</a:t>
            </a:r>
          </a:p>
          <a:p>
            <a:endParaRPr lang="sk-SK" dirty="0"/>
          </a:p>
          <a:p>
            <a:r>
              <a:rPr lang="sk-SK" dirty="0"/>
              <a:t>Harmónia formy, súzvuk jednotlivých časti kompozície, správne a vyvážené zostavenie častí podľa presných proporcií.</a:t>
            </a:r>
          </a:p>
          <a:p>
            <a:endParaRPr lang="sk-SK" dirty="0"/>
          </a:p>
          <a:p>
            <a:r>
              <a:rPr lang="sk-SK" dirty="0"/>
              <a:t>Niekedy sa harmónia označuje za hlavný znak krásy a jaj charakteristiky sa považujú za charakteristiky krásneho predmetu.</a:t>
            </a:r>
          </a:p>
        </p:txBody>
      </p:sp>
    </p:spTree>
    <p:extLst>
      <p:ext uri="{BB962C8B-B14F-4D97-AF65-F5344CB8AC3E}">
        <p14:creationId xmlns:p14="http://schemas.microsoft.com/office/powerpoint/2010/main" val="1787457269"/>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téma</a:t>
            </a:r>
          </a:p>
        </p:txBody>
      </p:sp>
      <p:sp>
        <p:nvSpPr>
          <p:cNvPr id="3" name="Zástupný symbol obsahu 2"/>
          <p:cNvSpPr>
            <a:spLocks noGrp="1"/>
          </p:cNvSpPr>
          <p:nvPr>
            <p:ph idx="1"/>
          </p:nvPr>
        </p:nvSpPr>
        <p:spPr/>
        <p:txBody>
          <a:bodyPr/>
          <a:lstStyle/>
          <a:p>
            <a:r>
              <a:rPr lang="sk-SK" sz="3200" dirty="0"/>
              <a:t>Myšlienkový základ, os, okolo ktorej je vybudovaná významová štruktúra umeleckého diela. V prípade abstraktných umení, ako je neprogramová hudba alebo nefiguratívna maľba, sa za tému označuje ústredný formálny prvok (melódia, farebná škvrna), okolo ktorých je vybudovaná štruktúra diela.</a:t>
            </a:r>
          </a:p>
        </p:txBody>
      </p:sp>
    </p:spTree>
    <p:extLst>
      <p:ext uri="{BB962C8B-B14F-4D97-AF65-F5344CB8AC3E}">
        <p14:creationId xmlns:p14="http://schemas.microsoft.com/office/powerpoint/2010/main" val="413929617"/>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krása</a:t>
            </a:r>
          </a:p>
        </p:txBody>
      </p:sp>
      <p:sp>
        <p:nvSpPr>
          <p:cNvPr id="3" name="Zástupný symbol obsahu 2"/>
          <p:cNvSpPr>
            <a:spLocks noGrp="1"/>
          </p:cNvSpPr>
          <p:nvPr>
            <p:ph idx="1"/>
          </p:nvPr>
        </p:nvSpPr>
        <p:spPr/>
        <p:txBody>
          <a:bodyPr>
            <a:normAutofit/>
          </a:bodyPr>
          <a:lstStyle/>
          <a:p>
            <a:r>
              <a:rPr lang="sk-SK" sz="4000" dirty="0"/>
              <a:t>Tradičná základná kategória estetiky, alebo tradičný predmet estetiky s rôznym významom:</a:t>
            </a:r>
          </a:p>
          <a:p>
            <a:r>
              <a:rPr lang="sk-SK" sz="4000" dirty="0"/>
              <a:t>Pôvodne označuje intenzívne a pozitívne hodnotenie estetickej kvality predmetu, prípadne taký zážitok.</a:t>
            </a:r>
          </a:p>
        </p:txBody>
      </p:sp>
    </p:spTree>
    <p:extLst>
      <p:ext uri="{BB962C8B-B14F-4D97-AF65-F5344CB8AC3E}">
        <p14:creationId xmlns:p14="http://schemas.microsoft.com/office/powerpoint/2010/main" val="834940115"/>
      </p:ext>
    </p:extLst>
  </p:cSld>
  <p:clrMapOvr>
    <a:masterClrMapping/>
  </p:clrMapOvr>
  <p:transition spd="slow">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a:xfrm>
            <a:off x="457200" y="1600200"/>
            <a:ext cx="7620000" cy="4997152"/>
          </a:xfrm>
        </p:spPr>
        <p:txBody>
          <a:bodyPr>
            <a:noAutofit/>
          </a:bodyPr>
          <a:lstStyle/>
          <a:p>
            <a:r>
              <a:rPr lang="sk-SK" sz="3200" dirty="0"/>
              <a:t>Tradičné a súhrnné označenie pre estetickú funkciu, estetické normy, estetické zážitky a rôzne iné kvality estetických objektov, estetického vnímania, estetických hodnôt, umeleckých diel. Ak sa rezervuje len pre kladné stránky estetických javov, stavia sa v protiklade k nej termín škaredé. Na označenie jednoty obidvoch sa potom používa termín –&gt; </a:t>
            </a:r>
            <a:r>
              <a:rPr lang="sk-SK" sz="3200" dirty="0" err="1"/>
              <a:t>estetično</a:t>
            </a:r>
            <a:r>
              <a:rPr lang="sk-SK" sz="3200" dirty="0"/>
              <a:t>.</a:t>
            </a:r>
          </a:p>
        </p:txBody>
      </p:sp>
    </p:spTree>
    <p:extLst>
      <p:ext uri="{BB962C8B-B14F-4D97-AF65-F5344CB8AC3E}">
        <p14:creationId xmlns:p14="http://schemas.microsoft.com/office/powerpoint/2010/main" val="2309089957"/>
      </p:ext>
    </p:extLst>
  </p:cSld>
  <p:clrMapOvr>
    <a:masterClrMapping/>
  </p:clrMapOvr>
  <p:transition spd="slow">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1817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598366"/>
      </p:ext>
    </p:extLst>
  </p:cSld>
  <p:clrMapOvr>
    <a:masterClrMapping/>
  </p:clrMapOvr>
  <p:transition spd="slow">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a:bodyPr>
          <a:lstStyle/>
          <a:p>
            <a:r>
              <a:rPr lang="sk-SK" sz="2800" dirty="0"/>
              <a:t>Rozlišujú sa aj stupne krásy – zmyslová krása blízka peknému, príjemnému a rozkoši, duševná krása blízka morálnym hodnotám, duchovná krása približujúca sa estetickému ideálu, k dokonalej kráse. Stupňovanie krásy sa určuje aj od krásy prírody, cez krásu človeka až po umeleckú krásu. Niekedy sa odmieta stupňovanie krásy a krása sa vymedzuje buď ako existujúca alebo neexistujúca.</a:t>
            </a:r>
          </a:p>
        </p:txBody>
      </p:sp>
    </p:spTree>
    <p:extLst>
      <p:ext uri="{BB962C8B-B14F-4D97-AF65-F5344CB8AC3E}">
        <p14:creationId xmlns:p14="http://schemas.microsoft.com/office/powerpoint/2010/main" val="3152020027"/>
      </p:ext>
    </p:extLst>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kultúra </a:t>
            </a:r>
          </a:p>
        </p:txBody>
      </p:sp>
      <p:sp>
        <p:nvSpPr>
          <p:cNvPr id="3" name="Zástupný symbol obsahu 2"/>
          <p:cNvSpPr>
            <a:spLocks noGrp="1"/>
          </p:cNvSpPr>
          <p:nvPr>
            <p:ph idx="1"/>
          </p:nvPr>
        </p:nvSpPr>
        <p:spPr/>
        <p:txBody>
          <a:bodyPr>
            <a:normAutofit/>
          </a:bodyPr>
          <a:lstStyle/>
          <a:p>
            <a:r>
              <a:rPr lang="sk-SK" dirty="0"/>
              <a:t>Súhrn ľudských predstáv, znakov činností, artefaktov a inštitúcií, v ktorých sociálna skupina sústreďuje svoje chápanie sveta a svoje skúsenosti. Prostredníctvom kultúry spoločenstvo odovzdáva svoje skúsenosti ďalším generáciám. Okrem ideí a diel obsahuje aj sociálne regulatívy správania ľudí (napríklad hodnoty, normy), sociálne inštitúcie (napríklad manželstvo, výchova) a utvára sa na základe kultúrnej tradície, ktorú spoločenstvo prebralo z minulosti. Niekedy sa rozlišuje tzv. materiálna kultúra – stolovanie, bývanie, výroba predmetov a podobne, v ktorých sú ľudské predstavy spredmetnené, a tzv. duchovná kultúra – umelecké, náboženské, vedecké a iné podobné hodnoty, čiže duchovný a emocionálny život spoločenstva. </a:t>
            </a:r>
          </a:p>
        </p:txBody>
      </p:sp>
    </p:spTree>
    <p:extLst>
      <p:ext uri="{BB962C8B-B14F-4D97-AF65-F5344CB8AC3E}">
        <p14:creationId xmlns:p14="http://schemas.microsoft.com/office/powerpoint/2010/main" val="1424651719"/>
      </p:ext>
    </p:extLst>
  </p:cSld>
  <p:clrMapOvr>
    <a:masterClrMapping/>
  </p:clrMapOvr>
  <p:transition spd="slow">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r>
              <a:rPr lang="sk-SK" dirty="0"/>
              <a:t>Duchovná kultúra je spredmetnená v systémoch symbolov, v systéme poznania, v jazyku, vo zvykoch, v ideológiách a pod. Rozlišuje sa aj tzv. predmetná kultúra – kultúrne predmety a tzv. činnostná kultúra – zapojenie týchto predmetov do činnosti človeka. Kultúra vzniká spolu s človekom a človek vzniká a mení sa zároveň s kultúrou. Každý človek sa rodí do určitej kultúry obsahujúcej skúsenosť predošlých generácií. Kultúra obsahuje viacero subkultúr. Niekedy sa termín kultúra, kultúrny používa ako synonymum termínu kultivovanosť, kultivovaný.</a:t>
            </a:r>
          </a:p>
          <a:p>
            <a:endParaRPr lang="sk-SK" dirty="0"/>
          </a:p>
        </p:txBody>
      </p:sp>
    </p:spTree>
    <p:extLst>
      <p:ext uri="{BB962C8B-B14F-4D97-AF65-F5344CB8AC3E}">
        <p14:creationId xmlns:p14="http://schemas.microsoft.com/office/powerpoint/2010/main" val="601637312"/>
      </p:ext>
    </p:extLst>
  </p:cSld>
  <p:clrMapOvr>
    <a:masterClrMapping/>
  </p:clrMapOvr>
  <p:transition spd="slow">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8100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789040"/>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055507"/>
      </p:ext>
    </p:extLst>
  </p:cSld>
  <p:clrMapOvr>
    <a:masterClrMapping/>
  </p:clrMapOvr>
  <p:transition spd="slow">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kultúrna funkcia </a:t>
            </a:r>
          </a:p>
        </p:txBody>
      </p:sp>
      <p:sp>
        <p:nvSpPr>
          <p:cNvPr id="3" name="Zástupný symbol obsahu 2"/>
          <p:cNvSpPr>
            <a:spLocks noGrp="1"/>
          </p:cNvSpPr>
          <p:nvPr>
            <p:ph idx="1"/>
          </p:nvPr>
        </p:nvSpPr>
        <p:spPr/>
        <p:txBody>
          <a:bodyPr>
            <a:normAutofit/>
          </a:bodyPr>
          <a:lstStyle/>
          <a:p>
            <a:r>
              <a:rPr lang="sk-SK" sz="4000" dirty="0"/>
              <a:t>Funkcia umenia. Umelecké dielo rozvíja kultúrnu tradíciu. Je prakticky prítomná v každom umeleckom diele. –&gt; funkcie umenia</a:t>
            </a:r>
          </a:p>
        </p:txBody>
      </p:sp>
    </p:spTree>
    <p:extLst>
      <p:ext uri="{BB962C8B-B14F-4D97-AF65-F5344CB8AC3E}">
        <p14:creationId xmlns:p14="http://schemas.microsoft.com/office/powerpoint/2010/main" val="660479001"/>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Prebieha v niekoľkých fázach:</a:t>
            </a:r>
          </a:p>
        </p:txBody>
      </p:sp>
      <p:sp>
        <p:nvSpPr>
          <p:cNvPr id="3" name="Zástupný symbol obsahu 2"/>
          <p:cNvSpPr>
            <a:spLocks noGrp="1"/>
          </p:cNvSpPr>
          <p:nvPr>
            <p:ph idx="1"/>
          </p:nvPr>
        </p:nvSpPr>
        <p:spPr/>
        <p:txBody>
          <a:bodyPr>
            <a:normAutofit fontScale="92500" lnSpcReduction="10000"/>
          </a:bodyPr>
          <a:lstStyle/>
          <a:p>
            <a:pPr marL="114300" indent="0">
              <a:buNone/>
            </a:pPr>
            <a:endParaRPr lang="sk-SK" dirty="0"/>
          </a:p>
          <a:p>
            <a:r>
              <a:rPr lang="sk-SK" dirty="0"/>
              <a:t>    Zbieranie umeleckých skúseností, ktoré môže prebiehať buď dlhodobo, alebo umelec zbiera špeciálne skúsenosti pre tvorbu konkrétneho diela.</a:t>
            </a:r>
          </a:p>
          <a:p>
            <a:r>
              <a:rPr lang="sk-SK" dirty="0"/>
              <a:t>    Koncentrácia pozornosti umelca, umelecká inšpirácia a vznik umeleckého tvorivého zámeru.</a:t>
            </a:r>
          </a:p>
          <a:p>
            <a:r>
              <a:rPr lang="sk-SK" dirty="0"/>
              <a:t>    Výber umeleckých a vyjadrovacích prostriedkov – často prebieha už v prvej fáze.</a:t>
            </a:r>
          </a:p>
          <a:p>
            <a:r>
              <a:rPr lang="sk-SK" dirty="0"/>
              <a:t>    Práca s umeleckým materiálom, pri ktorej sa dotvára umelecký tvorivý zámer.</a:t>
            </a:r>
          </a:p>
          <a:p>
            <a:r>
              <a:rPr lang="sk-SK" dirty="0"/>
              <a:t>    Vznik diela – zväčša táto fáza prechádza cez celú umeleckú tvorbu a nie je vlastne ani samostatnou fázou, ako aktivitou, ktorá nesie celú tvorbu.</a:t>
            </a:r>
          </a:p>
          <a:p>
            <a:r>
              <a:rPr lang="sk-SK" dirty="0"/>
              <a:t>    Spätná korekcia diela, ktoré sa môže uskutočniť hneď, ale aj po dlhšom čase.</a:t>
            </a:r>
          </a:p>
          <a:p>
            <a:endParaRPr lang="sk-SK" dirty="0"/>
          </a:p>
        </p:txBody>
      </p:sp>
    </p:spTree>
    <p:extLst>
      <p:ext uri="{BB962C8B-B14F-4D97-AF65-F5344CB8AC3E}">
        <p14:creationId xmlns:p14="http://schemas.microsoft.com/office/powerpoint/2010/main" val="432921616"/>
      </p:ext>
    </p:extLst>
  </p:cSld>
  <p:clrMapOvr>
    <a:masterClrMapping/>
  </p:clrMapOvr>
  <p:transition spd="slow">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kultúrna tradícia</a:t>
            </a:r>
          </a:p>
        </p:txBody>
      </p:sp>
      <p:sp>
        <p:nvSpPr>
          <p:cNvPr id="3" name="Zástupný symbol obsahu 2"/>
          <p:cNvSpPr>
            <a:spLocks noGrp="1"/>
          </p:cNvSpPr>
          <p:nvPr>
            <p:ph idx="1"/>
          </p:nvPr>
        </p:nvSpPr>
        <p:spPr/>
        <p:txBody>
          <a:bodyPr>
            <a:normAutofit/>
          </a:bodyPr>
          <a:lstStyle/>
          <a:p>
            <a:r>
              <a:rPr lang="sk-SK" sz="2800" dirty="0"/>
              <a:t>Časť minulých predstáv, činností a diel ľudstva, ktorú určité spoločenstvo chápe ako svoju duchovnú minulosť, v ktorých nachádza východiská a podnety pre svoju kultúrnu tvorbu. Nie je to celok minulej kultúrnej tvorby, ale len tá jej časť, z ktorej si spoločenstvo vyberá obsahy a artefakty. Obsahuje idey, symboly a obrazy, ktoré si súčasné kolektívne vedomie osvojuje, i formálne rámce, v ktorých kolektívne vedomie existuje. Niekedy sa označuje ako kultúrne dedičstvo.</a:t>
            </a:r>
          </a:p>
        </p:txBody>
      </p:sp>
    </p:spTree>
    <p:extLst>
      <p:ext uri="{BB962C8B-B14F-4D97-AF65-F5344CB8AC3E}">
        <p14:creationId xmlns:p14="http://schemas.microsoft.com/office/powerpoint/2010/main" val="2053958599"/>
      </p:ext>
    </p:extLst>
  </p:cSld>
  <p:clrMapOvr>
    <a:masterClrMapping/>
  </p:clrMapOvr>
  <p:transition spd="slow">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estetická funkcia</a:t>
            </a:r>
          </a:p>
        </p:txBody>
      </p:sp>
      <p:sp>
        <p:nvSpPr>
          <p:cNvPr id="3" name="Zástupný symbol obsahu 2"/>
          <p:cNvSpPr>
            <a:spLocks noGrp="1"/>
          </p:cNvSpPr>
          <p:nvPr>
            <p:ph idx="1"/>
          </p:nvPr>
        </p:nvSpPr>
        <p:spPr/>
        <p:txBody>
          <a:bodyPr>
            <a:normAutofit/>
          </a:bodyPr>
          <a:lstStyle/>
          <a:p>
            <a:r>
              <a:rPr lang="sk-SK" sz="2400" dirty="0"/>
              <a:t>Spracovanie a usporiadanie predmetu, ktoré svojím charakterom, obsahom alebo formou uspokojuje estetické potreby ľudí a vyvoláva  estetický zážitok. Ľudské predmety majú vtedy estetickú funkciu, ak sú vytvorené na základe určitých estetických noriem. t.j. ak ich tvorca dokázal v predmete ukotviť a vyjadriť svoje predstavy a schopnosti, ako aj kultúru svojej doby. Estetická funkcia zameriava pozornosť človeka na predmet samotný a dočasne odsúva od úzadia utilitárny vzťah k predmetu, prípadne tento vzťah nahradzuje.</a:t>
            </a:r>
          </a:p>
        </p:txBody>
      </p:sp>
    </p:spTree>
    <p:extLst>
      <p:ext uri="{BB962C8B-B14F-4D97-AF65-F5344CB8AC3E}">
        <p14:creationId xmlns:p14="http://schemas.microsoft.com/office/powerpoint/2010/main" val="1277422730"/>
      </p:ext>
    </p:extLst>
  </p:cSld>
  <p:clrMapOvr>
    <a:masterClrMapping/>
  </p:clrMapOvr>
  <p:transition spd="slow">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estetická hodnota</a:t>
            </a:r>
          </a:p>
        </p:txBody>
      </p:sp>
      <p:sp>
        <p:nvSpPr>
          <p:cNvPr id="3" name="Zástupný symbol obsahu 2"/>
          <p:cNvSpPr>
            <a:spLocks noGrp="1"/>
          </p:cNvSpPr>
          <p:nvPr>
            <p:ph idx="1"/>
          </p:nvPr>
        </p:nvSpPr>
        <p:spPr/>
        <p:txBody>
          <a:bodyPr>
            <a:normAutofit/>
          </a:bodyPr>
          <a:lstStyle/>
          <a:p>
            <a:r>
              <a:rPr lang="sk-SK" sz="2400" dirty="0"/>
              <a:t>Vzťah predmetu, ktorý má estetickú funkciou, k človeku. Človek má v tomto vzťahu estetický zážitok z predmetu. Predmet má potenciálnu estetickú hodnotu vtedy, ak bol vytvorený v zhode s určitými estetickými normami a v určitej kultúre objektívne funguje ako predmet s estetickou funkciou. Estetická hodnota sa aktualizuje v procese estetického hodnotenia (predmet má vtedy aktuálnu estetickú hodnotu), ktoré prebieha na pozadí reálnych vzťahov predmetu ku kultúre a k ľuďom.</a:t>
            </a:r>
          </a:p>
        </p:txBody>
      </p:sp>
    </p:spTree>
    <p:extLst>
      <p:ext uri="{BB962C8B-B14F-4D97-AF65-F5344CB8AC3E}">
        <p14:creationId xmlns:p14="http://schemas.microsoft.com/office/powerpoint/2010/main" val="2622184606"/>
      </p:ext>
    </p:extLst>
  </p:cSld>
  <p:clrMapOvr>
    <a:masterClrMapping/>
  </p:clrMapOvr>
  <p:transition spd="slow">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estetická ilúzia </a:t>
            </a:r>
          </a:p>
        </p:txBody>
      </p:sp>
      <p:sp>
        <p:nvSpPr>
          <p:cNvPr id="3" name="Zástupný symbol obsahu 2"/>
          <p:cNvSpPr>
            <a:spLocks noGrp="1"/>
          </p:cNvSpPr>
          <p:nvPr>
            <p:ph idx="1"/>
          </p:nvPr>
        </p:nvSpPr>
        <p:spPr/>
        <p:txBody>
          <a:bodyPr>
            <a:normAutofit/>
          </a:bodyPr>
          <a:lstStyle/>
          <a:p>
            <a:r>
              <a:rPr lang="sk-SK" sz="4400" dirty="0"/>
              <a:t>Efekt estetického vnímania umeleckého diela, v ktorom má recipient pocit, že vníma realitu. Poučený recipient si neustále uvedomuje, že vníma len obraz reality.</a:t>
            </a:r>
          </a:p>
        </p:txBody>
      </p:sp>
    </p:spTree>
    <p:extLst>
      <p:ext uri="{BB962C8B-B14F-4D97-AF65-F5344CB8AC3E}">
        <p14:creationId xmlns:p14="http://schemas.microsoft.com/office/powerpoint/2010/main" val="3249813235"/>
      </p:ext>
    </p:extLst>
  </p:cSld>
  <p:clrMapOvr>
    <a:masterClrMapping/>
  </p:clrMapOvr>
  <p:transition spd="slow">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estetická výchova </a:t>
            </a:r>
          </a:p>
        </p:txBody>
      </p:sp>
      <p:sp>
        <p:nvSpPr>
          <p:cNvPr id="3" name="Zástupný symbol obsahu 2"/>
          <p:cNvSpPr>
            <a:spLocks noGrp="1"/>
          </p:cNvSpPr>
          <p:nvPr>
            <p:ph idx="1"/>
          </p:nvPr>
        </p:nvSpPr>
        <p:spPr/>
        <p:txBody>
          <a:bodyPr/>
          <a:lstStyle/>
          <a:p>
            <a:r>
              <a:rPr lang="sk-SK" dirty="0"/>
              <a:t> </a:t>
            </a:r>
            <a:r>
              <a:rPr lang="sk-SK" sz="3200" dirty="0"/>
              <a:t>Zámerné pedagogické pôsobenie, ktoré chce ovplyvňovať estetické hodnotové orientácie, estetický vkus, chce rozvíjať poučené estetické vnímanie, podnecovať estetické aktivity a estetické postoje. Zameriava sa buď na prácu s estetickými hodnotami alebo s umením, jeho cieľom však nie je výchova umelcov (–&gt; umelecká výchova).</a:t>
            </a:r>
          </a:p>
        </p:txBody>
      </p:sp>
    </p:spTree>
    <p:extLst>
      <p:ext uri="{BB962C8B-B14F-4D97-AF65-F5344CB8AC3E}">
        <p14:creationId xmlns:p14="http://schemas.microsoft.com/office/powerpoint/2010/main" val="2641402065"/>
      </p:ext>
    </p:extLst>
  </p:cSld>
  <p:clrMapOvr>
    <a:masterClrMapping/>
  </p:clrMapOvr>
  <p:transition spd="slow">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estetická výrazová kategória </a:t>
            </a:r>
          </a:p>
        </p:txBody>
      </p:sp>
      <p:sp>
        <p:nvSpPr>
          <p:cNvPr id="3" name="Zástupný symbol obsahu 2"/>
          <p:cNvSpPr>
            <a:spLocks noGrp="1"/>
          </p:cNvSpPr>
          <p:nvPr>
            <p:ph idx="1"/>
          </p:nvPr>
        </p:nvSpPr>
        <p:spPr/>
        <p:txBody>
          <a:bodyPr/>
          <a:lstStyle/>
          <a:p>
            <a:r>
              <a:rPr lang="sk-SK" dirty="0"/>
              <a:t>1. Kategória a pojem, s pomocou ktorých estetika,  vedy o umení, umelecká kritika a recipienti opisujú rôzne podoby estetického zážitku. Sú blízke –&gt; estetickým hodnotovým kategóriám, ich obsah je analogický, avšak s tým rozdielom, že výrazové kategórie vypovedajú o povahe zážitku.</a:t>
            </a:r>
          </a:p>
          <a:p>
            <a:r>
              <a:rPr lang="sk-SK" dirty="0"/>
              <a:t>2. V estetike F. </a:t>
            </a:r>
            <a:r>
              <a:rPr lang="sk-SK" dirty="0" err="1"/>
              <a:t>Miku</a:t>
            </a:r>
            <a:r>
              <a:rPr lang="sk-SK" dirty="0"/>
              <a:t> elementárny funkčný aspekt umeleckého diela. Je vyjadrovacím prvkom, ktorý vzniká v umeleckej tvorbe a je zložkou –&gt; výrazu. Zoskupenie viacerých výrazových kategórií vytvára štýl diela. Súbor všetkých výrazových kategórií vytvára súbor všetkých funkčných možností diela.</a:t>
            </a:r>
          </a:p>
        </p:txBody>
      </p:sp>
    </p:spTree>
    <p:extLst>
      <p:ext uri="{BB962C8B-B14F-4D97-AF65-F5344CB8AC3E}">
        <p14:creationId xmlns:p14="http://schemas.microsoft.com/office/powerpoint/2010/main" val="1520275762"/>
      </p:ext>
    </p:extLst>
  </p:cSld>
  <p:clrMapOvr>
    <a:masterClrMapping/>
  </p:clrMapOvr>
  <p:transition spd="slow">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estetická vnímavosť</a:t>
            </a:r>
          </a:p>
        </p:txBody>
      </p:sp>
      <p:sp>
        <p:nvSpPr>
          <p:cNvPr id="3" name="Zástupný symbol obsahu 2"/>
          <p:cNvSpPr>
            <a:spLocks noGrp="1"/>
          </p:cNvSpPr>
          <p:nvPr>
            <p:ph idx="1"/>
          </p:nvPr>
        </p:nvSpPr>
        <p:spPr/>
        <p:txBody>
          <a:bodyPr/>
          <a:lstStyle/>
          <a:p>
            <a:r>
              <a:rPr lang="sk-SK" dirty="0"/>
              <a:t>Schopnosť reagovať na estetické podnety esteticky špecifickým spôsobom. Stupeň estetickej vnímavosti označuje stupeň, v akom je rozvinutá šírka, hĺbka a flexibilnosť estetického vkusu, ako aj stupeň pripravenosti na estetické vnímanie. Rozvoj estetickej vnímavosti je rozširovaním, prehlbovaním a budovaním pevnejších štruktúr v individuálnych vzťahoch k estetickým fenoménom.</a:t>
            </a:r>
          </a:p>
        </p:txBody>
      </p:sp>
    </p:spTree>
    <p:extLst>
      <p:ext uri="{BB962C8B-B14F-4D97-AF65-F5344CB8AC3E}">
        <p14:creationId xmlns:p14="http://schemas.microsoft.com/office/powerpoint/2010/main" val="889527965"/>
      </p:ext>
    </p:extLst>
  </p:cSld>
  <p:clrMapOvr>
    <a:masterClrMapping/>
  </p:clrMapOvr>
  <p:transition spd="slow">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estetický cit</a:t>
            </a:r>
          </a:p>
        </p:txBody>
      </p:sp>
      <p:sp>
        <p:nvSpPr>
          <p:cNvPr id="3" name="Zástupný symbol obsahu 2"/>
          <p:cNvSpPr>
            <a:spLocks noGrp="1"/>
          </p:cNvSpPr>
          <p:nvPr>
            <p:ph idx="1"/>
          </p:nvPr>
        </p:nvSpPr>
        <p:spPr/>
        <p:txBody>
          <a:bodyPr>
            <a:normAutofit lnSpcReduction="10000"/>
          </a:bodyPr>
          <a:lstStyle/>
          <a:p>
            <a:r>
              <a:rPr lang="sk-SK" dirty="0"/>
              <a:t>Pocit, ktorý vyvolávajú umelecké diela, prípadne akýkoľvek pocit vyvolaný krásou. Termín estetický cit označuje špecifickú oblasť v ľudských emóciách, ktorá sa vzťahuje k estetickým kvalitám predmetov. Podľa C. </a:t>
            </a:r>
            <a:r>
              <a:rPr lang="sk-SK" dirty="0" err="1"/>
              <a:t>Bella</a:t>
            </a:r>
            <a:r>
              <a:rPr lang="sk-SK" dirty="0"/>
              <a:t> schopnosť tohto pocitu znamená schopnosť odlišovať umelecké diela (alebo krásne predmety) od iných predmetov. Podľa F. </a:t>
            </a:r>
            <a:r>
              <a:rPr lang="sk-SK" dirty="0" err="1"/>
              <a:t>Nietzscheho</a:t>
            </a:r>
            <a:r>
              <a:rPr lang="sk-SK" dirty="0"/>
              <a:t> estetický cit je bežný cit, ktorý nebol prirodzene vyvolaný niečím mimo nás, ale umenie nám ho vsugerovalo. Podľa H. </a:t>
            </a:r>
            <a:r>
              <a:rPr lang="sk-SK" dirty="0" err="1"/>
              <a:t>Cohena</a:t>
            </a:r>
            <a:r>
              <a:rPr lang="sk-SK" dirty="0"/>
              <a:t> je to čistý cit uprostred medzi vôľou a myslením. Existujú pochybnosti, či je možné vyčleniť samostatné zložky v psychike človeka, ktorú by bolo možné označovať ako estetické city. Niekedy sa ako synonymum používa pojem estetický zmysel, prípadne sa estetický cit spája s estetickým postojom. Alternatívne sa používa s pojmom estetický zážitok, prípadne afekt.</a:t>
            </a:r>
          </a:p>
        </p:txBody>
      </p:sp>
    </p:spTree>
    <p:extLst>
      <p:ext uri="{BB962C8B-B14F-4D97-AF65-F5344CB8AC3E}">
        <p14:creationId xmlns:p14="http://schemas.microsoft.com/office/powerpoint/2010/main" val="2793825408"/>
      </p:ext>
    </p:extLst>
  </p:cSld>
  <p:clrMapOvr>
    <a:masterClrMapping/>
  </p:clrMapOvr>
  <p:transition spd="slow">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estetický ideál</a:t>
            </a:r>
          </a:p>
        </p:txBody>
      </p:sp>
      <p:sp>
        <p:nvSpPr>
          <p:cNvPr id="3" name="Zástupný symbol obsahu 2"/>
          <p:cNvSpPr>
            <a:spLocks noGrp="1"/>
          </p:cNvSpPr>
          <p:nvPr>
            <p:ph idx="1"/>
          </p:nvPr>
        </p:nvSpPr>
        <p:spPr/>
        <p:txBody>
          <a:bodyPr/>
          <a:lstStyle/>
          <a:p>
            <a:r>
              <a:rPr lang="sk-SK" dirty="0"/>
              <a:t>Predstava o estetickej dokonalosti, vrcholná estetická norma pre nejaký jav, predmet, situáciu, udalosť či ľudskú vlastnosť. Je to predstava o tom, aké by mali byť obsah a forma nejakého javu, aby z neho človek získal vrcholný estetický zážitok a aby bezo zvyšku spĺňal požiadavky estetického vkusu. Je prakticky  nedosiahnuteľnou métou, pretože pri dosiahnutí sa stáva bežnou estetickou normou a ideál sa posúva ďalej. V estetickom vnímaní, v umeleckej tvorbe alebo v estetickej aktivite slúži ako vrcholné meradlo. K nemu človek prirovnáva aj ostatné estetické normy, ktoré vo vzťahu k ideálu vystupujú ako reálne požiadavky.</a:t>
            </a:r>
          </a:p>
        </p:txBody>
      </p:sp>
    </p:spTree>
    <p:extLst>
      <p:ext uri="{BB962C8B-B14F-4D97-AF65-F5344CB8AC3E}">
        <p14:creationId xmlns:p14="http://schemas.microsoft.com/office/powerpoint/2010/main" val="1840989148"/>
      </p:ext>
    </p:extLst>
  </p:cSld>
  <p:clrMapOvr>
    <a:masterClrMapping/>
  </p:clrMapOvr>
  <p:transition spd="slow">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estetický objekt </a:t>
            </a:r>
          </a:p>
        </p:txBody>
      </p:sp>
      <p:sp>
        <p:nvSpPr>
          <p:cNvPr id="3" name="Zástupný symbol obsahu 2"/>
          <p:cNvSpPr>
            <a:spLocks noGrp="1"/>
          </p:cNvSpPr>
          <p:nvPr>
            <p:ph idx="1"/>
          </p:nvPr>
        </p:nvSpPr>
        <p:spPr/>
        <p:txBody>
          <a:bodyPr/>
          <a:lstStyle/>
          <a:p>
            <a:r>
              <a:rPr lang="sk-SK" dirty="0"/>
              <a:t>Pôvodne termín estetiky J. </a:t>
            </a:r>
            <a:r>
              <a:rPr lang="sk-SK" dirty="0" err="1"/>
              <a:t>Mukařovského</a:t>
            </a:r>
            <a:r>
              <a:rPr lang="sk-SK" dirty="0"/>
              <a:t>, rozšíril sa do iných koncepcií. Označuje významovú a hodnotovú štruktúru, ktorá sa utvára vo vedomí recipienta pri estetickom vnímaní. Vzniká pri stretnutí estetického predmetu (artefaktu), ktorý nesie estetickú funkciu, s estetickým vkusom človeka, ktorý je založený v kultúrnej tradícii. V estetickom objekte sa realizuje estetická funkcia predmetu a je priamym podkladom pre estetické hodnotenie. Nie je čisto subjektívny, súčasťou estetického objektu sa stávajú tie vlastnosti predmetu, ktoré sú schopné vyvolávať estetický zážitok. Vzniká však vo vedomí, preto môžu z jedného predmetu vznikať rôzne estetické objekty.</a:t>
            </a:r>
          </a:p>
        </p:txBody>
      </p:sp>
    </p:spTree>
    <p:extLst>
      <p:ext uri="{BB962C8B-B14F-4D97-AF65-F5344CB8AC3E}">
        <p14:creationId xmlns:p14="http://schemas.microsoft.com/office/powerpoint/2010/main" val="2452122397"/>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31962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910965"/>
      </p:ext>
    </p:extLst>
  </p:cSld>
  <p:clrMapOvr>
    <a:masterClrMapping/>
  </p:clrMapOvr>
  <p:transition spd="slow">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estetický subjekt </a:t>
            </a:r>
          </a:p>
        </p:txBody>
      </p:sp>
      <p:sp>
        <p:nvSpPr>
          <p:cNvPr id="3" name="Zástupný symbol obsahu 2"/>
          <p:cNvSpPr>
            <a:spLocks noGrp="1"/>
          </p:cNvSpPr>
          <p:nvPr>
            <p:ph idx="1"/>
          </p:nvPr>
        </p:nvSpPr>
        <p:spPr/>
        <p:txBody>
          <a:bodyPr/>
          <a:lstStyle/>
          <a:p>
            <a:r>
              <a:rPr lang="sk-SK" dirty="0"/>
              <a:t> Človek, ktorý vstupuje do estetického vzťahu, teda vykonáva nejakú estetickú činnosť: v receptívnom (recipientskom) estetickom subjekte prebieha estetické vnímanie; produktívny estetický subjekt buď formuje predmet tak, aby niesol estetickú funkciu, alebo je to umelec tvoriaci umelecké dielo. Estetickým subjektom teda nie je človek celý život, ale len počas niektorej z týchto činností. Každý estetický subjekt má určitý estetický vkus a schopnosť estetického zážitku. Ak je produktívnym estetickým subjektom, tak má aj zručnosti a schopnosti pre estetickú aktivitu alebo pre umeleckú tvorbu. </a:t>
            </a:r>
            <a:r>
              <a:rPr lang="sk-SK"/>
              <a:t>Niekedy sa za estetický subjekt označuje človek, ktorý zaujal estetický postoj.</a:t>
            </a:r>
          </a:p>
        </p:txBody>
      </p:sp>
    </p:spTree>
    <p:extLst>
      <p:ext uri="{BB962C8B-B14F-4D97-AF65-F5344CB8AC3E}">
        <p14:creationId xmlns:p14="http://schemas.microsoft.com/office/powerpoint/2010/main" val="682360658"/>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980728"/>
            <a:ext cx="7620000" cy="5420072"/>
          </a:xfrm>
        </p:spPr>
        <p:txBody>
          <a:bodyPr>
            <a:normAutofit/>
          </a:bodyPr>
          <a:lstStyle/>
          <a:p>
            <a:r>
              <a:rPr lang="sk-SK" sz="3200" dirty="0"/>
              <a:t>Hranice umeleckej tvorby nemožno presne určiť, pretože tvorba môže byť aj výsledkom dlhodobého dozrievania umeleckého tvorivého zámeru a hotové dielo môže umelec prerábať aj roky. Niekedy sa za umeleckú tvorbu považuje až taká tvorba, ktorej výsledkom je produkt uznaný spoločenstvom za umeleckú hodnotu.</a:t>
            </a:r>
          </a:p>
        </p:txBody>
      </p:sp>
    </p:spTree>
    <p:extLst>
      <p:ext uri="{BB962C8B-B14F-4D97-AF65-F5344CB8AC3E}">
        <p14:creationId xmlns:p14="http://schemas.microsoft.com/office/powerpoint/2010/main" val="4244801290"/>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umenia prvého stupňa </a:t>
            </a:r>
          </a:p>
        </p:txBody>
      </p:sp>
      <p:sp>
        <p:nvSpPr>
          <p:cNvPr id="3" name="Zástupný symbol obsahu 2"/>
          <p:cNvSpPr>
            <a:spLocks noGrp="1"/>
          </p:cNvSpPr>
          <p:nvPr>
            <p:ph idx="1"/>
          </p:nvPr>
        </p:nvSpPr>
        <p:spPr/>
        <p:txBody>
          <a:bodyPr>
            <a:normAutofit/>
          </a:bodyPr>
          <a:lstStyle/>
          <a:p>
            <a:r>
              <a:rPr lang="sk-SK" sz="4400" dirty="0"/>
              <a:t>Termín estetiky E. </a:t>
            </a:r>
            <a:r>
              <a:rPr lang="sk-SK" sz="4400" dirty="0" err="1"/>
              <a:t>Souriaua</a:t>
            </a:r>
            <a:r>
              <a:rPr lang="sk-SK" sz="4400" dirty="0"/>
              <a:t>. Označoval tie umenia, ktoré v sebe zahrnujú predmety z okolitého sveta (napr. kresba, pantomíma).</a:t>
            </a:r>
          </a:p>
        </p:txBody>
      </p:sp>
    </p:spTree>
    <p:extLst>
      <p:ext uri="{BB962C8B-B14F-4D97-AF65-F5344CB8AC3E}">
        <p14:creationId xmlns:p14="http://schemas.microsoft.com/office/powerpoint/2010/main" val="3988462457"/>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umenia druhého stupňa</a:t>
            </a:r>
          </a:p>
        </p:txBody>
      </p:sp>
      <p:sp>
        <p:nvSpPr>
          <p:cNvPr id="3" name="Zástupný symbol obsahu 2"/>
          <p:cNvSpPr>
            <a:spLocks noGrp="1"/>
          </p:cNvSpPr>
          <p:nvPr>
            <p:ph idx="1"/>
          </p:nvPr>
        </p:nvSpPr>
        <p:spPr/>
        <p:txBody>
          <a:bodyPr>
            <a:normAutofit/>
          </a:bodyPr>
          <a:lstStyle/>
          <a:p>
            <a:r>
              <a:rPr lang="sk-SK" sz="4400" dirty="0"/>
              <a:t>Termín estetiky E. </a:t>
            </a:r>
            <a:r>
              <a:rPr lang="sk-SK" sz="4400" dirty="0" err="1"/>
              <a:t>Souriaua</a:t>
            </a:r>
            <a:r>
              <a:rPr lang="sk-SK" sz="4400" dirty="0"/>
              <a:t>. Označoval tie umenia, ktoré v sebe zahrnujú –&gt; umenia prvého stupňa, ako aj predmety v nich zobrazené (napr. architektúra, tanec).</a:t>
            </a:r>
          </a:p>
        </p:txBody>
      </p:sp>
    </p:spTree>
    <p:extLst>
      <p:ext uri="{BB962C8B-B14F-4D97-AF65-F5344CB8AC3E}">
        <p14:creationId xmlns:p14="http://schemas.microsoft.com/office/powerpoint/2010/main" val="2699004247"/>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umenie pre umenie</a:t>
            </a:r>
          </a:p>
        </p:txBody>
      </p:sp>
      <p:sp>
        <p:nvSpPr>
          <p:cNvPr id="3" name="Zástupný symbol obsahu 2"/>
          <p:cNvSpPr>
            <a:spLocks noGrp="1"/>
          </p:cNvSpPr>
          <p:nvPr>
            <p:ph idx="1"/>
          </p:nvPr>
        </p:nvSpPr>
        <p:spPr/>
        <p:txBody>
          <a:bodyPr>
            <a:normAutofit/>
          </a:bodyPr>
          <a:lstStyle/>
          <a:p>
            <a:r>
              <a:rPr lang="sk-SK" sz="2800" dirty="0"/>
              <a:t>(</a:t>
            </a:r>
            <a:r>
              <a:rPr lang="sk-SK" sz="2800" dirty="0" err="1"/>
              <a:t>l’art</a:t>
            </a:r>
            <a:r>
              <a:rPr lang="sk-SK" sz="2800" dirty="0"/>
              <a:t> </a:t>
            </a:r>
            <a:r>
              <a:rPr lang="sk-SK" sz="2800" dirty="0" err="1"/>
              <a:t>pour</a:t>
            </a:r>
            <a:r>
              <a:rPr lang="sk-SK" sz="2800" dirty="0"/>
              <a:t> </a:t>
            </a:r>
            <a:r>
              <a:rPr lang="sk-SK" sz="2800" dirty="0" err="1"/>
              <a:t>l’art</a:t>
            </a:r>
            <a:r>
              <a:rPr lang="sk-SK" sz="2800" dirty="0"/>
              <a:t>) 1. Umenie, ktoré nemá cieľ mimo seba. Tvorcovia odmietajú hlavne rôzne sociálne funkcie umenia a preferujú len jeho –&gt; estetickú funkciu. Zdôrazňuje sa krásna forma. Často je elitárske. 2. Názor a postoj, ktorý zdôrazňuje, že umenie treba hodnotiť podľa estetických kritérií, a nie podľa toho, ako uspokojuje iné spoločenské požiadavky. Často je elitárskym postojom. Vo svojich prehnaných formách prechádza do postoja –&gt; estéta.</a:t>
            </a:r>
          </a:p>
        </p:txBody>
      </p:sp>
    </p:spTree>
    <p:extLst>
      <p:ext uri="{BB962C8B-B14F-4D97-AF65-F5344CB8AC3E}">
        <p14:creationId xmlns:p14="http://schemas.microsoft.com/office/powerpoint/2010/main" val="454904757"/>
      </p:ext>
    </p:extLst>
  </p:cSld>
  <p:clrMapOvr>
    <a:masterClrMapping/>
  </p:clrMapOvr>
  <p:transition spd="slow">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usediace">
  <a:themeElements>
    <a:clrScheme name="Susediac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sediac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73</TotalTime>
  <Words>2828</Words>
  <Application>Microsoft Office PowerPoint</Application>
  <PresentationFormat>Prezentácia na obrazovke (4:3)</PresentationFormat>
  <Paragraphs>101</Paragraphs>
  <Slides>50</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50</vt:i4>
      </vt:variant>
    </vt:vector>
  </HeadingPairs>
  <TitlesOfParts>
    <vt:vector size="54" baseType="lpstr">
      <vt:lpstr>Arial</vt:lpstr>
      <vt:lpstr>Calibri</vt:lpstr>
      <vt:lpstr>Cambria</vt:lpstr>
      <vt:lpstr>Susediace</vt:lpstr>
      <vt:lpstr>Termíny výtvarného umenia a jazyka</vt:lpstr>
      <vt:lpstr> umenie </vt:lpstr>
      <vt:lpstr>umelecká tvorba </vt:lpstr>
      <vt:lpstr>Prebieha v niekoľkých fázach:</vt:lpstr>
      <vt:lpstr>Prezentácia programu PowerPoint</vt:lpstr>
      <vt:lpstr>Prezentácia programu PowerPoint</vt:lpstr>
      <vt:lpstr>umenia prvého stupňa </vt:lpstr>
      <vt:lpstr>umenia druhého stupňa</vt:lpstr>
      <vt:lpstr>umenie pre umenie</vt:lpstr>
      <vt:lpstr>Prezentácia programu PowerPoint</vt:lpstr>
      <vt:lpstr>úžitkové umenia</vt:lpstr>
      <vt:lpstr>Prezentácia programu PowerPoint</vt:lpstr>
      <vt:lpstr>Vonkajšia forma – vnútorná forma:</vt:lpstr>
      <vt:lpstr>Vzťah obsahu a formy:</vt:lpstr>
      <vt:lpstr>Artefakt</vt:lpstr>
      <vt:lpstr>symbol</vt:lpstr>
      <vt:lpstr>Prezentácia programu PowerPoint</vt:lpstr>
      <vt:lpstr>symbolická umelecká forma</vt:lpstr>
      <vt:lpstr>synestézia </vt:lpstr>
      <vt:lpstr>Prezentácia programu PowerPoint</vt:lpstr>
      <vt:lpstr>znak - termín semiotiky</vt:lpstr>
      <vt:lpstr>Prezentácia programu PowerPoint</vt:lpstr>
      <vt:lpstr>Prezentácia programu PowerPoint</vt:lpstr>
      <vt:lpstr>zobrazenie</vt:lpstr>
      <vt:lpstr>rytmus</vt:lpstr>
      <vt:lpstr>rukopis</vt:lpstr>
      <vt:lpstr>gýč</vt:lpstr>
      <vt:lpstr>Prezentácia programu PowerPoint</vt:lpstr>
      <vt:lpstr>Prezentácia programu PowerPoint</vt:lpstr>
      <vt:lpstr> harmónia </vt:lpstr>
      <vt:lpstr>téma</vt:lpstr>
      <vt:lpstr>krása</vt:lpstr>
      <vt:lpstr>Prezentácia programu PowerPoint</vt:lpstr>
      <vt:lpstr>Prezentácia programu PowerPoint</vt:lpstr>
      <vt:lpstr>Prezentácia programu PowerPoint</vt:lpstr>
      <vt:lpstr>kultúra </vt:lpstr>
      <vt:lpstr>Prezentácia programu PowerPoint</vt:lpstr>
      <vt:lpstr>Prezentácia programu PowerPoint</vt:lpstr>
      <vt:lpstr>kultúrna funkcia </vt:lpstr>
      <vt:lpstr>kultúrna tradícia</vt:lpstr>
      <vt:lpstr>estetická funkcia</vt:lpstr>
      <vt:lpstr>estetická hodnota</vt:lpstr>
      <vt:lpstr>estetická ilúzia </vt:lpstr>
      <vt:lpstr>estetická výchova </vt:lpstr>
      <vt:lpstr>estetická výrazová kategória </vt:lpstr>
      <vt:lpstr>estetická vnímavosť</vt:lpstr>
      <vt:lpstr>estetický cit</vt:lpstr>
      <vt:lpstr>estetický ideál</vt:lpstr>
      <vt:lpstr>estetický objekt </vt:lpstr>
      <vt:lpstr>estetický subjekt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Termíny výtvarného umenia a jazyka</dc:title>
  <dc:creator>pedagog</dc:creator>
  <cp:lastModifiedBy>Alena Sedláková</cp:lastModifiedBy>
  <cp:revision>10</cp:revision>
  <dcterms:created xsi:type="dcterms:W3CDTF">2016-10-03T07:05:23Z</dcterms:created>
  <dcterms:modified xsi:type="dcterms:W3CDTF">2020-11-04T14:21:08Z</dcterms:modified>
</cp:coreProperties>
</file>