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61" r:id="rId6"/>
    <p:sldId id="265" r:id="rId7"/>
    <p:sldId id="263" r:id="rId8"/>
    <p:sldId id="264" r:id="rId9"/>
    <p:sldId id="258" r:id="rId10"/>
    <p:sldId id="259" r:id="rId1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54" d="100"/>
          <a:sy n="54" d="100"/>
        </p:scale>
        <p:origin x="-96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06E9-B166-414A-8ECA-1F6BBE64D442}" type="datetimeFigureOut">
              <a:rPr lang="sk-SK" smtClean="0"/>
              <a:t>11. 12. 2020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94F5-A747-48FC-B962-2911CAE022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135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06E9-B166-414A-8ECA-1F6BBE64D442}" type="datetimeFigureOut">
              <a:rPr lang="sk-SK" smtClean="0"/>
              <a:t>11. 12. 2020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94F5-A747-48FC-B962-2911CAE022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4675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06E9-B166-414A-8ECA-1F6BBE64D442}" type="datetimeFigureOut">
              <a:rPr lang="sk-SK" smtClean="0"/>
              <a:t>11. 12. 2020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94F5-A747-48FC-B962-2911CAE022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7399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06E9-B166-414A-8ECA-1F6BBE64D442}" type="datetimeFigureOut">
              <a:rPr lang="sk-SK" smtClean="0"/>
              <a:t>11. 12. 2020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94F5-A747-48FC-B962-2911CAE022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55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06E9-B166-414A-8ECA-1F6BBE64D442}" type="datetimeFigureOut">
              <a:rPr lang="sk-SK" smtClean="0"/>
              <a:t>11. 12. 2020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94F5-A747-48FC-B962-2911CAE022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0705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06E9-B166-414A-8ECA-1F6BBE64D442}" type="datetimeFigureOut">
              <a:rPr lang="sk-SK" smtClean="0"/>
              <a:t>11. 12. 2020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94F5-A747-48FC-B962-2911CAE022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0394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06E9-B166-414A-8ECA-1F6BBE64D442}" type="datetimeFigureOut">
              <a:rPr lang="sk-SK" smtClean="0"/>
              <a:t>11. 12. 2020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94F5-A747-48FC-B962-2911CAE022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00880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06E9-B166-414A-8ECA-1F6BBE64D442}" type="datetimeFigureOut">
              <a:rPr lang="sk-SK" smtClean="0"/>
              <a:t>11. 12. 2020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94F5-A747-48FC-B962-2911CAE022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2084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06E9-B166-414A-8ECA-1F6BBE64D442}" type="datetimeFigureOut">
              <a:rPr lang="sk-SK" smtClean="0"/>
              <a:t>11. 12. 2020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94F5-A747-48FC-B962-2911CAE022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51564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06E9-B166-414A-8ECA-1F6BBE64D442}" type="datetimeFigureOut">
              <a:rPr lang="sk-SK" smtClean="0"/>
              <a:t>11. 12. 2020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94F5-A747-48FC-B962-2911CAE022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58239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06E9-B166-414A-8ECA-1F6BBE64D442}" type="datetimeFigureOut">
              <a:rPr lang="sk-SK" smtClean="0"/>
              <a:t>11. 12. 2020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94F5-A747-48FC-B962-2911CAE022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3414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C06E9-B166-414A-8ECA-1F6BBE64D442}" type="datetimeFigureOut">
              <a:rPr lang="sk-SK" smtClean="0"/>
              <a:t>11. 12. 2020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294F5-A747-48FC-B962-2911CAE022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353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Škály a ich použitie</a:t>
            </a:r>
            <a:endParaRPr lang="sk-SK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Pre potreby kurzu </a:t>
            </a:r>
            <a:r>
              <a:rPr lang="sk-SK" i="1" dirty="0" smtClean="0"/>
              <a:t>Metodológia špeciálnopedagogického výskumu </a:t>
            </a:r>
            <a:r>
              <a:rPr lang="sk-SK" dirty="0" smtClean="0"/>
              <a:t>spracovala Mgr. Tatiana Dubayová, PhD.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31867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Vyhodnocovanie škál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Percentuálne vyhodnotenie</a:t>
            </a:r>
          </a:p>
          <a:p>
            <a:pPr marL="0" indent="0">
              <a:buNone/>
            </a:pPr>
            <a:r>
              <a:rPr lang="sk-SK" sz="2400" dirty="0" smtClean="0"/>
              <a:t>(</a:t>
            </a:r>
            <a:r>
              <a:rPr lang="sk-SK" sz="2400" dirty="0" err="1" smtClean="0"/>
              <a:t>pr</a:t>
            </a:r>
            <a:r>
              <a:rPr lang="sk-SK" sz="2400" dirty="0" smtClean="0"/>
              <a:t>. S daným výrokom silne súhlasí 47% opýtaných, súhlasí 25%, nie je rozhodnutých 5%, 15% opýtaných nesúhlasí a silne nesúhlasí 5%. Tri percentá respondentov neodpovedali.)</a:t>
            </a:r>
          </a:p>
          <a:p>
            <a:r>
              <a:rPr lang="sk-SK" sz="2400" dirty="0" smtClean="0"/>
              <a:t>Aritmetický priemer</a:t>
            </a:r>
          </a:p>
          <a:p>
            <a:r>
              <a:rPr lang="sk-SK" sz="2400" dirty="0" smtClean="0"/>
              <a:t>Medián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150465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Definícia</a:t>
            </a:r>
            <a:r>
              <a:rPr lang="sk-SK" sz="3600" dirty="0" smtClean="0"/>
              <a:t> 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dirty="0" smtClean="0"/>
              <a:t>= nástroj, ktorý pomáha zisťovať mieru vlastností javu alebo intenzitu javu</a:t>
            </a:r>
          </a:p>
          <a:p>
            <a:pPr marL="0" indent="0">
              <a:buNone/>
            </a:pPr>
            <a:r>
              <a:rPr lang="sk-SK" sz="2400" dirty="0" smtClean="0"/>
              <a:t>- Hodnotenie pomocou kvantitatívneho odlíšenia stupňov</a:t>
            </a:r>
          </a:p>
          <a:p>
            <a:pPr marL="0" indent="0">
              <a:buNone/>
            </a:pPr>
            <a:endParaRPr lang="sk-SK" sz="2400" dirty="0"/>
          </a:p>
          <a:p>
            <a:pPr>
              <a:buFontTx/>
              <a:buChar char="-"/>
            </a:pPr>
            <a:r>
              <a:rPr lang="sk-SK" sz="2400" dirty="0" smtClean="0"/>
              <a:t>Posudzovanie iných alebo seba</a:t>
            </a:r>
          </a:p>
          <a:p>
            <a:pPr>
              <a:buFontTx/>
              <a:buChar char="-"/>
            </a:pPr>
            <a:r>
              <a:rPr lang="sk-SK" sz="2400" dirty="0" smtClean="0"/>
              <a:t>Priradzujú kvalitatívnu hodnotu pozorovanému javu (menej/viac)</a:t>
            </a:r>
          </a:p>
          <a:p>
            <a:pPr>
              <a:buFontTx/>
              <a:buChar char="-"/>
            </a:pPr>
            <a:r>
              <a:rPr lang="sk-SK" sz="2400" dirty="0" smtClean="0"/>
              <a:t>Možno použiť na zaznamenanie zmeny</a:t>
            </a:r>
          </a:p>
          <a:p>
            <a:pPr>
              <a:buFontTx/>
              <a:buChar char="-"/>
            </a:pPr>
            <a:r>
              <a:rPr lang="sk-SK" sz="2400" dirty="0" smtClean="0"/>
              <a:t>Stupne – 3, 5, 7, 9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851744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400" b="1" dirty="0" smtClean="0"/>
              <a:t>Príklad 1 Dotazník predností a nedostatkov</a:t>
            </a:r>
            <a:endParaRPr lang="sk-SK" sz="2400" b="1" dirty="0"/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2143053"/>
              </p:ext>
            </p:extLst>
          </p:nvPr>
        </p:nvGraphicFramePr>
        <p:xfrm>
          <a:off x="838200" y="1862550"/>
          <a:ext cx="10363200" cy="42073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46285"/>
                <a:gridCol w="3602662"/>
                <a:gridCol w="1990176"/>
                <a:gridCol w="2254234"/>
                <a:gridCol w="1669843"/>
              </a:tblGrid>
              <a:tr h="351590">
                <a:tc gridSpan="2"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 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Rozhodne nie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Čiastočne/niekedy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Určite áno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2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1.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Snaží sa k druhým správať ohľaduplne.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    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2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2.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Je nepokojný/á. Nevydrží dlho bez pohybu.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1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    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2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3.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Často sa sťažuje na bolesti hlavy, žalúdka alebo na nevoľnosť.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1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     2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2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4.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Ochotne sa podelí s druhými (o sladkosti, hračky, písacie potreby).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     2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2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5.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Často má záchvaty zlosti alebo výbušnú náladu.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     2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 3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624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dirty="0" smtClean="0"/>
              <a:t>Príklad 2 </a:t>
            </a:r>
            <a:r>
              <a:rPr lang="sk-SK" sz="2800" dirty="0" err="1" smtClean="0"/>
              <a:t>Vanderbiltova</a:t>
            </a:r>
            <a:r>
              <a:rPr lang="sk-SK" sz="2800" dirty="0" smtClean="0"/>
              <a:t> škála na posudzovanie príznakov dieťaťa s ADHD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33425" y="1339850"/>
            <a:ext cx="10515600" cy="4351338"/>
          </a:xfrm>
        </p:spPr>
        <p:txBody>
          <a:bodyPr>
            <a:normAutofit/>
          </a:bodyPr>
          <a:lstStyle/>
          <a:p>
            <a:endParaRPr lang="sk-SK" sz="2400" dirty="0"/>
          </a:p>
          <a:p>
            <a:endParaRPr lang="sk-SK" sz="2400" dirty="0" smtClean="0"/>
          </a:p>
          <a:p>
            <a:endParaRPr lang="sk-SK" sz="2400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973942"/>
              </p:ext>
            </p:extLst>
          </p:nvPr>
        </p:nvGraphicFramePr>
        <p:xfrm>
          <a:off x="386080" y="1690688"/>
          <a:ext cx="11605894" cy="413550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96839"/>
                <a:gridCol w="5971756"/>
                <a:gridCol w="1255932"/>
                <a:gridCol w="1215418"/>
                <a:gridCol w="1215418"/>
                <a:gridCol w="1250531"/>
              </a:tblGrid>
              <a:tr h="56604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Symptómy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Nikdy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Občas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Často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Veľmi často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597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1.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Nedokáže sa sústrediť na detaily alebo robí chyby z nepozornosti v školských úlohách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0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3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2. 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Má problém udržať pozornosť pri úlohách a aktivitách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0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3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3.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Zdá sa akoby nepočúval, keď sa na neho priamo hovorí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0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1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027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4.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Nepostupuje pri riešení úloh podľa zadaných inštrukcií a nedokončuje úlohy (ale nie zo vzdorovitosti ani preto, že nerozumie úlohe)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0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1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2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3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3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5.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Má problém zorganizovať si úlohy a aktivity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0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3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996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400" b="1" dirty="0" smtClean="0"/>
              <a:t>Príklad 3 </a:t>
            </a:r>
            <a:r>
              <a:rPr lang="sk-SK" sz="2400" b="1" dirty="0" err="1" smtClean="0"/>
              <a:t>Vanderbiltova</a:t>
            </a:r>
            <a:r>
              <a:rPr lang="sk-SK" sz="2400" b="1" dirty="0" smtClean="0"/>
              <a:t> škála na posudzovanie príznakov dieťaťa s ADHD</a:t>
            </a:r>
            <a:endParaRPr lang="sk-SK" sz="2400" b="1" dirty="0"/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0487225"/>
              </p:ext>
            </p:extLst>
          </p:nvPr>
        </p:nvGraphicFramePr>
        <p:xfrm>
          <a:off x="838200" y="1548797"/>
          <a:ext cx="10982325" cy="391968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56558"/>
                <a:gridCol w="2119356"/>
                <a:gridCol w="1339197"/>
                <a:gridCol w="1953800"/>
                <a:gridCol w="1484343"/>
                <a:gridCol w="1611346"/>
                <a:gridCol w="1817725"/>
              </a:tblGrid>
              <a:tr h="453341">
                <a:tc gridSpan="2"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Správanie sa v triede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Výborný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Nadpriemerný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Priemerný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Dostatočný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Nedostatočný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1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39.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Vzťahy s rovesníkmi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1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     2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  4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   5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1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40.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Rešpektuje pokyny učiteľa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     2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 3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   4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   5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1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41.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Vyrušovanie triedy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    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   4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    5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1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42.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Dokončovanie úloh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    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  4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    5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1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43.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Organizačné zručnosti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    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         4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          5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141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7725" y="211812"/>
            <a:ext cx="10515600" cy="1325563"/>
          </a:xfrm>
        </p:spPr>
        <p:txBody>
          <a:bodyPr>
            <a:normAutofit/>
          </a:bodyPr>
          <a:lstStyle/>
          <a:p>
            <a:r>
              <a:rPr lang="sk-SK" sz="3600" b="1" dirty="0" smtClean="0"/>
              <a:t>Príklad 4 Škála rizikového správania žiaka </a:t>
            </a:r>
            <a:r>
              <a:rPr lang="sk-SK" sz="2000" b="1" dirty="0" smtClean="0"/>
              <a:t>(</a:t>
            </a:r>
            <a:r>
              <a:rPr lang="sk-SK" sz="2000" b="1" dirty="0" err="1" smtClean="0"/>
              <a:t>Mezera</a:t>
            </a:r>
            <a:r>
              <a:rPr lang="sk-SK" sz="2000" b="1" dirty="0" smtClean="0"/>
              <a:t>, 1998)</a:t>
            </a:r>
            <a:endParaRPr lang="sk-SK" sz="2000" dirty="0"/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7826174"/>
              </p:ext>
            </p:extLst>
          </p:nvPr>
        </p:nvGraphicFramePr>
        <p:xfrm>
          <a:off x="942975" y="1125895"/>
          <a:ext cx="9448799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1267"/>
                <a:gridCol w="1350759"/>
                <a:gridCol w="1313841"/>
                <a:gridCol w="1360532"/>
                <a:gridCol w="1532091"/>
                <a:gridCol w="1301897"/>
                <a:gridCol w="1308412"/>
              </a:tblGrid>
              <a:tr h="3792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Stále 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Takmer vždy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Veľmi často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Občas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/niekedy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Výnimočne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Veľmi zriedka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Nikdy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9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7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6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5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4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298988"/>
              </p:ext>
            </p:extLst>
          </p:nvPr>
        </p:nvGraphicFramePr>
        <p:xfrm>
          <a:off x="523874" y="2023904"/>
          <a:ext cx="11382375" cy="4663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5696"/>
                <a:gridCol w="6860556"/>
                <a:gridCol w="555908"/>
                <a:gridCol w="555908"/>
                <a:gridCol w="555908"/>
                <a:gridCol w="557216"/>
                <a:gridCol w="555908"/>
                <a:gridCol w="555908"/>
                <a:gridCol w="549367"/>
              </a:tblGrid>
              <a:tr h="18120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Ako často sledovaný žiak </a:t>
                      </a:r>
                      <a:r>
                        <a:rPr lang="sk-SK" sz="1800" dirty="0" smtClean="0">
                          <a:effectLst/>
                        </a:rPr>
                        <a:t>... (</a:t>
                      </a:r>
                      <a:r>
                        <a:rPr lang="sk-SK" sz="1800" dirty="0" err="1" smtClean="0">
                          <a:effectLst/>
                        </a:rPr>
                        <a:t>subškála</a:t>
                      </a:r>
                      <a:r>
                        <a:rPr lang="sk-SK" sz="1800" dirty="0" smtClean="0">
                          <a:effectLst/>
                        </a:rPr>
                        <a:t> </a:t>
                      </a:r>
                      <a:r>
                        <a:rPr lang="sk-SK" sz="1800" dirty="0" err="1" smtClean="0">
                          <a:effectLst/>
                        </a:rPr>
                        <a:t>antisociálneho</a:t>
                      </a:r>
                      <a:r>
                        <a:rPr lang="sk-SK" sz="1800" dirty="0" smtClean="0">
                          <a:effectLst/>
                        </a:rPr>
                        <a:t> správania)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 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 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 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 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 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 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 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3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Berie spolužiakom ich osobné veci alebo školské pomôcky? (napr. schováva, berie a privlastňuje si ich a pod.)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4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5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4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2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Využíva strach spolužiaka alebo ostatných spolužiakov, aby dosiahol svoj cieľ?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4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5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4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5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Trápi ostatných spolužiakov, slovne alebo fyzicky im ubližuje, nadáva, strká do nich?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4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5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12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10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Úmyselne a opakovane ubližuje ostatným?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4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5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248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12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Je iniciátorom negatívnych prejavov v správaní niektorých spolužiakov v triede? (napr. ľahko ich strhne k záškoláctvu, ubližovaniu ostatným, ku krádeži a pod.)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4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5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4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26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Poškodzuje alebo ničí ostatným spolužiakom ich osobné veci a školské pomôcky?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4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5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3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27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Zosmiešňuje ostatných alebo sa zabáva na spolužiakovi? (napr. robí si kanadské žarty na úkor ostatných, dáva im ponižujúce prezývky a pod.)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4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5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3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29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Manipuluje iným spolužiakom alebo spolužiakmi v triede? (napr. ich núti k správaniu, ktoré si oni sami neželajú a pod.)</a:t>
                      </a:r>
                      <a:endParaRPr lang="sk-SK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4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5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</a:t>
                      </a:r>
                      <a:endParaRPr lang="sk-S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3758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Príklad 5 Príklad z dotazníka sebahodnotenia a </a:t>
            </a:r>
            <a:r>
              <a:rPr lang="sk-SK" sz="3200" b="1" dirty="0" err="1" smtClean="0"/>
              <a:t>sebavnímania</a:t>
            </a:r>
            <a:r>
              <a:rPr lang="sk-SK" sz="3200" b="1" dirty="0" smtClean="0"/>
              <a:t> žiakov </a:t>
            </a:r>
            <a:r>
              <a:rPr lang="sk-SK" sz="2000" b="1" dirty="0" smtClean="0"/>
              <a:t>(Dominika Benková, DP 2017)</a:t>
            </a:r>
            <a:endParaRPr lang="sk-SK" sz="2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err="1" smtClean="0"/>
              <a:t>subškála</a:t>
            </a:r>
            <a:r>
              <a:rPr lang="sk-SK" sz="2400" dirty="0" smtClean="0"/>
              <a:t> Sebareflexia pozitívneho správania sa</a:t>
            </a:r>
          </a:p>
          <a:p>
            <a:pPr marL="0" indent="0">
              <a:buNone/>
            </a:pPr>
            <a:endParaRPr lang="sk-SK" sz="2400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442458"/>
              </p:ext>
            </p:extLst>
          </p:nvPr>
        </p:nvGraphicFramePr>
        <p:xfrm>
          <a:off x="838200" y="2343150"/>
          <a:ext cx="10706101" cy="3298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41641"/>
                <a:gridCol w="829849"/>
                <a:gridCol w="828678"/>
                <a:gridCol w="829849"/>
                <a:gridCol w="829849"/>
                <a:gridCol w="846235"/>
              </a:tblGrid>
              <a:tr h="1459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 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Úplne súhlasím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Súhlasím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Neviem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Nesúhlasím 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Úplne nesúhlasím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</a:tr>
              <a:tr h="3143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Viem sa slušne správať. 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1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2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3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4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5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87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Som dobrosrdečný. 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4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5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8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S kamarátmi sa o svoje veci podelím.  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4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5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8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Som ochotný pomôcť iným. 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4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5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8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Dokážem rýchlo odpustiť, ak mi niekto ublíži. 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4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5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8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Parím medzi dobrých žiakov v triede. 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1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2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3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4</a:t>
                      </a:r>
                      <a:endParaRPr lang="sk-SK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5</a:t>
                      </a:r>
                      <a:endParaRPr lang="sk-SK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348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Vyhodnotenie príkladu 5</a:t>
            </a:r>
            <a:endParaRPr lang="sk-SK" sz="3600" b="1" dirty="0"/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2094225"/>
              </p:ext>
            </p:extLst>
          </p:nvPr>
        </p:nvGraphicFramePr>
        <p:xfrm>
          <a:off x="838200" y="1690689"/>
          <a:ext cx="10191750" cy="4206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7375"/>
                <a:gridCol w="2547375"/>
                <a:gridCol w="2548500"/>
                <a:gridCol w="2548500"/>
              </a:tblGrid>
              <a:tr h="32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 </a:t>
                      </a:r>
                      <a:endParaRPr lang="sk-SK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ŠZŠ</a:t>
                      </a:r>
                      <a:endParaRPr lang="sk-SK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Integrovaní v ZŠ</a:t>
                      </a:r>
                      <a:endParaRPr lang="sk-SK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Základná škola</a:t>
                      </a:r>
                      <a:endParaRPr lang="sk-SK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Položka 1</a:t>
                      </a:r>
                      <a:endParaRPr lang="sk-SK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1,63 </a:t>
                      </a:r>
                      <a:endParaRPr lang="sk-SK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1,71 </a:t>
                      </a:r>
                      <a:endParaRPr lang="sk-SK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1,66 </a:t>
                      </a:r>
                      <a:endParaRPr lang="sk-SK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2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Položka 2</a:t>
                      </a:r>
                      <a:endParaRPr lang="sk-SK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1,91 </a:t>
                      </a:r>
                      <a:endParaRPr lang="sk-SK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1,14 </a:t>
                      </a:r>
                      <a:endParaRPr lang="sk-SK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1,58 </a:t>
                      </a:r>
                      <a:endParaRPr lang="sk-SK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2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Položka 3</a:t>
                      </a:r>
                      <a:endParaRPr lang="sk-SK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2,18 </a:t>
                      </a:r>
                      <a:endParaRPr lang="sk-SK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1,71 </a:t>
                      </a:r>
                      <a:endParaRPr lang="sk-SK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1,75 </a:t>
                      </a:r>
                      <a:endParaRPr lang="sk-SK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2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Položka 4</a:t>
                      </a:r>
                      <a:endParaRPr lang="sk-SK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1,72 </a:t>
                      </a:r>
                      <a:endParaRPr lang="sk-SK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1,64 </a:t>
                      </a:r>
                      <a:endParaRPr lang="sk-SK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1,92 </a:t>
                      </a:r>
                      <a:endParaRPr lang="sk-SK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2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Položka 9</a:t>
                      </a:r>
                      <a:endParaRPr lang="sk-SK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2,55 </a:t>
                      </a:r>
                      <a:endParaRPr lang="sk-SK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3,00 </a:t>
                      </a:r>
                      <a:endParaRPr lang="sk-SK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2,08 </a:t>
                      </a:r>
                      <a:endParaRPr lang="sk-SK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2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Položka 26</a:t>
                      </a:r>
                      <a:endParaRPr lang="sk-SK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2,37 </a:t>
                      </a:r>
                      <a:endParaRPr lang="sk-SK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3,14 </a:t>
                      </a:r>
                      <a:endParaRPr lang="sk-SK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1,82 </a:t>
                      </a:r>
                      <a:endParaRPr lang="sk-SK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006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</a:rPr>
                        <a:t>Sebareflexia pozitívneho správania sa</a:t>
                      </a:r>
                      <a:endParaRPr lang="sk-SK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4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 smtClean="0">
                          <a:effectLst/>
                        </a:rPr>
                        <a:t>2,06 </a:t>
                      </a:r>
                      <a:endParaRPr lang="sk-SK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4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 smtClean="0">
                          <a:effectLst/>
                        </a:rPr>
                        <a:t>2,06 </a:t>
                      </a:r>
                      <a:endParaRPr lang="sk-SK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4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 smtClean="0">
                          <a:effectLst/>
                        </a:rPr>
                        <a:t>1,82 </a:t>
                      </a:r>
                      <a:endParaRPr lang="sk-SK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8140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Druhy škál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4"/>
            <a:ext cx="11049000" cy="4822825"/>
          </a:xfrm>
        </p:spPr>
        <p:txBody>
          <a:bodyPr>
            <a:normAutofit/>
          </a:bodyPr>
          <a:lstStyle/>
          <a:p>
            <a:r>
              <a:rPr lang="sk-SK" sz="2000" b="1" dirty="0" smtClean="0"/>
              <a:t>Poradové</a:t>
            </a:r>
          </a:p>
          <a:p>
            <a:pPr marL="0" indent="0">
              <a:buNone/>
            </a:pPr>
            <a:r>
              <a:rPr lang="sk-SK" sz="2000" dirty="0" smtClean="0"/>
              <a:t>Pr. Charakteristiky školsky úspešného žiaka.</a:t>
            </a:r>
          </a:p>
          <a:p>
            <a:pPr marL="0" indent="0">
              <a:buNone/>
            </a:pPr>
            <a:endParaRPr lang="sk-SK" sz="2000" dirty="0" smtClean="0"/>
          </a:p>
          <a:p>
            <a:r>
              <a:rPr lang="sk-SK" sz="2000" b="1" dirty="0" smtClean="0"/>
              <a:t>Intervalové</a:t>
            </a:r>
          </a:p>
          <a:p>
            <a:pPr>
              <a:buFontTx/>
              <a:buChar char="-"/>
            </a:pPr>
            <a:r>
              <a:rPr lang="sk-SK" sz="2000" dirty="0" smtClean="0"/>
              <a:t>Znázorňujú kontinuum kvality javu, súhlasu, sily pociťovania</a:t>
            </a:r>
          </a:p>
          <a:p>
            <a:pPr marL="0" indent="0">
              <a:buNone/>
            </a:pPr>
            <a:endParaRPr lang="sk-SK" sz="2000" dirty="0" smtClean="0"/>
          </a:p>
          <a:p>
            <a:r>
              <a:rPr lang="sk-SK" sz="2000" b="1" dirty="0" smtClean="0"/>
              <a:t>Bipolárne</a:t>
            </a:r>
          </a:p>
          <a:p>
            <a:pPr marL="0" indent="0">
              <a:buNone/>
            </a:pPr>
            <a:r>
              <a:rPr lang="sk-SK" sz="2000" dirty="0"/>
              <a:t>Introvert </a:t>
            </a:r>
            <a:r>
              <a:rPr lang="sk-SK" sz="2000" dirty="0" smtClean="0"/>
              <a:t>	1 </a:t>
            </a:r>
            <a:r>
              <a:rPr lang="sk-SK" sz="2000" dirty="0"/>
              <a:t>... 2 ... 3 ... 4 ... 5 ... 6 ... 7 </a:t>
            </a:r>
            <a:r>
              <a:rPr lang="sk-SK" sz="2000" dirty="0" smtClean="0"/>
              <a:t>	Extrovert</a:t>
            </a:r>
            <a:endParaRPr lang="sk-SK" sz="2000" dirty="0"/>
          </a:p>
          <a:p>
            <a:pPr marL="0" indent="0">
              <a:buNone/>
            </a:pPr>
            <a:r>
              <a:rPr lang="sk-SK" sz="2000" dirty="0"/>
              <a:t>Usilovný </a:t>
            </a:r>
            <a:r>
              <a:rPr lang="sk-SK" sz="2000" dirty="0" smtClean="0"/>
              <a:t>	1 </a:t>
            </a:r>
            <a:r>
              <a:rPr lang="sk-SK" sz="2000" dirty="0"/>
              <a:t>... 2 ... 3 ... 4 ... 5 ... 6 ... 7 </a:t>
            </a:r>
            <a:r>
              <a:rPr lang="sk-SK" sz="2000" dirty="0" smtClean="0"/>
              <a:t>	Lenivý</a:t>
            </a:r>
            <a:endParaRPr lang="sk-SK" sz="2000" dirty="0"/>
          </a:p>
          <a:p>
            <a:pPr marL="0" indent="0">
              <a:buNone/>
            </a:pPr>
            <a:r>
              <a:rPr lang="sk-SK" sz="2000" dirty="0"/>
              <a:t>Motivovaný </a:t>
            </a:r>
            <a:r>
              <a:rPr lang="sk-SK" sz="2000" dirty="0" smtClean="0"/>
              <a:t>	1 </a:t>
            </a:r>
            <a:r>
              <a:rPr lang="sk-SK" sz="2000" dirty="0"/>
              <a:t>... 2 ... 3 ... 4 ... 5 ... 6 ... 7 </a:t>
            </a:r>
            <a:r>
              <a:rPr lang="sk-SK" sz="2000" dirty="0" smtClean="0"/>
              <a:t>	Nemotivovaný</a:t>
            </a:r>
            <a:endParaRPr lang="sk-SK" sz="2000" dirty="0"/>
          </a:p>
          <a:p>
            <a:pPr marL="0" indent="0">
              <a:buNone/>
            </a:pPr>
            <a:r>
              <a:rPr lang="sk-SK" sz="2000" dirty="0"/>
              <a:t>Kontroluje sa </a:t>
            </a:r>
            <a:r>
              <a:rPr lang="sk-SK" sz="2000" dirty="0" smtClean="0"/>
              <a:t>	1 </a:t>
            </a:r>
            <a:r>
              <a:rPr lang="sk-SK" sz="2000" dirty="0"/>
              <a:t>... 2 ... 3 ... 4 ... 5 ... 6 ... 7 </a:t>
            </a:r>
            <a:r>
              <a:rPr lang="sk-SK" sz="2000" dirty="0" smtClean="0"/>
              <a:t>	Impulzívny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66012523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757</Words>
  <Application>Microsoft Office PowerPoint</Application>
  <PresentationFormat>Vlastná</PresentationFormat>
  <Paragraphs>312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Motív Office</vt:lpstr>
      <vt:lpstr>Škály a ich použitie</vt:lpstr>
      <vt:lpstr>Definícia </vt:lpstr>
      <vt:lpstr>Príklad 1 Dotazník predností a nedostatkov</vt:lpstr>
      <vt:lpstr>Príklad 2 Vanderbiltova škála na posudzovanie príznakov dieťaťa s ADHD</vt:lpstr>
      <vt:lpstr>Príklad 3 Vanderbiltova škála na posudzovanie príznakov dieťaťa s ADHD</vt:lpstr>
      <vt:lpstr>Príklad 4 Škála rizikového správania žiaka (Mezera, 1998)</vt:lpstr>
      <vt:lpstr>Príklad 5 Príklad z dotazníka sebahodnotenia a sebavnímania žiakov (Dominika Benková, DP 2017)</vt:lpstr>
      <vt:lpstr>Vyhodnotenie príkladu 5</vt:lpstr>
      <vt:lpstr>Druhy škál</vt:lpstr>
      <vt:lpstr>Vyhodnocovanie škál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Škály a ich použitie</dc:title>
  <dc:creator>tatiana.dubayova</dc:creator>
  <cp:lastModifiedBy>Tana</cp:lastModifiedBy>
  <cp:revision>12</cp:revision>
  <dcterms:created xsi:type="dcterms:W3CDTF">2017-11-13T12:46:05Z</dcterms:created>
  <dcterms:modified xsi:type="dcterms:W3CDTF">2020-12-11T15:44:15Z</dcterms:modified>
</cp:coreProperties>
</file>