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7" r:id="rId4"/>
    <p:sldId id="266" r:id="rId5"/>
    <p:sldId id="259" r:id="rId6"/>
    <p:sldId id="260" r:id="rId7"/>
    <p:sldId id="261" r:id="rId8"/>
    <p:sldId id="263" r:id="rId9"/>
    <p:sldId id="258" r:id="rId10"/>
    <p:sldId id="268" r:id="rId11"/>
    <p:sldId id="264" r:id="rId12"/>
    <p:sldId id="270" r:id="rId13"/>
    <p:sldId id="271" r:id="rId14"/>
    <p:sldId id="257" r:id="rId1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220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014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67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19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019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21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755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085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025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912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86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BF10E-F537-417B-9008-B3A4A2BA90A4}" type="datetimeFigureOut">
              <a:rPr lang="sk-SK" smtClean="0"/>
              <a:t>4. 5. 2020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3ECD7-19F2-49C4-831A-C81207844C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1618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ntb.cz/" TargetMode="External"/><Relationship Id="rId2" Type="http://schemas.openxmlformats.org/officeDocument/2006/relationships/hyperlink" Target="http://www.eduworld.s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O </a:t>
            </a:r>
            <a:r>
              <a:rPr lang="sk-SK" sz="3600" b="1" dirty="0" err="1" smtClean="0"/>
              <a:t>šikane</a:t>
            </a:r>
            <a:endParaRPr lang="sk-SK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k-SK" sz="2000" dirty="0" smtClean="0"/>
          </a:p>
          <a:p>
            <a:r>
              <a:rPr lang="sk-SK" sz="2000" smtClean="0"/>
              <a:t>spracovala </a:t>
            </a:r>
            <a:r>
              <a:rPr lang="sk-SK" sz="2000" dirty="0" smtClean="0"/>
              <a:t>Mgr. Tatiana Dubayová, PhD.</a:t>
            </a:r>
          </a:p>
        </p:txBody>
      </p:sp>
    </p:spTree>
    <p:extLst>
      <p:ext uri="{BB962C8B-B14F-4D97-AF65-F5344CB8AC3E}">
        <p14:creationId xmlns:p14="http://schemas.microsoft.com/office/powerpoint/2010/main" val="94805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/>
              <a:t>Prevencia šikanovania na školách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9715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400" dirty="0"/>
              <a:t>Socializácia nových a nastupujúcich žiakov</a:t>
            </a:r>
          </a:p>
          <a:p>
            <a:pPr>
              <a:buFontTx/>
              <a:buChar char="-"/>
            </a:pPr>
            <a:r>
              <a:rPr lang="sk-SK" sz="2400" dirty="0"/>
              <a:t>Vytvorenie spolupracujúcej klímy</a:t>
            </a:r>
          </a:p>
          <a:p>
            <a:pPr>
              <a:buFontTx/>
              <a:buChar char="-"/>
            </a:pPr>
            <a:r>
              <a:rPr lang="sk-SK" sz="2400" dirty="0"/>
              <a:t>Zvyšovanie sebavedomia detí</a:t>
            </a:r>
          </a:p>
          <a:p>
            <a:pPr>
              <a:buFontTx/>
              <a:buChar char="-"/>
            </a:pPr>
            <a:r>
              <a:rPr lang="sk-SK" sz="2400" dirty="0"/>
              <a:t>Kvalitné trávenie času medzi hodinami</a:t>
            </a:r>
          </a:p>
          <a:p>
            <a:pPr>
              <a:buFontTx/>
              <a:buChar char="-"/>
            </a:pPr>
            <a:r>
              <a:rPr lang="sk-SK" sz="2400" dirty="0"/>
              <a:t>Dozor cez prestávky</a:t>
            </a:r>
          </a:p>
          <a:p>
            <a:pPr>
              <a:buFontTx/>
              <a:buChar char="-"/>
            </a:pPr>
            <a:r>
              <a:rPr lang="sk-SK" sz="2400" dirty="0"/>
              <a:t>Jasne definované pravidlá školského života</a:t>
            </a:r>
          </a:p>
          <a:p>
            <a:pPr>
              <a:buFontTx/>
              <a:buChar char="-"/>
            </a:pPr>
            <a:r>
              <a:rPr lang="sk-SK" sz="2400" dirty="0"/>
              <a:t>Jasne stanovený postup riešenia prípadov šikanovania</a:t>
            </a:r>
          </a:p>
          <a:p>
            <a:pPr>
              <a:buFontTx/>
              <a:buChar char="-"/>
            </a:pPr>
            <a:r>
              <a:rPr lang="sk-SK" sz="2400" dirty="0"/>
              <a:t>Diskusie o šikanovaní so žiakmi </a:t>
            </a:r>
          </a:p>
          <a:p>
            <a:pPr>
              <a:buFontTx/>
              <a:buChar char="-"/>
            </a:pPr>
            <a:r>
              <a:rPr lang="sk-SK" sz="2400" dirty="0"/>
              <a:t>Odborné vzdelávanie pedagógov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400" dirty="0"/>
              <a:t>(</a:t>
            </a:r>
            <a:r>
              <a:rPr lang="sk-SK" sz="2400" dirty="0" err="1"/>
              <a:t>Sejčová</a:t>
            </a:r>
            <a:r>
              <a:rPr lang="sk-SK" sz="2400" dirty="0"/>
              <a:t>, 2010; </a:t>
            </a:r>
            <a:r>
              <a:rPr lang="sk-SK" sz="2400" dirty="0" err="1"/>
              <a:t>Kolář</a:t>
            </a:r>
            <a:r>
              <a:rPr lang="sk-SK" sz="2400" dirty="0"/>
              <a:t>, 2011)</a:t>
            </a:r>
          </a:p>
        </p:txBody>
      </p:sp>
    </p:spTree>
    <p:extLst>
      <p:ext uri="{BB962C8B-B14F-4D97-AF65-F5344CB8AC3E}">
        <p14:creationId xmlns:p14="http://schemas.microsoft.com/office/powerpoint/2010/main" val="290125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Prevencia šikany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Dôraz na primárnu prevenciu</a:t>
            </a:r>
          </a:p>
          <a:p>
            <a:r>
              <a:rPr lang="sk-SK" sz="2400" dirty="0" smtClean="0"/>
              <a:t>Včasná intervencia</a:t>
            </a:r>
          </a:p>
          <a:p>
            <a:r>
              <a:rPr lang="sk-SK" sz="2400" dirty="0" smtClean="0"/>
              <a:t>Monitorovanie zmien v kolektíve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6854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Metodické usmernenie č. 7/2006-R </a:t>
            </a:r>
            <a:r>
              <a:rPr lang="sk-SK" sz="2400" dirty="0"/>
              <a:t>z 28. marca 2006 k prevencii a riešeniu šikanovania žiakov v školách a školských zariadeniach</a:t>
            </a:r>
          </a:p>
          <a:p>
            <a:endParaRPr lang="sk-SK" sz="2400" dirty="0"/>
          </a:p>
          <a:p>
            <a:r>
              <a:rPr lang="sk-SK" sz="2400" dirty="0"/>
              <a:t>Výchovné opatrenia: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Napomenutie triedneho učiteľa alebo riaditeľa</a:t>
            </a:r>
          </a:p>
          <a:p>
            <a:pPr marL="0" indent="0">
              <a:buNone/>
            </a:pPr>
            <a:r>
              <a:rPr lang="sk-SK" sz="2400" dirty="0"/>
              <a:t>Znížená známka zo správania</a:t>
            </a:r>
          </a:p>
          <a:p>
            <a:pPr marL="0" indent="0">
              <a:buNone/>
            </a:pPr>
            <a:r>
              <a:rPr lang="sk-SK" sz="2400" dirty="0"/>
              <a:t>Preradenie agresora </a:t>
            </a:r>
            <a:r>
              <a:rPr lang="sk-SK" sz="2400" dirty="0" smtClean="0"/>
              <a:t>do </a:t>
            </a:r>
            <a:r>
              <a:rPr lang="sk-SK" sz="2400" dirty="0"/>
              <a:t>inej triedy</a:t>
            </a:r>
          </a:p>
          <a:p>
            <a:pPr marL="0" indent="0">
              <a:buNone/>
            </a:pPr>
            <a:r>
              <a:rPr lang="sk-SK" sz="2400" dirty="0"/>
              <a:t>Podmienečné vylúčenie (nie na ZŠ)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6899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Videa k téme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/>
              <a:t>Experiment</a:t>
            </a:r>
          </a:p>
          <a:p>
            <a:pPr marL="0" indent="0">
              <a:buNone/>
            </a:pPr>
            <a:r>
              <a:rPr lang="sk-SK" sz="2400" dirty="0"/>
              <a:t>https://www.youtube.com/watch?v=EisZTB4ZQxY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b="1" dirty="0" smtClean="0"/>
              <a:t>Video </a:t>
            </a:r>
            <a:r>
              <a:rPr lang="sk-SK" sz="2400" b="1" dirty="0"/>
              <a:t>o </a:t>
            </a:r>
            <a:r>
              <a:rPr lang="sk-SK" sz="2400" b="1" dirty="0" err="1"/>
              <a:t>kyberšikane</a:t>
            </a:r>
            <a:endParaRPr lang="sk-SK" sz="2400" b="1" dirty="0"/>
          </a:p>
          <a:p>
            <a:pPr marL="0" indent="0">
              <a:buNone/>
            </a:pPr>
            <a:r>
              <a:rPr lang="sk-SK" sz="2400" dirty="0"/>
              <a:t>https://www.youtube.com/watch?v=jNdBmjUvzEU</a:t>
            </a:r>
          </a:p>
        </p:txBody>
      </p:sp>
    </p:spTree>
    <p:extLst>
      <p:ext uri="{BB962C8B-B14F-4D97-AF65-F5344CB8AC3E}">
        <p14:creationId xmlns:p14="http://schemas.microsoft.com/office/powerpoint/2010/main" val="31730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>
                <a:hlinkClick r:id="rId2"/>
              </a:rPr>
              <a:t>www.eduworld.sk</a:t>
            </a:r>
            <a:endParaRPr lang="sk-SK" sz="2400" dirty="0" smtClean="0"/>
          </a:p>
          <a:p>
            <a:endParaRPr lang="sk-SK" sz="2400" dirty="0" smtClean="0"/>
          </a:p>
          <a:p>
            <a:r>
              <a:rPr lang="sk-SK" sz="2400" dirty="0" smtClean="0">
                <a:hlinkClick r:id="rId3"/>
              </a:rPr>
              <a:t>www.nntb.cz</a:t>
            </a:r>
            <a:r>
              <a:rPr lang="sk-SK" sz="2400" dirty="0"/>
              <a:t> </a:t>
            </a:r>
            <a:r>
              <a:rPr lang="sk-SK" sz="2400" dirty="0" smtClean="0"/>
              <a:t>(</a:t>
            </a:r>
            <a:r>
              <a:rPr lang="sk-SK" sz="2400" b="1" dirty="0" err="1" smtClean="0"/>
              <a:t>Nenech</a:t>
            </a:r>
            <a:r>
              <a:rPr lang="sk-SK" sz="2400" b="1" dirty="0" smtClean="0"/>
              <a:t> to </a:t>
            </a:r>
            <a:r>
              <a:rPr lang="sk-SK" sz="2400" b="1" dirty="0" err="1" smtClean="0"/>
              <a:t>být</a:t>
            </a:r>
            <a:r>
              <a:rPr lang="sk-SK" sz="2400" b="1" dirty="0" smtClean="0"/>
              <a:t>! – Nenechaj to tak!</a:t>
            </a:r>
            <a:r>
              <a:rPr lang="sk-SK" sz="2400" dirty="0" smtClean="0"/>
              <a:t>)</a:t>
            </a:r>
          </a:p>
          <a:p>
            <a:endParaRPr lang="sk-SK" sz="2400" dirty="0" smtClean="0"/>
          </a:p>
          <a:p>
            <a:r>
              <a:rPr lang="sk-SK" sz="2400" dirty="0" smtClean="0"/>
              <a:t>Fínsky program proti </a:t>
            </a:r>
            <a:r>
              <a:rPr lang="sk-SK" sz="2400" dirty="0" err="1" smtClean="0"/>
              <a:t>šikane</a:t>
            </a:r>
            <a:r>
              <a:rPr lang="sk-SK" sz="2400" dirty="0" smtClean="0"/>
              <a:t> </a:t>
            </a:r>
            <a:r>
              <a:rPr lang="sk-SK" sz="2400" b="1" dirty="0" err="1" smtClean="0"/>
              <a:t>KiVa</a:t>
            </a:r>
            <a:endParaRPr lang="sk-SK" sz="2400" b="1" dirty="0" smtClean="0"/>
          </a:p>
          <a:p>
            <a:endParaRPr lang="sk-SK" sz="2400" b="1" dirty="0" smtClean="0"/>
          </a:p>
          <a:p>
            <a:r>
              <a:rPr lang="sk-SK" sz="2400" dirty="0" smtClean="0"/>
              <a:t>Dotazník SO-RA-D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86266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Základné definície a vymedzenie šikany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 smtClean="0"/>
              <a:t>negatívny fyzický alebo slovný</a:t>
            </a:r>
            <a:r>
              <a:rPr lang="en-US" sz="2400" b="1" dirty="0" smtClean="0"/>
              <a:t> </a:t>
            </a:r>
            <a:r>
              <a:rPr lang="pt-BR" sz="2400" b="1" dirty="0" smtClean="0"/>
              <a:t>útok s nepriateľským úmyslom a s opakujúcou tendenciou </a:t>
            </a:r>
            <a:r>
              <a:rPr lang="pt-BR" sz="2400" dirty="0" smtClean="0"/>
              <a:t>(Olweus, 1991; Pepler a Graig, </a:t>
            </a:r>
            <a:r>
              <a:rPr lang="sk-SK" sz="2400" dirty="0" smtClean="0"/>
              <a:t>1995)</a:t>
            </a:r>
          </a:p>
          <a:p>
            <a:endParaRPr lang="sk-SK" sz="2400" dirty="0" smtClean="0"/>
          </a:p>
          <a:p>
            <a:r>
              <a:rPr lang="sk-SK" sz="2400" dirty="0" smtClean="0"/>
              <a:t>Zámernosť</a:t>
            </a:r>
          </a:p>
          <a:p>
            <a:r>
              <a:rPr lang="sk-SK" sz="2400" dirty="0" smtClean="0"/>
              <a:t>Opakovanie</a:t>
            </a:r>
          </a:p>
          <a:p>
            <a:r>
              <a:rPr lang="sk-SK" sz="2400" dirty="0" smtClean="0"/>
              <a:t>Samoúčelnosť agresivity</a:t>
            </a:r>
          </a:p>
          <a:p>
            <a:r>
              <a:rPr lang="sk-SK" sz="2400" dirty="0" smtClean="0"/>
              <a:t>Asymetrický vzťah</a:t>
            </a:r>
            <a:endParaRPr lang="en-US" sz="2400" dirty="0" smtClean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0545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Stav šikanovania na Slovensku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HBSC štúdia (2009-2010, 108 škôl, 5.-9. ročník, 8500 respondentov)</a:t>
            </a:r>
          </a:p>
          <a:p>
            <a:r>
              <a:rPr lang="sk-SK" sz="2400" dirty="0"/>
              <a:t>6-16</a:t>
            </a:r>
            <a:r>
              <a:rPr lang="en-US" sz="2400" dirty="0">
                <a:cs typeface="Courier New"/>
              </a:rPr>
              <a:t>%</a:t>
            </a:r>
            <a:r>
              <a:rPr lang="sk-SK" sz="2400" dirty="0">
                <a:cs typeface="Courier New"/>
              </a:rPr>
              <a:t> školákov</a:t>
            </a:r>
          </a:p>
          <a:p>
            <a:r>
              <a:rPr lang="sk-SK" sz="2400" dirty="0">
                <a:cs typeface="Courier New"/>
              </a:rPr>
              <a:t>Častejšie šikanovaní chlapci ako dievčatá a častejšie mladší žiaci ako starší</a:t>
            </a:r>
          </a:p>
          <a:p>
            <a:r>
              <a:rPr lang="sk-SK" sz="2400" dirty="0">
                <a:cs typeface="Courier New"/>
              </a:rPr>
              <a:t>K šikanovaniu sa priznalo 8-17</a:t>
            </a:r>
            <a:r>
              <a:rPr lang="en-US" sz="2400" dirty="0">
                <a:cs typeface="Courier New"/>
              </a:rPr>
              <a:t> %</a:t>
            </a:r>
            <a:r>
              <a:rPr lang="sk-SK" sz="2400" dirty="0">
                <a:cs typeface="Courier New"/>
              </a:rPr>
              <a:t> školákov</a:t>
            </a:r>
          </a:p>
          <a:p>
            <a:r>
              <a:rPr lang="sk-SK" sz="2400" dirty="0">
                <a:cs typeface="Courier New"/>
              </a:rPr>
              <a:t>2/3 školákov boli svedkami šikanovania</a:t>
            </a:r>
          </a:p>
          <a:p>
            <a:r>
              <a:rPr lang="sk-SK" sz="2400" dirty="0">
                <a:cs typeface="Courier New"/>
              </a:rPr>
              <a:t>S </a:t>
            </a:r>
            <a:r>
              <a:rPr lang="sk-SK" sz="2400" dirty="0" err="1">
                <a:cs typeface="Courier New"/>
              </a:rPr>
              <a:t>kyberšikanou</a:t>
            </a:r>
            <a:r>
              <a:rPr lang="sk-SK" sz="2400" dirty="0">
                <a:cs typeface="Courier New"/>
              </a:rPr>
              <a:t> sa stretlo 12-18</a:t>
            </a:r>
            <a:r>
              <a:rPr lang="en-US" sz="2400" dirty="0">
                <a:cs typeface="Courier New"/>
              </a:rPr>
              <a:t> %</a:t>
            </a:r>
            <a:r>
              <a:rPr lang="sk-SK" sz="2400" dirty="0">
                <a:cs typeface="Courier New"/>
              </a:rPr>
              <a:t> školákov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12174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Druhy šikanovania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k-SK" sz="2400" b="1" dirty="0"/>
              <a:t>Fyzické</a:t>
            </a:r>
            <a:r>
              <a:rPr lang="sk-SK" sz="2400" dirty="0"/>
              <a:t> – napadnutie, bitky</a:t>
            </a:r>
          </a:p>
          <a:p>
            <a:pPr>
              <a:lnSpc>
                <a:spcPct val="200000"/>
              </a:lnSpc>
            </a:pPr>
            <a:r>
              <a:rPr lang="sk-SK" sz="2400" b="1" dirty="0"/>
              <a:t>Psychické</a:t>
            </a:r>
            <a:r>
              <a:rPr lang="sk-SK" sz="2400" dirty="0"/>
              <a:t> – nadávky, prezývky, vyhrážanie sa, hrozby</a:t>
            </a:r>
          </a:p>
          <a:p>
            <a:pPr>
              <a:lnSpc>
                <a:spcPct val="200000"/>
              </a:lnSpc>
            </a:pPr>
            <a:r>
              <a:rPr lang="sk-SK" sz="2400" b="1" dirty="0"/>
              <a:t>Izolácia</a:t>
            </a:r>
            <a:r>
              <a:rPr lang="sk-SK" sz="2400" dirty="0"/>
              <a:t> – vyradenie zo skupiny</a:t>
            </a:r>
          </a:p>
          <a:p>
            <a:pPr>
              <a:lnSpc>
                <a:spcPct val="200000"/>
              </a:lnSpc>
            </a:pPr>
            <a:r>
              <a:rPr lang="sk-SK" sz="2400" b="1" dirty="0" err="1"/>
              <a:t>Kyberšikana</a:t>
            </a:r>
            <a:r>
              <a:rPr lang="sk-SK" sz="2400" dirty="0"/>
              <a:t> – posielanie emailov, </a:t>
            </a:r>
            <a:r>
              <a:rPr lang="sk-SK" sz="2400" dirty="0" err="1"/>
              <a:t>sms</a:t>
            </a:r>
            <a:r>
              <a:rPr lang="sk-SK" sz="2400" dirty="0"/>
              <a:t>, komentovanie na sociálnych </a:t>
            </a:r>
            <a:r>
              <a:rPr lang="sk-SK" sz="2400" dirty="0" err="1"/>
              <a:t>sietiach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46352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Stupne šikany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615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B050"/>
                </a:solidFill>
              </a:rPr>
              <a:t>stupeň – psychické formy násilia – odmietanie, ohováranie, vylučovanie z hry, posmievanie, ironizovanie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B050"/>
                </a:solidFill>
              </a:rPr>
              <a:t>stupeň – fyzická agresia, obeť začína slúžiť ako ventil napätia pre ostatných, obeť slúži ako objekt zábavy; prejavy: napr. </a:t>
            </a:r>
            <a:r>
              <a:rPr lang="pl-PL" sz="2400" dirty="0" smtClean="0">
                <a:solidFill>
                  <a:srgbClr val="00B050"/>
                </a:solidFill>
              </a:rPr>
              <a:t>postrkovanie, podkýnanie, predbiehanie v rade, ľahké facky a pod. </a:t>
            </a:r>
            <a:r>
              <a:rPr lang="sk-SK" sz="2400" dirty="0" smtClean="0">
                <a:solidFill>
                  <a:srgbClr val="00B050"/>
                </a:solidFill>
              </a:rPr>
              <a:t> 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00B050"/>
                </a:solidFill>
              </a:rPr>
              <a:t>stupeň – vytváranie skupinky agresorov – jadra, začína systematické ubližovanie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FF0000"/>
                </a:solidFill>
              </a:rPr>
              <a:t>stupeň – normy správania agresorov sú prijaté zvyškom kolektívu; rezistencia proti vyšetrovaniu, klamanie autoritám, bagatelizovanie ubližovania, atmosféra strachu a napätia v triede</a:t>
            </a:r>
          </a:p>
          <a:p>
            <a:pPr marL="457200" indent="-457200">
              <a:buAutoNum type="arabicPeriod"/>
            </a:pPr>
            <a:r>
              <a:rPr lang="sk-SK" sz="2400" dirty="0" smtClean="0">
                <a:solidFill>
                  <a:srgbClr val="FF0000"/>
                </a:solidFill>
              </a:rPr>
              <a:t>stupeň – dokonalé šikanovanie, tzv. „totalita“. Násilie je vnímané ako normálne, chýbajú pocity viny alebo súcitu. </a:t>
            </a:r>
          </a:p>
        </p:txBody>
      </p:sp>
    </p:spTree>
    <p:extLst>
      <p:ext uri="{BB962C8B-B14F-4D97-AF65-F5344CB8AC3E}">
        <p14:creationId xmlns:p14="http://schemas.microsoft.com/office/powerpoint/2010/main" val="84763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Obeť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Pravá</a:t>
            </a:r>
          </a:p>
          <a:p>
            <a:r>
              <a:rPr lang="sk-SK" sz="2400" dirty="0" smtClean="0"/>
              <a:t>Provokujúca</a:t>
            </a:r>
          </a:p>
          <a:p>
            <a:endParaRPr lang="sk-SK" sz="2400" dirty="0"/>
          </a:p>
          <a:p>
            <a:r>
              <a:rPr lang="sk-SK" sz="2400" dirty="0" smtClean="0"/>
              <a:t>Izolovaný člen</a:t>
            </a:r>
          </a:p>
          <a:p>
            <a:r>
              <a:rPr lang="sk-SK" sz="2400" dirty="0" smtClean="0"/>
              <a:t>Nový žiak</a:t>
            </a:r>
          </a:p>
          <a:p>
            <a:r>
              <a:rPr lang="sk-SK" sz="2400" dirty="0" smtClean="0"/>
              <a:t>Žiak so zdravotným postihnutím</a:t>
            </a:r>
          </a:p>
          <a:p>
            <a:r>
              <a:rPr lang="sk-SK" sz="2400" dirty="0" smtClean="0"/>
              <a:t>Žiak odlišujúci sa od skupiny (dobrý žiak, alebo </a:t>
            </a:r>
            <a:r>
              <a:rPr lang="sk-SK" sz="2400" dirty="0" err="1" smtClean="0"/>
              <a:t>handicap</a:t>
            </a:r>
            <a:r>
              <a:rPr lang="sk-SK" sz="2400" dirty="0" smtClean="0"/>
              <a:t>)</a:t>
            </a:r>
          </a:p>
          <a:p>
            <a:r>
              <a:rPr lang="sk-SK" sz="2400" dirty="0" smtClean="0"/>
              <a:t>Žiak ťažšie nadväzujúci kontakty</a:t>
            </a:r>
          </a:p>
        </p:txBody>
      </p:sp>
    </p:spTree>
    <p:extLst>
      <p:ext uri="{BB962C8B-B14F-4D97-AF65-F5344CB8AC3E}">
        <p14:creationId xmlns:p14="http://schemas.microsoft.com/office/powerpoint/2010/main" val="258555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r>
              <a:rPr lang="sk-SK" sz="3200" b="1" dirty="0" smtClean="0"/>
              <a:t>Agresor – príčiny vzniku agresívneho správania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301749"/>
            <a:ext cx="10515600" cy="5432426"/>
          </a:xfrm>
        </p:spPr>
        <p:txBody>
          <a:bodyPr>
            <a:normAutofit/>
          </a:bodyPr>
          <a:lstStyle/>
          <a:p>
            <a:r>
              <a:rPr lang="sk-SK" sz="2000" dirty="0" smtClean="0"/>
              <a:t>rodinné problémy (rozvod, prírastok resp. úmrtie v rodine),</a:t>
            </a:r>
          </a:p>
          <a:p>
            <a:r>
              <a:rPr lang="sk-SK" sz="2000" dirty="0" smtClean="0"/>
              <a:t>snaha o odplatu (dieťa, ktoré je alebo bolo samo týrané),</a:t>
            </a:r>
          </a:p>
          <a:p>
            <a:r>
              <a:rPr lang="sk-SK" sz="2000" dirty="0" smtClean="0"/>
              <a:t>príliš dominantný rodič,</a:t>
            </a:r>
          </a:p>
          <a:p>
            <a:r>
              <a:rPr lang="sk-SK" sz="2000" smtClean="0"/>
              <a:t>nadmerné </a:t>
            </a:r>
            <a:r>
              <a:rPr lang="sk-SK" sz="2000" dirty="0" smtClean="0"/>
              <a:t>vyžadovanie a pútanie pozornosti,</a:t>
            </a:r>
          </a:p>
          <a:p>
            <a:r>
              <a:rPr lang="pl-PL" sz="2000" dirty="0" smtClean="0"/>
              <a:t>potešenie z manipulovania s ľuďmi,</a:t>
            </a:r>
          </a:p>
          <a:p>
            <a:r>
              <a:rPr lang="pl-PL" sz="2000" dirty="0" smtClean="0"/>
              <a:t>agresivita, krutosť, potešenie z utrpenia druhých,</a:t>
            </a:r>
          </a:p>
          <a:p>
            <a:r>
              <a:rPr lang="sk-SK" sz="2000" dirty="0" smtClean="0"/>
              <a:t>pocit menejcennosti, frustrácia,</a:t>
            </a:r>
          </a:p>
          <a:p>
            <a:r>
              <a:rPr lang="sk-SK" sz="2000" dirty="0" smtClean="0"/>
              <a:t>zvedavosť, nuda,</a:t>
            </a:r>
          </a:p>
          <a:p>
            <a:r>
              <a:rPr lang="sk-SK" sz="2000" dirty="0" smtClean="0"/>
              <a:t>negatívny vplyv rovesníkov </a:t>
            </a:r>
            <a:r>
              <a:rPr lang="sk-SK" sz="1800" dirty="0" smtClean="0"/>
              <a:t>(Gajdošová, </a:t>
            </a:r>
            <a:r>
              <a:rPr lang="sk-SK" sz="1800" dirty="0" err="1" smtClean="0"/>
              <a:t>Herényiová</a:t>
            </a:r>
            <a:r>
              <a:rPr lang="sk-SK" sz="1800" dirty="0" smtClean="0"/>
              <a:t>, </a:t>
            </a:r>
            <a:r>
              <a:rPr lang="sk-SK" sz="1800" dirty="0" err="1" smtClean="0"/>
              <a:t>Valihorová</a:t>
            </a:r>
            <a:r>
              <a:rPr lang="sk-SK" sz="1800" dirty="0" smtClean="0"/>
              <a:t>, 2010)</a:t>
            </a:r>
          </a:p>
          <a:p>
            <a:endParaRPr lang="sk-SK" sz="1800" dirty="0" smtClean="0"/>
          </a:p>
          <a:p>
            <a:r>
              <a:rPr lang="sk-SK" sz="2000" dirty="0"/>
              <a:t>n</a:t>
            </a:r>
            <a:r>
              <a:rPr lang="sk-SK" sz="2000" dirty="0" smtClean="0"/>
              <a:t>egatívny vzťah ku škole a vzdelávaniu</a:t>
            </a:r>
          </a:p>
          <a:p>
            <a:r>
              <a:rPr lang="sk-SK" sz="2000" dirty="0"/>
              <a:t>s</a:t>
            </a:r>
            <a:r>
              <a:rPr lang="sk-SK" sz="2000" dirty="0" smtClean="0"/>
              <a:t>labé schopnosti riešiť sociálne problémy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56210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Agresor – typy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 smtClean="0"/>
              <a:t>Hrubý, primitívny, impulzívny – </a:t>
            </a:r>
            <a:r>
              <a:rPr lang="sk-SK" sz="2400" dirty="0" smtClean="0"/>
              <a:t>narušené vzťahy k autorite, neľútostný, vyžaduje absolútnu poslušnosť</a:t>
            </a:r>
          </a:p>
          <a:p>
            <a:endParaRPr lang="sk-SK" sz="2400" dirty="0" smtClean="0"/>
          </a:p>
          <a:p>
            <a:r>
              <a:rPr lang="sk-SK" sz="2400" b="1" dirty="0" smtClean="0"/>
              <a:t>Slušný, kultivovaný </a:t>
            </a:r>
            <a:r>
              <a:rPr lang="sk-SK" sz="2400" dirty="0" smtClean="0"/>
              <a:t>– cielené a rafinované konanie, sadistické tendencie</a:t>
            </a:r>
          </a:p>
          <a:p>
            <a:endParaRPr lang="sk-SK" sz="2400" dirty="0" smtClean="0"/>
          </a:p>
          <a:p>
            <a:r>
              <a:rPr lang="sk-SK" sz="2400" b="1" dirty="0" smtClean="0"/>
              <a:t>„</a:t>
            </a:r>
            <a:r>
              <a:rPr lang="sk-SK" sz="2400" b="1" dirty="0" err="1" smtClean="0"/>
              <a:t>Srandista</a:t>
            </a:r>
            <a:r>
              <a:rPr lang="sk-SK" sz="2400" b="1" dirty="0" smtClean="0"/>
              <a:t>“ </a:t>
            </a:r>
            <a:r>
              <a:rPr lang="sk-SK" sz="2400" dirty="0" smtClean="0"/>
              <a:t>– sebavedomý, obľúbený, vplyvný; zosmiešňuje, prekrúca, zveličuje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6146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Odporúčania pre učiteľa pri riešení šikany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 smtClean="0"/>
              <a:t>Diskrétnosť pri vyšetrovaní</a:t>
            </a:r>
          </a:p>
          <a:p>
            <a:r>
              <a:rPr lang="sk-SK" sz="2400" dirty="0" smtClean="0"/>
              <a:t>Individuálne rozhovory so svedkami, obeťami a rodičmi agresorov</a:t>
            </a:r>
          </a:p>
          <a:p>
            <a:r>
              <a:rPr lang="sk-SK" sz="2400" dirty="0" smtClean="0"/>
              <a:t>Nedovoliť konfrontáciu agresorov s obeťami</a:t>
            </a:r>
          </a:p>
          <a:p>
            <a:r>
              <a:rPr lang="sk-SK" sz="2400" dirty="0" smtClean="0"/>
              <a:t>Neprezradiť zdroje informácií rodičom</a:t>
            </a:r>
          </a:p>
          <a:p>
            <a:r>
              <a:rPr lang="sk-SK" sz="2400" dirty="0" smtClean="0"/>
              <a:t>Neustúpiť tlaku rodičov agresorov</a:t>
            </a:r>
          </a:p>
          <a:p>
            <a:r>
              <a:rPr lang="sk-SK" sz="2400" dirty="0" smtClean="0"/>
              <a:t>Ochrana obete (odchod domov, </a:t>
            </a:r>
            <a:r>
              <a:rPr lang="sk-SK" sz="2400" dirty="0" err="1" smtClean="0"/>
              <a:t>dlhodobejší</a:t>
            </a:r>
            <a:r>
              <a:rPr lang="sk-SK" sz="2400" dirty="0" smtClean="0"/>
              <a:t> pobyt obete doma alebo prechod na inú školu)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6418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422</Words>
  <Application>Microsoft Office PowerPoint</Application>
  <PresentationFormat>Vlastná</PresentationFormat>
  <Paragraphs>101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O šikane</vt:lpstr>
      <vt:lpstr>Základné definície a vymedzenie šikany</vt:lpstr>
      <vt:lpstr>Stav šikanovania na Slovensku</vt:lpstr>
      <vt:lpstr>Druhy šikanovania</vt:lpstr>
      <vt:lpstr>Stupne šikany</vt:lpstr>
      <vt:lpstr>Obeť</vt:lpstr>
      <vt:lpstr>Agresor – príčiny vzniku agresívneho správania</vt:lpstr>
      <vt:lpstr>Agresor – typy</vt:lpstr>
      <vt:lpstr>Odporúčania pre učiteľa pri riešení šikany</vt:lpstr>
      <vt:lpstr>Prevencia šikanovania na školách</vt:lpstr>
      <vt:lpstr>Prevencia šikany</vt:lpstr>
      <vt:lpstr>Prezentácia programu PowerPoint</vt:lpstr>
      <vt:lpstr>Videa k téme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Tatiana Dubayova</dc:creator>
  <cp:lastModifiedBy>Tana</cp:lastModifiedBy>
  <cp:revision>10</cp:revision>
  <dcterms:created xsi:type="dcterms:W3CDTF">2018-12-06T07:13:28Z</dcterms:created>
  <dcterms:modified xsi:type="dcterms:W3CDTF">2020-05-04T20:10:53Z</dcterms:modified>
</cp:coreProperties>
</file>