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/>
              <a:t>Upravte štýl predlohy podnadpisov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17. 5. 2020</a:t>
            </a:fld>
            <a:endParaRPr lang="sk-SK"/>
          </a:p>
        </p:txBody>
      </p:sp>
      <p:sp>
        <p:nvSpPr>
          <p:cNvPr id="20" name="Zástupný symbol päty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17. 5. 2020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17. 5. 2020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17. 5. 2020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17. 5. 2020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Obdĺž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17. 5. 2020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17. 5. 2020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17. 5. 2020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17. 5. 2020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  <p:sp>
        <p:nvSpPr>
          <p:cNvPr id="6" name="Obdĺž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/>
              <a:t>Upravte štýl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17. 5. 2020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77F18-79EF-4BA2-A93C-01C5E7FE35FC}" type="datetimeFigureOut">
              <a:rPr lang="sk-SK" smtClean="0"/>
              <a:t>17. 5. 2020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  <p:sp>
        <p:nvSpPr>
          <p:cNvPr id="8" name="Obdĺž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k-SK"/>
              <a:t>Ak chcete pridať obrázok, kliknite na ikonu</a:t>
            </a:r>
            <a:endParaRPr kumimoji="0" lang="en-US" dirty="0"/>
          </a:p>
        </p:txBody>
      </p:sp>
      <p:sp>
        <p:nvSpPr>
          <p:cNvPr id="9" name="Vývojový diagram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/>
              <a:t>Upravte štýl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lá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nadpis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sk-SK"/>
              <a:t>Upravte štýly predlohy textu</a:t>
            </a:r>
            <a:endParaRPr kumimoji="0" lang="en-US"/>
          </a:p>
        </p:txBody>
      </p:sp>
      <p:sp>
        <p:nvSpPr>
          <p:cNvPr id="9" name="Zástupný symbol tex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k-SK"/>
              <a:t>Upravte štýl predlohy textu.</a:t>
            </a:r>
          </a:p>
          <a:p>
            <a:pPr lvl="1" eaLnBrk="1" latinLnBrk="0" hangingPunct="1"/>
            <a:r>
              <a:rPr kumimoji="0" lang="sk-SK"/>
              <a:t>Druhá úroveň</a:t>
            </a:r>
          </a:p>
          <a:p>
            <a:pPr lvl="2" eaLnBrk="1" latinLnBrk="0" hangingPunct="1"/>
            <a:r>
              <a:rPr kumimoji="0" lang="sk-SK"/>
              <a:t>Tretia úroveň</a:t>
            </a:r>
          </a:p>
          <a:p>
            <a:pPr lvl="3" eaLnBrk="1" latinLnBrk="0" hangingPunct="1"/>
            <a:r>
              <a:rPr kumimoji="0" lang="sk-SK"/>
              <a:t>Štvrtá úroveň</a:t>
            </a:r>
          </a:p>
          <a:p>
            <a:pPr lvl="4" eaLnBrk="1" latinLnBrk="0" hangingPunct="1"/>
            <a:r>
              <a:rPr kumimoji="0" lang="sk-SK"/>
              <a:t>Piata úroveň</a:t>
            </a:r>
            <a:endParaRPr kumimoji="0" lang="en-US"/>
          </a:p>
        </p:txBody>
      </p:sp>
      <p:sp>
        <p:nvSpPr>
          <p:cNvPr id="24" name="Zástupný symbol dátumu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C877F18-79EF-4BA2-A93C-01C5E7FE35FC}" type="datetimeFigureOut">
              <a:rPr lang="sk-SK" smtClean="0"/>
              <a:t>17. 5. 2020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  <p:sp>
        <p:nvSpPr>
          <p:cNvPr id="15" name="Obdĺž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000" b="1" dirty="0"/>
              <a:t>ÚVOD DO PATOPSYCHOLÓGIE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75048"/>
          </a:xfrm>
        </p:spPr>
        <p:txBody>
          <a:bodyPr>
            <a:normAutofit/>
          </a:bodyPr>
          <a:lstStyle/>
          <a:p>
            <a:r>
              <a:rPr lang="sk-SK" sz="2800" b="1" dirty="0"/>
              <a:t>Mgr. Tatiana DUBAYOVÁ, PhD.</a:t>
            </a:r>
          </a:p>
          <a:p>
            <a:r>
              <a:rPr lang="sk-SK" sz="2000" b="1" dirty="0"/>
              <a:t>Katedra špeciálnej pedagogiky</a:t>
            </a:r>
          </a:p>
          <a:p>
            <a:r>
              <a:rPr lang="sk-SK" sz="2000" b="1" dirty="0"/>
              <a:t>Pedagogická fakulta </a:t>
            </a:r>
          </a:p>
          <a:p>
            <a:r>
              <a:rPr lang="sk-SK" sz="2000" b="1" dirty="0"/>
              <a:t>Prešovská univerzita v Prešove</a:t>
            </a:r>
          </a:p>
        </p:txBody>
      </p:sp>
    </p:spTree>
    <p:extLst>
      <p:ext uri="{BB962C8B-B14F-4D97-AF65-F5344CB8AC3E}">
        <p14:creationId xmlns:p14="http://schemas.microsoft.com/office/powerpoint/2010/main" val="707579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Oblasti narušenia/postihnutia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sk-SK" b="1" dirty="0"/>
              <a:t>Motorický vývin</a:t>
            </a:r>
          </a:p>
          <a:p>
            <a:pPr>
              <a:lnSpc>
                <a:spcPct val="150000"/>
              </a:lnSpc>
            </a:pPr>
            <a:r>
              <a:rPr lang="sk-SK" b="1" dirty="0"/>
              <a:t>Kognitívny vývin</a:t>
            </a:r>
          </a:p>
          <a:p>
            <a:pPr>
              <a:lnSpc>
                <a:spcPct val="150000"/>
              </a:lnSpc>
            </a:pPr>
            <a:r>
              <a:rPr lang="sk-SK" b="1" dirty="0"/>
              <a:t>Komunikačný vývin</a:t>
            </a:r>
          </a:p>
          <a:p>
            <a:pPr>
              <a:lnSpc>
                <a:spcPct val="150000"/>
              </a:lnSpc>
            </a:pPr>
            <a:r>
              <a:rPr lang="sk-SK" b="1" dirty="0"/>
              <a:t>Emocionálny a sociálny vývin</a:t>
            </a:r>
          </a:p>
          <a:p>
            <a:pPr>
              <a:lnSpc>
                <a:spcPct val="150000"/>
              </a:lnSpc>
            </a:pPr>
            <a:r>
              <a:rPr lang="sk-SK" b="1" dirty="0"/>
              <a:t>Vývin sebaobsluhy</a:t>
            </a:r>
          </a:p>
          <a:p>
            <a:pPr>
              <a:lnSpc>
                <a:spcPct val="150000"/>
              </a:lnSpc>
            </a:pPr>
            <a:r>
              <a:rPr lang="sk-SK" b="1" dirty="0"/>
              <a:t>Vývin hry</a:t>
            </a:r>
          </a:p>
        </p:txBody>
      </p:sp>
    </p:spTree>
    <p:extLst>
      <p:ext uri="{BB962C8B-B14F-4D97-AF65-F5344CB8AC3E}">
        <p14:creationId xmlns:p14="http://schemas.microsoft.com/office/powerpoint/2010/main" val="223162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Patopsychológia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800" b="1" dirty="0"/>
              <a:t>Patopsychológia</a:t>
            </a:r>
            <a:r>
              <a:rPr lang="sk-SK" sz="2800" dirty="0"/>
              <a:t> alebo </a:t>
            </a:r>
            <a:r>
              <a:rPr lang="sk-SK" sz="2800" b="1" dirty="0"/>
              <a:t>Psychológia osôb s postihnutím</a:t>
            </a:r>
            <a:r>
              <a:rPr lang="sk-SK" sz="2800" dirty="0"/>
              <a:t>?</a:t>
            </a:r>
          </a:p>
          <a:p>
            <a:pPr marL="0" indent="0">
              <a:buNone/>
            </a:pPr>
            <a:endParaRPr lang="sk-SK" sz="2800" dirty="0"/>
          </a:p>
          <a:p>
            <a:pPr marL="0" indent="0">
              <a:lnSpc>
                <a:spcPct val="150000"/>
              </a:lnSpc>
              <a:buNone/>
            </a:pPr>
            <a:r>
              <a:rPr lang="sk-SK" sz="2800" b="1" dirty="0"/>
              <a:t>J. </a:t>
            </a:r>
            <a:r>
              <a:rPr lang="sk-SK" sz="2800" b="1" dirty="0" err="1"/>
              <a:t>Košč</a:t>
            </a:r>
            <a:r>
              <a:rPr lang="sk-SK" sz="2800" b="1" dirty="0"/>
              <a:t>, 1973-1975: </a:t>
            </a:r>
            <a:r>
              <a:rPr lang="sk-SK" sz="2800" i="1" dirty="0"/>
              <a:t>„veda o psychických stavoch, vlastnostiach a procesoch osobnosti, vrátane sprievodných javov vyskytujúcich sa pri vzniku, v priebehu alebo dôsledkom akéhokoľvek životného nedostatku“</a:t>
            </a:r>
          </a:p>
          <a:p>
            <a:pPr marL="0" indent="0">
              <a:lnSpc>
                <a:spcPct val="150000"/>
              </a:lnSpc>
              <a:buNone/>
            </a:pPr>
            <a:endParaRPr lang="sk-SK" sz="2800" i="1" dirty="0"/>
          </a:p>
        </p:txBody>
      </p:sp>
    </p:spTree>
    <p:extLst>
      <p:ext uri="{BB962C8B-B14F-4D97-AF65-F5344CB8AC3E}">
        <p14:creationId xmlns:p14="http://schemas.microsoft.com/office/powerpoint/2010/main" val="1737078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Patopsychológia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k-SK" sz="2800" b="1" dirty="0"/>
              <a:t>Nepriaznivý životný nedostatok </a:t>
            </a:r>
            <a:r>
              <a:rPr lang="sk-SK" sz="2800" dirty="0"/>
              <a:t>= telesné alebo duševné ochorenie, senzorické alebo somatické postihnutie, deprivácia, ohrozenie života, život v </a:t>
            </a:r>
            <a:r>
              <a:rPr lang="sk-SK" sz="2800" dirty="0" err="1"/>
              <a:t>málopodnetnom</a:t>
            </a:r>
            <a:r>
              <a:rPr lang="sk-SK" sz="2800" dirty="0"/>
              <a:t> prostredí a pod.</a:t>
            </a:r>
          </a:p>
        </p:txBody>
      </p:sp>
    </p:spTree>
    <p:extLst>
      <p:ext uri="{BB962C8B-B14F-4D97-AF65-F5344CB8AC3E}">
        <p14:creationId xmlns:p14="http://schemas.microsoft.com/office/powerpoint/2010/main" val="3440259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Patopsychológia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b="1" dirty="0"/>
              <a:t>Špeciálna psychológia </a:t>
            </a:r>
            <a:r>
              <a:rPr lang="sk-SK" sz="2400" dirty="0"/>
              <a:t>– osobitosti vnemov, pocitov, pamäti, myslenia, emocionálno-vôľovej sféry, charakteru a osobnosti osôb s postihnutím (</a:t>
            </a:r>
            <a:r>
              <a:rPr lang="sk-SK" sz="2400" dirty="0" err="1"/>
              <a:t>Rubinštejnová</a:t>
            </a:r>
            <a:r>
              <a:rPr lang="sk-SK" sz="2400" dirty="0"/>
              <a:t>)</a:t>
            </a:r>
          </a:p>
          <a:p>
            <a:pPr marL="0" indent="0">
              <a:buNone/>
            </a:pPr>
            <a:r>
              <a:rPr lang="sk-SK" sz="2400" b="1" dirty="0"/>
              <a:t>Špeciálnopedagogická psychológia </a:t>
            </a:r>
            <a:r>
              <a:rPr lang="sk-SK" sz="2400" dirty="0"/>
              <a:t>– procesy poznávania, emotívnych procesov a vôľových vlastností osôb s postihnutím (</a:t>
            </a:r>
            <a:r>
              <a:rPr lang="sk-SK" sz="2400" dirty="0" err="1"/>
              <a:t>Illyés</a:t>
            </a:r>
            <a:r>
              <a:rPr lang="sk-SK" sz="2400" dirty="0"/>
              <a:t>)</a:t>
            </a:r>
          </a:p>
          <a:p>
            <a:pPr marL="0" indent="0">
              <a:buNone/>
            </a:pPr>
            <a:endParaRPr lang="sk-SK" sz="2400" b="1" dirty="0"/>
          </a:p>
          <a:p>
            <a:pPr marL="0" indent="0">
              <a:buNone/>
            </a:pPr>
            <a:r>
              <a:rPr lang="sk-SK" sz="2400" b="1" dirty="0"/>
              <a:t>Psychológia osôb s postihnutím</a:t>
            </a:r>
            <a:r>
              <a:rPr lang="sk-SK" sz="2400" dirty="0"/>
              <a:t> – skúma zákonitosti špecifického priebehu psychických procesov, stavov, vlastností, štruktúry osobnosti osôb s postihnutím a zákonitosti psychickej regulácie ich správania (</a:t>
            </a:r>
            <a:r>
              <a:rPr lang="sk-SK" sz="2400" dirty="0" err="1"/>
              <a:t>Jakabčic</a:t>
            </a:r>
            <a:r>
              <a:rPr lang="sk-SK" sz="2400" dirty="0"/>
              <a:t>, </a:t>
            </a:r>
            <a:r>
              <a:rPr lang="sk-SK" sz="2400" dirty="0" err="1"/>
              <a:t>Požár</a:t>
            </a:r>
            <a:r>
              <a:rPr lang="sk-SK" sz="2400" dirty="0"/>
              <a:t>, </a:t>
            </a:r>
            <a:r>
              <a:rPr lang="sk-SK" sz="2400" dirty="0" err="1"/>
              <a:t>Andreánsky</a:t>
            </a:r>
            <a:r>
              <a:rPr lang="sk-SK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41204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Predmet skúmania patopsychológie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sz="2800" b="1" dirty="0"/>
              <a:t>Jedinec </a:t>
            </a:r>
            <a:r>
              <a:rPr lang="sk-SK" sz="4400" b="1" dirty="0"/>
              <a:t>s</a:t>
            </a:r>
            <a:r>
              <a:rPr lang="sk-SK" sz="2800" b="1" dirty="0"/>
              <a:t> postihnutím</a:t>
            </a:r>
          </a:p>
          <a:p>
            <a:pPr marL="0" indent="0">
              <a:buNone/>
            </a:pPr>
            <a:endParaRPr lang="sk-SK" sz="28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sk-SK" sz="2800" dirty="0"/>
              <a:t>(defektný, anomálny, atypický, </a:t>
            </a:r>
            <a:r>
              <a:rPr lang="sk-SK" sz="2800" dirty="0" err="1"/>
              <a:t>subnormný</a:t>
            </a:r>
            <a:r>
              <a:rPr lang="sk-SK" sz="2800" dirty="0"/>
              <a:t>, znevýhodnený, výnimočný, vyžadujúci osobitnú starostlivosť, invalidný, jedinec so špeciálnymi potrebami)</a:t>
            </a:r>
          </a:p>
        </p:txBody>
      </p:sp>
    </p:spTree>
    <p:extLst>
      <p:ext uri="{BB962C8B-B14F-4D97-AF65-F5344CB8AC3E}">
        <p14:creationId xmlns:p14="http://schemas.microsoft.com/office/powerpoint/2010/main" val="3982124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Predmet skúmania patopsychológie</a:t>
            </a:r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k-SK" sz="2800" b="1" dirty="0"/>
              <a:t>Jedinec s postihnutím </a:t>
            </a:r>
            <a:r>
              <a:rPr lang="sk-SK" sz="2800" dirty="0"/>
              <a:t>= človek, u ktorého bol konštatovaný nedostatok alebo deficit niektorého orgánu alebo jeho funkcie, ktorý modifikuje procesy poznávania, nadobúdania a uplatňovania sociálnych spôsobilostí a prejavuje sa v genéze, štruktúre a dynamike osobnosti (</a:t>
            </a:r>
            <a:r>
              <a:rPr lang="sk-SK" sz="2800" dirty="0" err="1"/>
              <a:t>Požár</a:t>
            </a:r>
            <a:r>
              <a:rPr lang="sk-SK" sz="2800" dirty="0"/>
              <a:t>, 2007).</a:t>
            </a:r>
          </a:p>
        </p:txBody>
      </p:sp>
    </p:spTree>
    <p:extLst>
      <p:ext uri="{BB962C8B-B14F-4D97-AF65-F5344CB8AC3E}">
        <p14:creationId xmlns:p14="http://schemas.microsoft.com/office/powerpoint/2010/main" val="1197976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Patopsychológia v systéme vied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sk-SK" sz="2400" dirty="0"/>
              <a:t>Psychológia (vývinová, klinická, sociálna, školská)</a:t>
            </a:r>
          </a:p>
          <a:p>
            <a:r>
              <a:rPr lang="sk-SK" sz="2400" dirty="0"/>
              <a:t>Medicína (pediatria, genetika, neurológia, rehabilitácia a pod.)</a:t>
            </a:r>
          </a:p>
          <a:p>
            <a:r>
              <a:rPr lang="sk-SK" sz="2400" dirty="0"/>
              <a:t>Pedagogika – špeciálna pedagogika</a:t>
            </a:r>
          </a:p>
          <a:p>
            <a:r>
              <a:rPr lang="sk-SK" sz="2400" dirty="0" err="1"/>
              <a:t>Andragogika</a:t>
            </a:r>
            <a:endParaRPr lang="sk-SK" sz="2400" dirty="0"/>
          </a:p>
          <a:p>
            <a:endParaRPr lang="sk-SK" sz="2400" dirty="0"/>
          </a:p>
          <a:p>
            <a:r>
              <a:rPr lang="sk-SK" sz="2400" dirty="0"/>
              <a:t>Právo			</a:t>
            </a:r>
          </a:p>
          <a:p>
            <a:r>
              <a:rPr lang="sk-SK" sz="2400" dirty="0"/>
              <a:t>Sociológia </a:t>
            </a:r>
          </a:p>
          <a:p>
            <a:r>
              <a:rPr lang="sk-SK" sz="2400" dirty="0"/>
              <a:t>Sociálna práca</a:t>
            </a:r>
          </a:p>
          <a:p>
            <a:r>
              <a:rPr lang="sk-SK" sz="2400" dirty="0"/>
              <a:t>Ekonomika</a:t>
            </a:r>
          </a:p>
          <a:p>
            <a:r>
              <a:rPr lang="sk-SK" sz="2400" dirty="0"/>
              <a:t>Architektúra </a:t>
            </a:r>
          </a:p>
          <a:p>
            <a:r>
              <a:rPr lang="sk-SK" sz="2400" dirty="0"/>
              <a:t>Antropológia</a:t>
            </a:r>
          </a:p>
          <a:p>
            <a:pPr marL="0" indent="0">
              <a:buNone/>
            </a:pP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4177531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>
                <a:latin typeface="Arial Black" panose="020B0A04020102020204" pitchFamily="34" charset="0"/>
              </a:rPr>
              <a:t>Základné termíny</a:t>
            </a:r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b="1" dirty="0"/>
              <a:t>Postihnutie</a:t>
            </a:r>
            <a:r>
              <a:rPr lang="sk-SK" sz="2400" dirty="0"/>
              <a:t> – </a:t>
            </a:r>
            <a:r>
              <a:rPr lang="sk-SK" sz="2400" i="1" dirty="0"/>
              <a:t>zjavný nedostatok či deficit orgánu alebo jeho funkcie, ktorý modifikuje procesy poznávania, nadobúdania sociálnych spôsobilostí a ich uplatňovania, a ktorý vedie k špecifickým osobitostiam v genéze, štruktúre a dynamike osobnosti (mentálne, somatické alebo senzorické).</a:t>
            </a:r>
          </a:p>
          <a:p>
            <a:pPr marL="82296" indent="0">
              <a:buNone/>
            </a:pPr>
            <a:endParaRPr lang="sk-SK" sz="2400" i="1" dirty="0"/>
          </a:p>
          <a:p>
            <a:r>
              <a:rPr lang="sk-SK" sz="2400" b="1" dirty="0"/>
              <a:t>Narušenie</a:t>
            </a:r>
            <a:r>
              <a:rPr lang="sk-SK" sz="2400" dirty="0"/>
              <a:t> – </a:t>
            </a:r>
            <a:r>
              <a:rPr lang="sk-SK" sz="2400" i="1" dirty="0"/>
              <a:t>miernejšia odchýlka od normy, </a:t>
            </a:r>
            <a:r>
              <a:rPr lang="sk-SK" sz="2400" i="1" dirty="0" err="1"/>
              <a:t>reparabilná</a:t>
            </a:r>
            <a:r>
              <a:rPr lang="sk-SK" sz="2400" dirty="0"/>
              <a:t>. </a:t>
            </a:r>
            <a:r>
              <a:rPr lang="sk-SK" sz="2400" i="1" dirty="0"/>
              <a:t>Týka sa správania, komunikácie alebo učenia.</a:t>
            </a:r>
          </a:p>
          <a:p>
            <a:pPr marL="82296" indent="0">
              <a:buNone/>
            </a:pPr>
            <a:endParaRPr lang="sk-SK" sz="2400" dirty="0"/>
          </a:p>
          <a:p>
            <a:r>
              <a:rPr lang="sk-SK" sz="2400" b="1" dirty="0"/>
              <a:t>Ohrozenie</a:t>
            </a:r>
            <a:r>
              <a:rPr lang="sk-SK" sz="2400" dirty="0"/>
              <a:t> – </a:t>
            </a:r>
            <a:r>
              <a:rPr lang="sk-SK" sz="2400" i="1" dirty="0"/>
              <a:t>biologické, sociálne alebo morálne.</a:t>
            </a:r>
          </a:p>
        </p:txBody>
      </p:sp>
    </p:spTree>
    <p:extLst>
      <p:ext uri="{BB962C8B-B14F-4D97-AF65-F5344CB8AC3E}">
        <p14:creationId xmlns:p14="http://schemas.microsoft.com/office/powerpoint/2010/main" val="3149724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dirty="0">
                <a:latin typeface="Arial Black" panose="020B0A04020102020204" pitchFamily="34" charset="0"/>
              </a:rPr>
              <a:t>Vývinové anomálie </a:t>
            </a:r>
            <a:r>
              <a:rPr lang="sk-SK" sz="2400" dirty="0">
                <a:latin typeface="Arial Black" panose="020B0A04020102020204" pitchFamily="34" charset="0"/>
              </a:rPr>
              <a:t>(</a:t>
            </a:r>
            <a:r>
              <a:rPr lang="sk-SK" sz="2400" dirty="0" err="1">
                <a:latin typeface="Arial Black" panose="020B0A04020102020204" pitchFamily="34" charset="0"/>
              </a:rPr>
              <a:t>Kábele</a:t>
            </a:r>
            <a:r>
              <a:rPr lang="sk-SK" sz="2400" dirty="0">
                <a:latin typeface="Arial Black" panose="020B0A04020102020204" pitchFamily="34" charset="0"/>
              </a:rPr>
              <a:t>, 1986)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9356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sk-SK" sz="2400" b="1" dirty="0"/>
              <a:t>Ustrnutý vývin </a:t>
            </a:r>
            <a:r>
              <a:rPr lang="sk-SK" sz="2400" dirty="0"/>
              <a:t>– k vývinu orgánu/funkcie nedochádza</a:t>
            </a:r>
            <a:endParaRPr lang="sk-SK" sz="2400" b="1" dirty="0"/>
          </a:p>
          <a:p>
            <a:pPr>
              <a:lnSpc>
                <a:spcPct val="150000"/>
              </a:lnSpc>
            </a:pPr>
            <a:r>
              <a:rPr lang="sk-SK" sz="2400" b="1" dirty="0"/>
              <a:t>Obmedzený vývin </a:t>
            </a:r>
            <a:r>
              <a:rPr lang="sk-SK" sz="2400" dirty="0"/>
              <a:t>– orgán/funkcia nedosiahne stupeň normálneho vývinu </a:t>
            </a:r>
            <a:endParaRPr lang="sk-SK" sz="2400" b="1" dirty="0"/>
          </a:p>
          <a:p>
            <a:pPr>
              <a:lnSpc>
                <a:spcPct val="150000"/>
              </a:lnSpc>
            </a:pPr>
            <a:r>
              <a:rPr lang="sk-SK" sz="2400" b="1" dirty="0"/>
              <a:t>Oneskorený vývin </a:t>
            </a:r>
            <a:r>
              <a:rPr lang="sk-SK" sz="2400" dirty="0"/>
              <a:t>– oneskorenie vývinu reči, motoriky a pod. (reverzibilný)</a:t>
            </a:r>
            <a:endParaRPr lang="sk-SK" sz="2400" b="1" dirty="0"/>
          </a:p>
          <a:p>
            <a:pPr>
              <a:lnSpc>
                <a:spcPct val="150000"/>
              </a:lnSpc>
            </a:pPr>
            <a:r>
              <a:rPr lang="sk-SK" sz="2400" b="1" dirty="0"/>
              <a:t>Prerušený vývin </a:t>
            </a:r>
            <a:r>
              <a:rPr lang="sk-SK" sz="2400" dirty="0"/>
              <a:t>– vývin sa preruší vplyvom patogénov</a:t>
            </a:r>
            <a:endParaRPr lang="sk-SK" sz="2400" b="1" dirty="0"/>
          </a:p>
          <a:p>
            <a:pPr>
              <a:lnSpc>
                <a:spcPct val="150000"/>
              </a:lnSpc>
            </a:pPr>
            <a:r>
              <a:rPr lang="sk-SK" sz="2400" b="1" dirty="0"/>
              <a:t>Pochybený vývin </a:t>
            </a:r>
            <a:r>
              <a:rPr lang="sk-SK" sz="2400" dirty="0"/>
              <a:t>– orgán/funkcia sa </a:t>
            </a:r>
            <a:r>
              <a:rPr lang="sk-SK" sz="2400" dirty="0" err="1"/>
              <a:t>vyvýjajú</a:t>
            </a:r>
            <a:r>
              <a:rPr lang="sk-SK" sz="2400" dirty="0"/>
              <a:t>, ale nežiadúcim smerom</a:t>
            </a:r>
            <a:endParaRPr lang="sk-SK" sz="2400" b="1" dirty="0"/>
          </a:p>
          <a:p>
            <a:pPr marL="82296" indent="0">
              <a:buNone/>
            </a:pPr>
            <a:endParaRPr lang="sk-SK" sz="2400" dirty="0"/>
          </a:p>
          <a:p>
            <a:pPr marL="82296" indent="0">
              <a:buNone/>
            </a:pPr>
            <a:r>
              <a:rPr lang="sk-SK" sz="2000" dirty="0"/>
              <a:t>Vašek, Š. Základy špeciálnej pedagogiky.</a:t>
            </a:r>
          </a:p>
        </p:txBody>
      </p:sp>
    </p:spTree>
    <p:extLst>
      <p:ext uri="{BB962C8B-B14F-4D97-AF65-F5344CB8AC3E}">
        <p14:creationId xmlns:p14="http://schemas.microsoft.com/office/powerpoint/2010/main" val="4888385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novrat">
  <a:themeElements>
    <a:clrScheme name="Sl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106</TotalTime>
  <Words>428</Words>
  <Application>Microsoft Office PowerPoint</Application>
  <PresentationFormat>Prezentácia na obrazovke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5" baseType="lpstr">
      <vt:lpstr>Arial Black</vt:lpstr>
      <vt:lpstr>Gill Sans MT</vt:lpstr>
      <vt:lpstr>Verdana</vt:lpstr>
      <vt:lpstr>Wingdings 2</vt:lpstr>
      <vt:lpstr>Slnovrat</vt:lpstr>
      <vt:lpstr>ÚVOD DO PATOPSYCHOLÓGIE</vt:lpstr>
      <vt:lpstr>Patopsychológia</vt:lpstr>
      <vt:lpstr>Patopsychológia</vt:lpstr>
      <vt:lpstr>Patopsychológia</vt:lpstr>
      <vt:lpstr>Predmet skúmania patopsychológie</vt:lpstr>
      <vt:lpstr>Predmet skúmania patopsychológie</vt:lpstr>
      <vt:lpstr>Patopsychológia v systéme vied</vt:lpstr>
      <vt:lpstr>Základné termíny</vt:lpstr>
      <vt:lpstr>Vývinové anomálie (Kábele, 1986) </vt:lpstr>
      <vt:lpstr>Oblasti narušenia/postihnutia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PATOPSYCHOLÓGIE</dc:title>
  <dc:creator>Tana</dc:creator>
  <cp:lastModifiedBy>Tana</cp:lastModifiedBy>
  <cp:revision>14</cp:revision>
  <dcterms:created xsi:type="dcterms:W3CDTF">2014-02-09T13:16:26Z</dcterms:created>
  <dcterms:modified xsi:type="dcterms:W3CDTF">2020-05-17T11:41:54Z</dcterms:modified>
</cp:coreProperties>
</file>