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3"/>
  </p:notesMasterIdLst>
  <p:sldIdLst>
    <p:sldId id="256" r:id="rId2"/>
    <p:sldId id="257" r:id="rId3"/>
    <p:sldId id="260" r:id="rId4"/>
    <p:sldId id="258" r:id="rId5"/>
    <p:sldId id="259" r:id="rId6"/>
    <p:sldId id="277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62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D203EC-85C1-4F69-BACB-7A53B495FDD4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9E705A-3B74-4E6E-9E45-2C59E8946D99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45742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9E705A-3B74-4E6E-9E45-2C59E8946D99}" type="slidenum">
              <a:rPr lang="sk-SK" smtClean="0"/>
              <a:t>5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57065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9699A5-11AF-4AB1-8953-003E35180FE6}" type="slidenum">
              <a:rPr lang="sk-SK" smtClean="0"/>
              <a:t>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91213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Upravte štýl predlohy podnadpisov</a:t>
            </a:r>
            <a:endParaRPr kumimoji="0" lang="en-US"/>
          </a:p>
        </p:txBody>
      </p:sp>
      <p:sp>
        <p:nvSpPr>
          <p:cNvPr id="16" name="Zástupný symbol dátumu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2" name="Zástupný symbol päty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5" name="Zástupný symbol čísla snímky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27" name="Zástupný symbol obsah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Zástupný symbol textu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9" name="Zástupný symbol dátumu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11" name="Zástupný symbol päty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16" name="Zástupný symbol čísla snímky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  <p:sp>
        <p:nvSpPr>
          <p:cNvPr id="8" name="Nadpis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Nadpis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3" name="Zástupný symbol obsah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1" name="Zástupný symbol dátumu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10" name="Zástupný symbol päty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Nadpis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3" name="Zástupný symbol textu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25" name="Zástupný symbol textu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8" name="Zástupný symbol obsah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  <p:sp>
        <p:nvSpPr>
          <p:cNvPr id="11" name="Rovná spojnica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Nadpis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12" name="Zástupný symbol dátumu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21" name="Zástupný symbol päty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24" name="Zástupný symbol päty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vná spojnica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Nadpis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  <p:sp>
        <p:nvSpPr>
          <p:cNvPr id="14" name="Zástupný symbol obsah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25" name="Zástupný symbol dátumu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29" name="Zástupný symbol päty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ástupný symbol obrázka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1" name="Zástupný symbol čísla snímky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  <p:sp>
        <p:nvSpPr>
          <p:cNvPr id="17" name="Nadpis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26" name="Zástupný symbol textu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Upravte štýl predlohy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Upravte štýl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vná spojnic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Zástupný symbol textu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Upravte štýl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1" name="Zástupný symbol dátumu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9282D7D-7ACC-43EF-B769-FDE62A5A79FF}" type="datetimeFigureOut">
              <a:rPr lang="sk-SK" smtClean="0"/>
              <a:t>15. 11. 2020</a:t>
            </a:fld>
            <a:endParaRPr lang="sk-SK"/>
          </a:p>
        </p:txBody>
      </p:sp>
      <p:sp>
        <p:nvSpPr>
          <p:cNvPr id="28" name="Zástupný symbol päty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4EDEB92-CD7C-4532-8594-B12516E35DC8}" type="slidenum">
              <a:rPr lang="sk-SK" smtClean="0"/>
              <a:t>‹#›</a:t>
            </a:fld>
            <a:endParaRPr lang="sk-SK"/>
          </a:p>
        </p:txBody>
      </p:sp>
      <p:sp>
        <p:nvSpPr>
          <p:cNvPr id="10" name="Zástupný symbol nadpisu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sk-SK" smtClean="0"/>
              <a:t>Upravte štýly predlohy textu</a:t>
            </a:r>
            <a:endParaRPr kumimoji="0" lang="en-US"/>
          </a:p>
        </p:txBody>
      </p:sp>
      <p:sp>
        <p:nvSpPr>
          <p:cNvPr id="9" name="Rovná spojnic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ovná spojnic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ulib.sk/web/kniznica/elpub/dokument/Kubani7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INTELIGENCIA</a:t>
            </a:r>
            <a:r>
              <a:rPr lang="sk-SK" b="1" dirty="0" smtClean="0"/>
              <a:t>, sociálna inteligencia, emocionálna inteligencia</a:t>
            </a:r>
            <a:endParaRPr lang="sk-SK" sz="3600" b="1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800" b="1" dirty="0" smtClean="0"/>
              <a:t>Mgr. Tatiana DUBA</a:t>
            </a:r>
            <a:r>
              <a:rPr lang="sk-SK" sz="2800" b="1" dirty="0" smtClean="0"/>
              <a:t>YOVÁ, PhD. </a:t>
            </a:r>
          </a:p>
          <a:p>
            <a:r>
              <a:rPr lang="sk-SK" sz="2000" dirty="0" smtClean="0"/>
              <a:t>Katedra špeciálnej pedagogiky </a:t>
            </a:r>
          </a:p>
          <a:p>
            <a:r>
              <a:rPr lang="sk-SK" sz="2000" dirty="0" smtClean="0"/>
              <a:t>PF PU</a:t>
            </a:r>
            <a:endParaRPr lang="sk-SK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04663"/>
            <a:ext cx="2808312" cy="2909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205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Inteligencia – história </a:t>
            </a:r>
            <a:endParaRPr lang="sk-SK" sz="28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251520" y="1600200"/>
            <a:ext cx="8784976" cy="45259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400" b="1" dirty="0" err="1" smtClean="0"/>
              <a:t>Francis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Galton</a:t>
            </a:r>
            <a:r>
              <a:rPr lang="sk-SK" sz="2400" b="1" dirty="0" smtClean="0"/>
              <a:t> (1822-1911)</a:t>
            </a:r>
          </a:p>
          <a:p>
            <a:pPr>
              <a:lnSpc>
                <a:spcPct val="150000"/>
              </a:lnSpc>
            </a:pPr>
            <a:r>
              <a:rPr lang="sk-SK" sz="2400" b="1" dirty="0" err="1" smtClean="0"/>
              <a:t>Charles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Spearman</a:t>
            </a:r>
            <a:r>
              <a:rPr lang="sk-SK" sz="2400" b="1" dirty="0" smtClean="0"/>
              <a:t> (1863-1945) </a:t>
            </a:r>
            <a:r>
              <a:rPr lang="sk-SK" sz="2400" dirty="0" smtClean="0"/>
              <a:t>– všeobecná inteligencia (G faktor) </a:t>
            </a:r>
          </a:p>
          <a:p>
            <a:pPr>
              <a:lnSpc>
                <a:spcPct val="150000"/>
              </a:lnSpc>
            </a:pPr>
            <a:r>
              <a:rPr lang="sk-SK" sz="2400" b="1" dirty="0" err="1" smtClean="0"/>
              <a:t>William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Stern</a:t>
            </a:r>
            <a:r>
              <a:rPr lang="sk-SK" sz="2400" b="1" dirty="0" smtClean="0"/>
              <a:t> </a:t>
            </a:r>
            <a:r>
              <a:rPr lang="sk-SK" sz="2400" dirty="0" smtClean="0"/>
              <a:t>– 1912 inteligenčný kvocient (IQ)</a:t>
            </a:r>
          </a:p>
          <a:p>
            <a:pPr>
              <a:lnSpc>
                <a:spcPct val="150000"/>
              </a:lnSpc>
            </a:pPr>
            <a:r>
              <a:rPr lang="sk-SK" sz="2400" b="1" dirty="0" err="1" smtClean="0"/>
              <a:t>Alfred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Binet</a:t>
            </a:r>
            <a:r>
              <a:rPr lang="sk-SK" sz="2400" b="1" dirty="0" smtClean="0"/>
              <a:t> (1857-1911)</a:t>
            </a:r>
          </a:p>
          <a:p>
            <a:pPr>
              <a:lnSpc>
                <a:spcPct val="150000"/>
              </a:lnSpc>
            </a:pPr>
            <a:r>
              <a:rPr lang="sk-SK" sz="2400" b="1" dirty="0" err="1" smtClean="0"/>
              <a:t>David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Wechsler</a:t>
            </a:r>
            <a:r>
              <a:rPr lang="sk-SK" sz="2400" b="1" dirty="0" smtClean="0"/>
              <a:t> (1896 – 1981)</a:t>
            </a:r>
            <a:endParaRPr lang="sk-SK" sz="2400" dirty="0" smtClean="0"/>
          </a:p>
        </p:txBody>
      </p:sp>
    </p:spTree>
    <p:extLst>
      <p:ext uri="{BB962C8B-B14F-4D97-AF65-F5344CB8AC3E}">
        <p14:creationId xmlns:p14="http://schemas.microsoft.com/office/powerpoint/2010/main" val="23532633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Inteligencia – definície </a:t>
            </a:r>
            <a:endParaRPr lang="sk-SK" sz="28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mentálna spôsobilosť a súbor rozumových schopností, ktoré nám pomáhajú efektívne riešiť problémy každodenného života</a:t>
            </a:r>
          </a:p>
          <a:p>
            <a:endParaRPr lang="sk-SK" sz="2400" dirty="0" smtClean="0"/>
          </a:p>
          <a:p>
            <a:r>
              <a:rPr lang="sk-SK" sz="2400" dirty="0" smtClean="0"/>
              <a:t>kognitívne schopnosti jedinca, schopnosť učiť sa, uvažovať</a:t>
            </a:r>
            <a:r>
              <a:rPr lang="sk-SK" sz="2400" dirty="0"/>
              <a:t> </a:t>
            </a:r>
            <a:r>
              <a:rPr lang="sk-SK" sz="2400" dirty="0" smtClean="0"/>
              <a:t>a rozumieť, spájať súvislosti, rozlišovať, myslieť abstraktne, učiť sa a pamätať si, tvoriť</a:t>
            </a:r>
          </a:p>
          <a:p>
            <a:endParaRPr lang="sk-SK" sz="2400" dirty="0" smtClean="0"/>
          </a:p>
          <a:p>
            <a:r>
              <a:rPr lang="sk-SK" sz="2400" dirty="0" smtClean="0"/>
              <a:t>schopnosť rozumieť faktom, vzťahom a významom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745141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Distribúcia inteligencie</a:t>
            </a:r>
            <a:endParaRPr lang="sk-SK" sz="28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4968552"/>
          </a:xfrm>
        </p:spPr>
        <p:txBody>
          <a:bodyPr>
            <a:normAutofit fontScale="92500" lnSpcReduction="20000"/>
          </a:bodyPr>
          <a:lstStyle/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endParaRPr lang="sk-SK" sz="2000" dirty="0"/>
          </a:p>
          <a:p>
            <a:endParaRPr lang="sk-SK" sz="2000" dirty="0" smtClean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endParaRPr lang="sk-SK" sz="2000" dirty="0" smtClean="0"/>
          </a:p>
          <a:p>
            <a:pPr marL="0" indent="0">
              <a:buNone/>
            </a:pPr>
            <a:endParaRPr lang="sk-SK" sz="2000" dirty="0"/>
          </a:p>
          <a:p>
            <a:pPr marL="0" indent="0">
              <a:buNone/>
            </a:pPr>
            <a:r>
              <a:rPr lang="sk-SK" sz="2000" dirty="0" smtClean="0"/>
              <a:t>Zdroj: http://www.becomeagenius.net/Genius-IQ-Scores.html</a:t>
            </a:r>
            <a:endParaRPr lang="sk-SK" sz="20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40767"/>
            <a:ext cx="7488832" cy="4367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148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2800" b="1" dirty="0" smtClean="0"/>
              <a:t>Teória viacnásobných inteligencií</a:t>
            </a:r>
            <a:endParaRPr lang="sk-SK" sz="2800" b="1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75488"/>
          </a:xfrm>
        </p:spPr>
        <p:txBody>
          <a:bodyPr>
            <a:normAutofit/>
          </a:bodyPr>
          <a:lstStyle/>
          <a:p>
            <a:r>
              <a:rPr lang="sk-SK" sz="2400" dirty="0" err="1" smtClean="0"/>
              <a:t>Howard</a:t>
            </a:r>
            <a:r>
              <a:rPr lang="sk-SK" sz="2400" dirty="0" smtClean="0"/>
              <a:t> </a:t>
            </a:r>
            <a:r>
              <a:rPr lang="sk-SK" sz="2400" dirty="0" err="1" smtClean="0"/>
              <a:t>Gardner</a:t>
            </a:r>
            <a:endParaRPr lang="sk-SK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817" y="1268760"/>
            <a:ext cx="2381250" cy="345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5184576" cy="46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588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624"/>
            <a:ext cx="6696744" cy="6687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79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Sociálna inteligencia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sk-SK" sz="2400" dirty="0" smtClean="0"/>
              <a:t>= schopnosť účelne riešiť problémy v sociálnej  oblasti </a:t>
            </a:r>
            <a:r>
              <a:rPr lang="sk-SK" sz="2200" dirty="0" smtClean="0"/>
              <a:t>(</a:t>
            </a:r>
            <a:r>
              <a:rPr lang="sk-SK" sz="2200" dirty="0" err="1" smtClean="0"/>
              <a:t>Thorndike</a:t>
            </a:r>
            <a:r>
              <a:rPr lang="sk-SK" sz="2200" dirty="0" smtClean="0"/>
              <a:t>, 1920)</a:t>
            </a:r>
          </a:p>
          <a:p>
            <a:pPr marL="0" indent="0">
              <a:buNone/>
            </a:pPr>
            <a:r>
              <a:rPr lang="sk-SK" sz="2400" dirty="0" smtClean="0"/>
              <a:t>- predpoklad sociálnej adaptácie</a:t>
            </a:r>
          </a:p>
          <a:p>
            <a:pPr marL="0" indent="0">
              <a:buNone/>
            </a:pPr>
            <a:endParaRPr lang="sk-SK" sz="2400" dirty="0"/>
          </a:p>
          <a:p>
            <a:pPr>
              <a:buFontTx/>
              <a:buChar char="-"/>
            </a:pPr>
            <a:r>
              <a:rPr lang="sk-SK" sz="2400" dirty="0" smtClean="0"/>
              <a:t>zložky: 	percepčná</a:t>
            </a:r>
          </a:p>
          <a:p>
            <a:pPr marL="1828800" lvl="4" indent="0">
              <a:buNone/>
            </a:pPr>
            <a:r>
              <a:rPr lang="sk-SK" sz="2400" dirty="0" err="1" smtClean="0"/>
              <a:t>behaviorálna</a:t>
            </a:r>
            <a:endParaRPr lang="sk-SK" sz="2400" dirty="0"/>
          </a:p>
          <a:p>
            <a:pPr marL="342900" lvl="4" indent="-342900">
              <a:buFontTx/>
              <a:buChar char="-"/>
            </a:pPr>
            <a:r>
              <a:rPr lang="sk-SK" sz="2400" dirty="0" smtClean="0"/>
              <a:t>sociálna obratnosť, sociálne spôsobilosti, sociálne kompetencie</a:t>
            </a:r>
          </a:p>
          <a:p>
            <a:pPr marL="0" lvl="4" indent="0">
              <a:buNone/>
            </a:pPr>
            <a:endParaRPr lang="sk-SK" sz="2400" dirty="0"/>
          </a:p>
          <a:p>
            <a:pPr marL="0" lvl="4" indent="0">
              <a:buNone/>
            </a:pPr>
            <a:r>
              <a:rPr lang="sk-SK" sz="2400" dirty="0" smtClean="0"/>
              <a:t>Prepojenie s emocionálnou inteligenciou:</a:t>
            </a:r>
          </a:p>
          <a:p>
            <a:pPr marL="0" lvl="4" indent="0">
              <a:buNone/>
            </a:pPr>
            <a:r>
              <a:rPr lang="sk-SK" sz="2400" dirty="0" smtClean="0"/>
              <a:t>porozumieť </a:t>
            </a:r>
            <a:r>
              <a:rPr lang="sk-SK" sz="2400" dirty="0"/>
              <a:t>a konštruktívne prejavovať emócie, porozumieť prežívaniu iných ľudí a vytvárať kooperatívne interpersonálne vzťahy,  efektívne manažovať a regulovať emóciu, realisticky zvládať nové situácie a riešiť problémy osobnej alebo interpersonálnej podstaty, byť optimistický, pozitívne ladený a vnútorne motivovaný formulovať si a dosahovať ciele</a:t>
            </a:r>
            <a:r>
              <a:rPr lang="sk-SK" sz="2400" dirty="0" smtClean="0"/>
              <a:t> 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461264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Komponenty sociálnej inteligencie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 smtClean="0"/>
              <a:t>Komponenty SI: </a:t>
            </a:r>
          </a:p>
          <a:p>
            <a:r>
              <a:rPr lang="sk-SK" sz="2400" dirty="0" smtClean="0"/>
              <a:t>vnímavosť </a:t>
            </a:r>
            <a:r>
              <a:rPr lang="sk-SK" sz="2400" dirty="0"/>
              <a:t>pre vnútorné stavy a nálady iných ľudí, </a:t>
            </a:r>
            <a:endParaRPr lang="sk-SK" sz="2400" dirty="0" smtClean="0"/>
          </a:p>
          <a:p>
            <a:r>
              <a:rPr lang="sk-SK" sz="2400" dirty="0" smtClean="0"/>
              <a:t>všeobecná </a:t>
            </a:r>
            <a:r>
              <a:rPr lang="sk-SK" sz="2400" dirty="0"/>
              <a:t>schopnosť zaoberať sa inými ľuďmi,  </a:t>
            </a:r>
            <a:endParaRPr lang="sk-SK" sz="2400" dirty="0" smtClean="0"/>
          </a:p>
          <a:p>
            <a:r>
              <a:rPr lang="sk-SK" sz="2400" dirty="0" smtClean="0"/>
              <a:t>poznatky </a:t>
            </a:r>
            <a:r>
              <a:rPr lang="sk-SK" sz="2400" dirty="0"/>
              <a:t>o sociálnych normách a sociálnom živote,  </a:t>
            </a:r>
            <a:endParaRPr lang="sk-SK" sz="2400" dirty="0" smtClean="0"/>
          </a:p>
          <a:p>
            <a:r>
              <a:rPr lang="sk-SK" sz="2400" dirty="0" smtClean="0"/>
              <a:t>schopnosť </a:t>
            </a:r>
            <a:r>
              <a:rPr lang="sk-SK" sz="2400" dirty="0"/>
              <a:t>orientovať sa v  sociálnych situáciách,  </a:t>
            </a:r>
            <a:endParaRPr lang="sk-SK" sz="2400" dirty="0" smtClean="0"/>
          </a:p>
          <a:p>
            <a:r>
              <a:rPr lang="sk-SK" sz="2400" dirty="0" smtClean="0"/>
              <a:t>využívanie </a:t>
            </a:r>
            <a:r>
              <a:rPr lang="sk-SK" sz="2400" dirty="0"/>
              <a:t>sociálnych techník umožňujúcich manipulovať, </a:t>
            </a:r>
            <a:endParaRPr lang="sk-SK" sz="2400" dirty="0" smtClean="0"/>
          </a:p>
          <a:p>
            <a:r>
              <a:rPr lang="sk-SK" sz="2400" dirty="0" smtClean="0"/>
              <a:t>jednať </a:t>
            </a:r>
            <a:r>
              <a:rPr lang="sk-SK" sz="2400" dirty="0"/>
              <a:t>s inými ľuďmi,  </a:t>
            </a:r>
            <a:endParaRPr lang="sk-SK" sz="2400" dirty="0" smtClean="0"/>
          </a:p>
          <a:p>
            <a:r>
              <a:rPr lang="sk-SK" sz="2400" dirty="0" smtClean="0"/>
              <a:t>sociálna </a:t>
            </a:r>
            <a:r>
              <a:rPr lang="sk-SK" sz="2400" dirty="0"/>
              <a:t>príťažlivosť (čaro),  </a:t>
            </a:r>
            <a:endParaRPr lang="sk-SK" sz="2400" dirty="0" smtClean="0"/>
          </a:p>
          <a:p>
            <a:r>
              <a:rPr lang="sk-SK" sz="2400" dirty="0" smtClean="0"/>
              <a:t>sociálna </a:t>
            </a:r>
            <a:r>
              <a:rPr lang="sk-SK" sz="2400" dirty="0"/>
              <a:t>adaptácia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147221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Sociálne kompetencie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k-SK" sz="2400" dirty="0" smtClean="0"/>
              <a:t>= schopnosť, ktorá umožňuje jedincovi dobre fungovať v sociálnom prostredí</a:t>
            </a:r>
          </a:p>
          <a:p>
            <a:pPr marL="0" indent="0">
              <a:buNone/>
            </a:pPr>
            <a:r>
              <a:rPr lang="sk-SK" sz="2400" dirty="0"/>
              <a:t> </a:t>
            </a:r>
            <a:r>
              <a:rPr lang="sk-SK" sz="2400" dirty="0" smtClean="0"/>
              <a:t>- prvky sociálnej kompetencie: </a:t>
            </a:r>
          </a:p>
          <a:p>
            <a:pPr>
              <a:buFontTx/>
              <a:buChar char="-"/>
            </a:pPr>
            <a:r>
              <a:rPr lang="sk-SK" sz="2400" dirty="0" smtClean="0"/>
              <a:t>Percepčné zručnosti</a:t>
            </a:r>
          </a:p>
          <a:p>
            <a:pPr>
              <a:buFontTx/>
              <a:buChar char="-"/>
            </a:pPr>
            <a:r>
              <a:rPr lang="sk-SK" sz="2400" dirty="0" smtClean="0"/>
              <a:t>Komunikačné zručnosti</a:t>
            </a:r>
          </a:p>
          <a:p>
            <a:pPr>
              <a:buFontTx/>
              <a:buChar char="-"/>
            </a:pPr>
            <a:r>
              <a:rPr lang="sk-SK" sz="2400" dirty="0" smtClean="0"/>
              <a:t>Vodcovské a organizačné schopnosti/zručnosti</a:t>
            </a:r>
          </a:p>
          <a:p>
            <a:pPr>
              <a:buFontTx/>
              <a:buChar char="-"/>
            </a:pPr>
            <a:r>
              <a:rPr lang="sk-SK" sz="2400" dirty="0" smtClean="0"/>
              <a:t>Zručnosť riešiť a zvládať konfliktné situácie</a:t>
            </a:r>
          </a:p>
          <a:p>
            <a:pPr>
              <a:buFontTx/>
              <a:buChar char="-"/>
            </a:pPr>
            <a:r>
              <a:rPr lang="sk-SK" sz="2400" dirty="0" smtClean="0"/>
              <a:t>Schopnosť </a:t>
            </a:r>
            <a:r>
              <a:rPr lang="sk-SK" sz="2400" dirty="0"/>
              <a:t>tímovej </a:t>
            </a:r>
            <a:r>
              <a:rPr lang="sk-SK" sz="2400" dirty="0" smtClean="0"/>
              <a:t>práce</a:t>
            </a:r>
          </a:p>
        </p:txBody>
      </p:sp>
    </p:spTree>
    <p:extLst>
      <p:ext uri="{BB962C8B-B14F-4D97-AF65-F5344CB8AC3E}">
        <p14:creationId xmlns:p14="http://schemas.microsoft.com/office/powerpoint/2010/main" val="197124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Emocionálna inteligencia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Schopnosť monitorovať emócie (svoje aj iných), rozlišovať medzi nimi a používať tieto informácie k usmerňovaniu svojho myslenie a správania </a:t>
            </a:r>
            <a:r>
              <a:rPr lang="sk-SK" sz="2000" dirty="0" smtClean="0"/>
              <a:t>(</a:t>
            </a:r>
            <a:r>
              <a:rPr lang="sk-SK" sz="2000" dirty="0" err="1" smtClean="0"/>
              <a:t>Salovey</a:t>
            </a:r>
            <a:r>
              <a:rPr lang="sk-SK" sz="2000" dirty="0" smtClean="0"/>
              <a:t>, Mayer, 1990) </a:t>
            </a:r>
          </a:p>
          <a:p>
            <a:r>
              <a:rPr lang="sk-SK" sz="2400" dirty="0" smtClean="0"/>
              <a:t>Súhrn emocionálnych a sociálnych kompetencií, ktoré určujú ako účinne rozumieme a vyjadrujeme seba samých, ako rozumieme iným a ako sa vyrovnávame s každodennými požiadavkami </a:t>
            </a:r>
            <a:r>
              <a:rPr lang="sk-SK" sz="2000" dirty="0" smtClean="0"/>
              <a:t>(</a:t>
            </a:r>
            <a:r>
              <a:rPr lang="sk-SK" sz="2000" dirty="0" err="1" smtClean="0"/>
              <a:t>Bar-On</a:t>
            </a:r>
            <a:r>
              <a:rPr lang="sk-SK" sz="2000" dirty="0" smtClean="0"/>
              <a:t>, 2006)</a:t>
            </a:r>
            <a:endParaRPr lang="sk-SK" sz="2400" dirty="0" smtClean="0"/>
          </a:p>
          <a:p>
            <a:r>
              <a:rPr lang="sk-SK" sz="2400" dirty="0" smtClean="0"/>
              <a:t>Komponenty: percepcia emócií, emočná podpora myslenia, porozumenie emóciám, riadenie emócií</a:t>
            </a:r>
            <a:endParaRPr lang="sk-SK" sz="2000" dirty="0"/>
          </a:p>
        </p:txBody>
      </p:sp>
    </p:spTree>
    <p:extLst>
      <p:ext uri="{BB962C8B-B14F-4D97-AF65-F5344CB8AC3E}">
        <p14:creationId xmlns:p14="http://schemas.microsoft.com/office/powerpoint/2010/main" val="312400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SA = sebauvedomovanie</a:t>
            </a:r>
          </a:p>
          <a:p>
            <a:r>
              <a:rPr lang="sk-SK" sz="2800" dirty="0" smtClean="0"/>
              <a:t>ME = manažment emócií</a:t>
            </a:r>
          </a:p>
          <a:p>
            <a:r>
              <a:rPr lang="sk-SK" sz="2800" dirty="0" smtClean="0"/>
              <a:t>MO = </a:t>
            </a:r>
            <a:r>
              <a:rPr lang="sk-SK" sz="2800" dirty="0" err="1" smtClean="0"/>
              <a:t>sebamotivácia</a:t>
            </a:r>
            <a:endParaRPr lang="sk-SK" sz="2800" dirty="0" smtClean="0"/>
          </a:p>
          <a:p>
            <a:r>
              <a:rPr lang="sk-SK" sz="2800" dirty="0" smtClean="0"/>
              <a:t>E</a:t>
            </a:r>
            <a:r>
              <a:rPr lang="sk-SK" sz="2800" dirty="0"/>
              <a:t> </a:t>
            </a:r>
            <a:r>
              <a:rPr lang="sk-SK" sz="2800" dirty="0" smtClean="0"/>
              <a:t>= empatia</a:t>
            </a:r>
          </a:p>
          <a:p>
            <a:r>
              <a:rPr lang="sk-SK" sz="2800" dirty="0" smtClean="0"/>
              <a:t>SS = sociálne zručnosti</a:t>
            </a:r>
          </a:p>
        </p:txBody>
      </p:sp>
    </p:spTree>
    <p:extLst>
      <p:ext uri="{BB962C8B-B14F-4D97-AF65-F5344CB8AC3E}">
        <p14:creationId xmlns:p14="http://schemas.microsoft.com/office/powerpoint/2010/main" val="694545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Vývin osobnosti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Proces založený na kombinácii </a:t>
            </a:r>
            <a:r>
              <a:rPr lang="sk-SK" sz="2400" b="1" dirty="0" smtClean="0"/>
              <a:t>telesných štruktúr </a:t>
            </a:r>
            <a:r>
              <a:rPr lang="sk-SK" sz="2400" dirty="0" smtClean="0"/>
              <a:t>(</a:t>
            </a:r>
            <a:r>
              <a:rPr lang="sk-SK" sz="2400" dirty="0" err="1" smtClean="0"/>
              <a:t>pr</a:t>
            </a:r>
            <a:r>
              <a:rPr lang="sk-SK" sz="2400" dirty="0" smtClean="0"/>
              <a:t>. činnosť pohlavných žliaz, zrenie nervovej sústavy, disfunkcie niektorých mozgových štruktúr a pod.) a </a:t>
            </a:r>
            <a:r>
              <a:rPr lang="sk-SK" sz="2400" b="1" dirty="0" smtClean="0"/>
              <a:t>sociálnych skúsenostiach</a:t>
            </a:r>
          </a:p>
          <a:p>
            <a:r>
              <a:rPr lang="sk-SK" sz="2400" dirty="0" smtClean="0"/>
              <a:t>Výsledok učenia a konštitúcie</a:t>
            </a:r>
          </a:p>
          <a:p>
            <a:r>
              <a:rPr lang="sk-SK" sz="2400" dirty="0" smtClean="0"/>
              <a:t>Kvantitatívne aj kvalitatívne zmeny: tzn. nie len prírastky už rozvinutých vlastností, ale aj utváranie nových vlastností, spôsobilostí</a:t>
            </a:r>
            <a:r>
              <a:rPr lang="sk-SK" sz="2400" dirty="0"/>
              <a:t> </a:t>
            </a:r>
            <a:r>
              <a:rPr lang="sk-SK" sz="2400" dirty="0" smtClean="0"/>
              <a:t>a zručností</a:t>
            </a:r>
          </a:p>
          <a:p>
            <a:r>
              <a:rPr lang="sk-SK" sz="2400" dirty="0" smtClean="0"/>
              <a:t>Vývin od jednoduchých adaptačných mechanizmov k vôľovému ovládaniu vývinu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39619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Stávanie sa osobnosťou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Individuálne odlišnosti – už v 3. mesiaci života dieťaťa</a:t>
            </a:r>
          </a:p>
          <a:p>
            <a:r>
              <a:rPr lang="sk-SK" sz="2400" dirty="0" smtClean="0"/>
              <a:t>3. rok života – orientácia na vonkajší svet, vnímanie svojej odlišnosti (vlastné bytie a okolie)</a:t>
            </a:r>
          </a:p>
          <a:p>
            <a:r>
              <a:rPr lang="sk-SK" sz="2400" dirty="0" smtClean="0"/>
              <a:t> etapy: </a:t>
            </a:r>
          </a:p>
          <a:p>
            <a:r>
              <a:rPr lang="sk-SK" sz="2400" b="1" dirty="0" smtClean="0"/>
              <a:t>Uvedomovanie si vlastného tela </a:t>
            </a:r>
            <a:r>
              <a:rPr lang="sk-SK" sz="2400" dirty="0" smtClean="0"/>
              <a:t>– integrácia dojmov z povrchu svojho tela</a:t>
            </a:r>
          </a:p>
          <a:p>
            <a:r>
              <a:rPr lang="sk-SK" sz="2400" b="1" dirty="0" smtClean="0"/>
              <a:t>Vytvorenie schémy tela </a:t>
            </a:r>
            <a:r>
              <a:rPr lang="sk-SK" sz="2400" dirty="0" smtClean="0"/>
              <a:t>– vytvorenie trvalejšej percepčnej štruktúry, vnímanie vzťahov medzi dojmami z tela</a:t>
            </a:r>
          </a:p>
          <a:p>
            <a:r>
              <a:rPr lang="sk-SK" sz="2400" b="1" dirty="0" smtClean="0"/>
              <a:t>Vedomie sociálneho JA </a:t>
            </a:r>
            <a:r>
              <a:rPr lang="sk-SK" sz="2400" dirty="0" smtClean="0"/>
              <a:t>– sociálny úsmev – rozlišovanie subjektu a objektu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74807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Princípy vytvárania osobnosti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Princíp viacnásobného opakovania</a:t>
            </a:r>
          </a:p>
          <a:p>
            <a:r>
              <a:rPr lang="sk-SK" sz="2400" dirty="0" smtClean="0"/>
              <a:t>Princíp odmeňovania</a:t>
            </a:r>
          </a:p>
          <a:p>
            <a:r>
              <a:rPr lang="sk-SK" sz="2400" dirty="0" smtClean="0"/>
              <a:t>Princíp stotožnenia</a:t>
            </a:r>
          </a:p>
          <a:p>
            <a:r>
              <a:rPr lang="sk-SK" sz="2400" dirty="0" smtClean="0"/>
              <a:t>Princíp napodobňovania</a:t>
            </a:r>
          </a:p>
          <a:p>
            <a:r>
              <a:rPr lang="sk-SK" sz="2400" dirty="0" smtClean="0"/>
              <a:t>Princíp aktívneho pretvárania </a:t>
            </a:r>
          </a:p>
          <a:p>
            <a:endParaRPr lang="sk-SK" sz="2400" dirty="0"/>
          </a:p>
          <a:p>
            <a:r>
              <a:rPr lang="sk-SK" sz="2400" dirty="0" smtClean="0"/>
              <a:t>Imitačné učenie</a:t>
            </a:r>
          </a:p>
          <a:p>
            <a:r>
              <a:rPr lang="sk-SK" sz="2400" dirty="0" smtClean="0"/>
              <a:t>Inštrumentálne učenie</a:t>
            </a:r>
          </a:p>
        </p:txBody>
      </p:sp>
    </p:spTree>
    <p:extLst>
      <p:ext uri="{BB962C8B-B14F-4D97-AF65-F5344CB8AC3E}">
        <p14:creationId xmlns:p14="http://schemas.microsoft.com/office/powerpoint/2010/main" val="954015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err="1" smtClean="0"/>
              <a:t>Psychosexuálne</a:t>
            </a:r>
            <a:r>
              <a:rPr lang="sk-SK" sz="3600" dirty="0" smtClean="0"/>
              <a:t> štádia vývinu osobnosti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Orálne štádium (prvý rok života)</a:t>
            </a:r>
          </a:p>
          <a:p>
            <a:r>
              <a:rPr lang="sk-SK" sz="2400" dirty="0" smtClean="0"/>
              <a:t>Análne štádium (1.-3. rok života)</a:t>
            </a:r>
          </a:p>
          <a:p>
            <a:r>
              <a:rPr lang="sk-SK" sz="2400" dirty="0" err="1" smtClean="0"/>
              <a:t>Falické</a:t>
            </a:r>
            <a:r>
              <a:rPr lang="sk-SK" sz="2400" dirty="0" smtClean="0"/>
              <a:t> štádium (3.-5. rok života)</a:t>
            </a:r>
          </a:p>
          <a:p>
            <a:r>
              <a:rPr lang="sk-SK" sz="2400" dirty="0" smtClean="0"/>
              <a:t>Latentné štádium (5. -12. rok života)</a:t>
            </a:r>
          </a:p>
          <a:p>
            <a:r>
              <a:rPr lang="sk-SK" sz="2400" dirty="0" smtClean="0"/>
              <a:t>Genitálne štádium (12. rok a viac)</a:t>
            </a:r>
          </a:p>
        </p:txBody>
      </p:sp>
    </p:spTree>
    <p:extLst>
      <p:ext uri="{BB962C8B-B14F-4D97-AF65-F5344CB8AC3E}">
        <p14:creationId xmlns:p14="http://schemas.microsoft.com/office/powerpoint/2010/main" val="304629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3600" dirty="0" smtClean="0"/>
              <a:t>Štádia psychosociálneho vývinu podľa </a:t>
            </a:r>
            <a:r>
              <a:rPr lang="sk-SK" sz="3600" dirty="0" err="1" smtClean="0"/>
              <a:t>Eriksona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Bazálny konflikt, s ktorým sa jedinec musí vyrovnať</a:t>
            </a:r>
          </a:p>
          <a:p>
            <a:r>
              <a:rPr lang="sk-SK" sz="2400" dirty="0" smtClean="0"/>
              <a:t>I. št. (do 1. roku) – bazálna dôvera</a:t>
            </a:r>
          </a:p>
          <a:p>
            <a:r>
              <a:rPr lang="sk-SK" sz="2400" dirty="0" smtClean="0"/>
              <a:t>II. </a:t>
            </a:r>
            <a:r>
              <a:rPr lang="sk-SK" sz="2400" dirty="0"/>
              <a:t>št. (do </a:t>
            </a:r>
            <a:r>
              <a:rPr lang="sk-SK" sz="2400" dirty="0" smtClean="0"/>
              <a:t>1.-4. rok) – autonómia </a:t>
            </a:r>
          </a:p>
          <a:p>
            <a:r>
              <a:rPr lang="sk-SK" sz="2400" dirty="0" smtClean="0"/>
              <a:t>III. </a:t>
            </a:r>
            <a:r>
              <a:rPr lang="sk-SK" sz="2400" dirty="0"/>
              <a:t>št. (do 4</a:t>
            </a:r>
            <a:r>
              <a:rPr lang="sk-SK" sz="2400" dirty="0" smtClean="0"/>
              <a:t>.-5. rok) – iniciatíva</a:t>
            </a:r>
          </a:p>
          <a:p>
            <a:r>
              <a:rPr lang="sk-SK" sz="2400" dirty="0" smtClean="0"/>
              <a:t>IV. št. (6. – 12. rok) – výkonnosť</a:t>
            </a:r>
          </a:p>
          <a:p>
            <a:r>
              <a:rPr lang="sk-SK" sz="2400" dirty="0" smtClean="0"/>
              <a:t>V. št. (12. – 18. rok) – identita</a:t>
            </a:r>
          </a:p>
          <a:p>
            <a:r>
              <a:rPr lang="sk-SK" sz="2400" dirty="0" smtClean="0"/>
              <a:t>VI. (19. – 29. rok) – intimita</a:t>
            </a:r>
          </a:p>
          <a:p>
            <a:r>
              <a:rPr lang="sk-SK" sz="2400" dirty="0" smtClean="0"/>
              <a:t>VII. (30. -65. rok) – produktivita </a:t>
            </a:r>
          </a:p>
          <a:p>
            <a:r>
              <a:rPr lang="sk-SK" sz="2400" dirty="0" smtClean="0"/>
              <a:t>VIII. (nad 65 rokov) – integrita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04591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</a:bodyPr>
          <a:lstStyle/>
          <a:p>
            <a:r>
              <a:rPr lang="sk-SK" sz="3600" dirty="0" smtClean="0"/>
              <a:t>Determinanty osobnosti – biologické faktory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Biologické procesy (</a:t>
            </a:r>
            <a:r>
              <a:rPr lang="sk-SK" sz="2400" dirty="0" err="1" smtClean="0"/>
              <a:t>limbický</a:t>
            </a:r>
            <a:r>
              <a:rPr lang="sk-SK" sz="2400" dirty="0" smtClean="0"/>
              <a:t> systém, individuálne kvality mozgu, sila </a:t>
            </a:r>
            <a:r>
              <a:rPr lang="sk-SK" sz="2400" dirty="0"/>
              <a:t>a vyrovnanosť nervových procesov, stavba tela, zmyslové </a:t>
            </a:r>
            <a:r>
              <a:rPr lang="sk-SK" sz="2400" dirty="0" smtClean="0"/>
              <a:t>orgány)</a:t>
            </a:r>
          </a:p>
          <a:p>
            <a:r>
              <a:rPr lang="sk-SK" sz="2400" dirty="0" smtClean="0"/>
              <a:t>Vlastnosti s vysokou dedičnosťou: temperament, inteligencia, emocionálna stabilita a </a:t>
            </a:r>
            <a:r>
              <a:rPr lang="sk-SK" sz="2400" dirty="0" err="1" smtClean="0"/>
              <a:t>sociabilita</a:t>
            </a:r>
            <a:endParaRPr lang="sk-SK" sz="2400" dirty="0" smtClean="0"/>
          </a:p>
          <a:p>
            <a:r>
              <a:rPr lang="sk-SK" sz="2400" dirty="0" smtClean="0"/>
              <a:t>Vlastnosti s nízkou dedičnosťou: náboženské alebo politické postoje, empatia, charakterové vlastnosti, pocit zodpovednosti, motivácia 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50353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k-SK" sz="3600" dirty="0"/>
          </a:p>
        </p:txBody>
      </p:sp>
      <p:pic>
        <p:nvPicPr>
          <p:cNvPr id="1026" name="Picture 2" descr="G:\Vsetín\IMG_27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056784" cy="6552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52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Determinanty </a:t>
            </a:r>
            <a:r>
              <a:rPr lang="sk-SK" sz="3600" dirty="0" smtClean="0"/>
              <a:t>osobnosti – </a:t>
            </a:r>
            <a:r>
              <a:rPr lang="sk-SK" sz="3600" dirty="0" err="1" smtClean="0"/>
              <a:t>sociokultúrne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Sociálne prostredie: </a:t>
            </a:r>
          </a:p>
          <a:p>
            <a:pPr>
              <a:buFontTx/>
              <a:buChar char="-"/>
            </a:pPr>
            <a:r>
              <a:rPr lang="sk-SK" sz="2400" dirty="0" smtClean="0"/>
              <a:t>Ľudia</a:t>
            </a:r>
          </a:p>
          <a:p>
            <a:pPr>
              <a:buFontTx/>
              <a:buChar char="-"/>
            </a:pPr>
            <a:r>
              <a:rPr lang="sk-SK" sz="2400" dirty="0"/>
              <a:t>S</a:t>
            </a:r>
            <a:r>
              <a:rPr lang="sk-SK" sz="2400" dirty="0" smtClean="0"/>
              <a:t>poločenské normy</a:t>
            </a:r>
          </a:p>
          <a:p>
            <a:pPr>
              <a:buFontTx/>
              <a:buChar char="-"/>
            </a:pPr>
            <a:r>
              <a:rPr lang="sk-SK" sz="2400" dirty="0" smtClean="0"/>
              <a:t>Výtvory ľudskej kultúry a civilizácie</a:t>
            </a:r>
          </a:p>
          <a:p>
            <a:pPr marL="0" indent="0">
              <a:buNone/>
            </a:pPr>
            <a:endParaRPr lang="sk-SK" sz="2400" dirty="0" smtClean="0"/>
          </a:p>
          <a:p>
            <a:pPr>
              <a:buFontTx/>
              <a:buChar char="-"/>
            </a:pPr>
            <a:r>
              <a:rPr lang="sk-SK" sz="2400" dirty="0" err="1" smtClean="0"/>
              <a:t>Gendrové</a:t>
            </a:r>
            <a:r>
              <a:rPr lang="sk-SK" sz="2400" dirty="0" smtClean="0"/>
              <a:t>/rodové odlišnosti</a:t>
            </a:r>
          </a:p>
          <a:p>
            <a:pPr>
              <a:buFontTx/>
              <a:buChar char="-"/>
            </a:pPr>
            <a:r>
              <a:rPr lang="sk-SK" sz="2400" dirty="0" smtClean="0"/>
              <a:t>Socializácia osobnosti (zmena z biologickej na kultúrnu bytosť)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938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Vlastnosti súvisiace so socializáciou</a:t>
            </a:r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 smtClean="0"/>
              <a:t>Sebavedomie</a:t>
            </a:r>
          </a:p>
          <a:p>
            <a:r>
              <a:rPr lang="sk-SK" sz="2400" dirty="0" err="1" smtClean="0"/>
              <a:t>Sebahodnotenie</a:t>
            </a:r>
            <a:r>
              <a:rPr lang="sk-SK" sz="2400" dirty="0" smtClean="0"/>
              <a:t> a </a:t>
            </a:r>
            <a:r>
              <a:rPr lang="sk-SK" sz="2400" dirty="0" err="1" smtClean="0"/>
              <a:t>sebachápanie</a:t>
            </a:r>
            <a:endParaRPr lang="sk-SK" sz="2400" dirty="0" smtClean="0"/>
          </a:p>
          <a:p>
            <a:r>
              <a:rPr lang="sk-SK" sz="2400" dirty="0" err="1" smtClean="0"/>
              <a:t>Sebaúúcta</a:t>
            </a:r>
            <a:endParaRPr lang="sk-SK" sz="2400" dirty="0" smtClean="0"/>
          </a:p>
          <a:p>
            <a:r>
              <a:rPr lang="sk-SK" sz="2400" dirty="0" smtClean="0"/>
              <a:t>Predstava sebarealizácie</a:t>
            </a:r>
          </a:p>
          <a:p>
            <a:r>
              <a:rPr lang="sk-SK" sz="2400" dirty="0" smtClean="0"/>
              <a:t>Vytvorenie normatívov, hodnôt, svedomia</a:t>
            </a:r>
          </a:p>
          <a:p>
            <a:r>
              <a:rPr lang="sk-SK" sz="2400" dirty="0" smtClean="0"/>
              <a:t>Vytvorenie postojov, sociálnych zručností asociovaných s rolami, sociálnych motívov</a:t>
            </a:r>
          </a:p>
          <a:p>
            <a:endParaRPr lang="sk-SK" sz="2400" dirty="0"/>
          </a:p>
          <a:p>
            <a:r>
              <a:rPr lang="sk-SK" sz="2400" dirty="0"/>
              <a:t>J</a:t>
            </a:r>
            <a:r>
              <a:rPr lang="sk-SK" sz="2400" dirty="0" smtClean="0"/>
              <a:t>edinec – spoločnosť </a:t>
            </a:r>
          </a:p>
          <a:p>
            <a:r>
              <a:rPr lang="sk-SK" sz="2400" dirty="0" smtClean="0"/>
              <a:t>Spoločenská skupina – spoločenská skupina 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63327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sk-SK" sz="3600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hlinkClick r:id="rId2"/>
              </a:rPr>
              <a:t>https://www.pulib.sk/web/kniznica/elpub/dokument/Kubani7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2865616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ovanie">
  <a:themeElements>
    <a:clrScheme name="Cestovani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Cestovani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estovani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752</TotalTime>
  <Words>758</Words>
  <Application>Microsoft Office PowerPoint</Application>
  <PresentationFormat>Prezentácia na obrazovke (4:3)</PresentationFormat>
  <Paragraphs>135</Paragraphs>
  <Slides>21</Slides>
  <Notes>2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2" baseType="lpstr">
      <vt:lpstr>Cestovanie</vt:lpstr>
      <vt:lpstr>INTELIGENCIA, sociálna inteligencia, emocionálna inteligencia</vt:lpstr>
      <vt:lpstr>Inteligencia – história </vt:lpstr>
      <vt:lpstr>Inteligencia – definície </vt:lpstr>
      <vt:lpstr>Distribúcia inteligencie</vt:lpstr>
      <vt:lpstr>Teória viacnásobných inteligencií</vt:lpstr>
      <vt:lpstr>Prezentácia programu PowerPoint</vt:lpstr>
      <vt:lpstr>Sociálna inteligencia</vt:lpstr>
      <vt:lpstr>Komponenty sociálnej inteligencie</vt:lpstr>
      <vt:lpstr>Sociálne kompetencie</vt:lpstr>
      <vt:lpstr>Emocionálna inteligencia</vt:lpstr>
      <vt:lpstr>Prezentácia programu PowerPoint</vt:lpstr>
      <vt:lpstr>Vývin osobnosti</vt:lpstr>
      <vt:lpstr>Stávanie sa osobnosťou</vt:lpstr>
      <vt:lpstr>Princípy vytvárania osobnosti</vt:lpstr>
      <vt:lpstr>Psychosexuálne štádia vývinu osobnosti</vt:lpstr>
      <vt:lpstr>Štádia psychosociálneho vývinu podľa Eriksona</vt:lpstr>
      <vt:lpstr>Determinanty osobnosti – biologické faktory</vt:lpstr>
      <vt:lpstr>Prezentácia programu PowerPoint</vt:lpstr>
      <vt:lpstr>Determinanty osobnosti – sociokultúrne</vt:lpstr>
      <vt:lpstr>Vlastnosti súvisiace so socializáciou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Inteligencia</dc:title>
  <dc:creator>Tana</dc:creator>
  <cp:lastModifiedBy>Tana</cp:lastModifiedBy>
  <cp:revision>12</cp:revision>
  <dcterms:created xsi:type="dcterms:W3CDTF">2014-02-16T18:43:37Z</dcterms:created>
  <dcterms:modified xsi:type="dcterms:W3CDTF">2020-11-15T18:40:27Z</dcterms:modified>
</cp:coreProperties>
</file>