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75" r:id="rId2"/>
    <p:sldId id="288" r:id="rId3"/>
    <p:sldId id="292" r:id="rId4"/>
    <p:sldId id="278" r:id="rId5"/>
    <p:sldId id="257" r:id="rId6"/>
    <p:sldId id="282" r:id="rId7"/>
    <p:sldId id="283" r:id="rId8"/>
    <p:sldId id="284" r:id="rId9"/>
    <p:sldId id="285" r:id="rId10"/>
    <p:sldId id="286" r:id="rId11"/>
    <p:sldId id="287" r:id="rId12"/>
    <p:sldId id="280" r:id="rId13"/>
    <p:sldId id="281" r:id="rId14"/>
    <p:sldId id="290" r:id="rId15"/>
    <p:sldId id="291" r:id="rId16"/>
    <p:sldId id="289" r:id="rId1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047670-AC07-45D0-94EB-4EA81BC9C9F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k-SK"/>
        </a:p>
      </dgm:t>
    </dgm:pt>
    <dgm:pt modelId="{71BF31D4-2E9B-4A84-9BFF-2E841D083727}">
      <dgm:prSet phldrT="[Text]"/>
      <dgm:spPr/>
      <dgm:t>
        <a:bodyPr/>
        <a:lstStyle/>
        <a:p>
          <a:r>
            <a:rPr lang="sk-SK" dirty="0" smtClean="0"/>
            <a:t>0. – 1. </a:t>
          </a:r>
          <a:endParaRPr lang="sk-SK" dirty="0"/>
        </a:p>
      </dgm:t>
    </dgm:pt>
    <dgm:pt modelId="{3B43FEF0-7349-4D06-9171-C4A3A6562130}" type="parTrans" cxnId="{10BDDCFC-570C-4CC7-91D8-2B6592D4E15C}">
      <dgm:prSet/>
      <dgm:spPr/>
      <dgm:t>
        <a:bodyPr/>
        <a:lstStyle/>
        <a:p>
          <a:endParaRPr lang="sk-SK"/>
        </a:p>
      </dgm:t>
    </dgm:pt>
    <dgm:pt modelId="{F46747D9-6AD9-474C-8A53-09770B5D6886}" type="sibTrans" cxnId="{10BDDCFC-570C-4CC7-91D8-2B6592D4E15C}">
      <dgm:prSet/>
      <dgm:spPr/>
      <dgm:t>
        <a:bodyPr/>
        <a:lstStyle/>
        <a:p>
          <a:endParaRPr lang="sk-SK"/>
        </a:p>
      </dgm:t>
    </dgm:pt>
    <dgm:pt modelId="{6AFD2658-D9DB-49D6-8FA3-024D483198F2}">
      <dgm:prSet phldrT="[Text]"/>
      <dgm:spPr/>
      <dgm:t>
        <a:bodyPr/>
        <a:lstStyle/>
        <a:p>
          <a:r>
            <a:rPr lang="sk-SK" dirty="0" smtClean="0"/>
            <a:t>obdobie </a:t>
          </a:r>
          <a:r>
            <a:rPr lang="sk-SK" b="1" dirty="0" err="1" smtClean="0"/>
            <a:t>pragmatizácie</a:t>
          </a:r>
          <a:endParaRPr lang="sk-SK" b="1" dirty="0"/>
        </a:p>
      </dgm:t>
    </dgm:pt>
    <dgm:pt modelId="{72534F6E-607E-4B69-859C-C1960E44180C}" type="parTrans" cxnId="{A1AFB771-5022-41CC-9A0A-2DFFF3190D0A}">
      <dgm:prSet/>
      <dgm:spPr/>
      <dgm:t>
        <a:bodyPr/>
        <a:lstStyle/>
        <a:p>
          <a:endParaRPr lang="sk-SK"/>
        </a:p>
      </dgm:t>
    </dgm:pt>
    <dgm:pt modelId="{58834986-4077-40A4-BB57-2F4B0463C4F9}" type="sibTrans" cxnId="{A1AFB771-5022-41CC-9A0A-2DFFF3190D0A}">
      <dgm:prSet/>
      <dgm:spPr/>
      <dgm:t>
        <a:bodyPr/>
        <a:lstStyle/>
        <a:p>
          <a:endParaRPr lang="sk-SK"/>
        </a:p>
      </dgm:t>
    </dgm:pt>
    <dgm:pt modelId="{B50E9598-9C98-424D-8B50-1BA135990605}">
      <dgm:prSet phldrT="[Text]"/>
      <dgm:spPr/>
      <dgm:t>
        <a:bodyPr/>
        <a:lstStyle/>
        <a:p>
          <a:r>
            <a:rPr lang="sk-SK" dirty="0" smtClean="0"/>
            <a:t>1. – 2. </a:t>
          </a:r>
          <a:endParaRPr lang="sk-SK" dirty="0"/>
        </a:p>
      </dgm:t>
    </dgm:pt>
    <dgm:pt modelId="{575EF428-1D77-43D6-B78C-2865169541BA}" type="parTrans" cxnId="{556F9189-79FE-4CBD-A51C-E32B36A6B6E4}">
      <dgm:prSet/>
      <dgm:spPr/>
      <dgm:t>
        <a:bodyPr/>
        <a:lstStyle/>
        <a:p>
          <a:endParaRPr lang="sk-SK"/>
        </a:p>
      </dgm:t>
    </dgm:pt>
    <dgm:pt modelId="{B6C47385-3C31-4CBC-AA11-BC8523DD427E}" type="sibTrans" cxnId="{556F9189-79FE-4CBD-A51C-E32B36A6B6E4}">
      <dgm:prSet/>
      <dgm:spPr/>
      <dgm:t>
        <a:bodyPr/>
        <a:lstStyle/>
        <a:p>
          <a:endParaRPr lang="sk-SK"/>
        </a:p>
      </dgm:t>
    </dgm:pt>
    <dgm:pt modelId="{CCC569A9-C2C7-4A03-9E96-E1851D257B4D}">
      <dgm:prSet phldrT="[Text]"/>
      <dgm:spPr/>
      <dgm:t>
        <a:bodyPr/>
        <a:lstStyle/>
        <a:p>
          <a:r>
            <a:rPr lang="sk-SK" dirty="0" smtClean="0"/>
            <a:t>obdobie </a:t>
          </a:r>
          <a:r>
            <a:rPr lang="sk-SK" b="1" dirty="0" err="1" smtClean="0"/>
            <a:t>sémantizácie</a:t>
          </a:r>
          <a:endParaRPr lang="sk-SK" b="1" dirty="0"/>
        </a:p>
      </dgm:t>
    </dgm:pt>
    <dgm:pt modelId="{7343AB37-A114-4BEB-8A1C-21931F56DAA6}" type="parTrans" cxnId="{D91D8B2D-AA63-47EB-8C58-272F9132A224}">
      <dgm:prSet/>
      <dgm:spPr/>
      <dgm:t>
        <a:bodyPr/>
        <a:lstStyle/>
        <a:p>
          <a:endParaRPr lang="sk-SK"/>
        </a:p>
      </dgm:t>
    </dgm:pt>
    <dgm:pt modelId="{71E6B5EC-0494-4376-ADDD-623A9F0D5D22}" type="sibTrans" cxnId="{D91D8B2D-AA63-47EB-8C58-272F9132A224}">
      <dgm:prSet/>
      <dgm:spPr/>
      <dgm:t>
        <a:bodyPr/>
        <a:lstStyle/>
        <a:p>
          <a:endParaRPr lang="sk-SK"/>
        </a:p>
      </dgm:t>
    </dgm:pt>
    <dgm:pt modelId="{B9DD760F-F9E3-4B66-9D81-FAFF65C42009}">
      <dgm:prSet phldrT="[Text]" custT="1"/>
      <dgm:spPr/>
      <dgm:t>
        <a:bodyPr/>
        <a:lstStyle/>
        <a:p>
          <a:r>
            <a:rPr lang="sk-SK" sz="2000" dirty="0" smtClean="0"/>
            <a:t>po 4. </a:t>
          </a:r>
        </a:p>
        <a:p>
          <a:r>
            <a:rPr lang="sk-SK" sz="2000" dirty="0" smtClean="0"/>
            <a:t>roku</a:t>
          </a:r>
          <a:endParaRPr lang="sk-SK" sz="2000" dirty="0"/>
        </a:p>
      </dgm:t>
    </dgm:pt>
    <dgm:pt modelId="{1B2C0EAF-9E16-4345-8621-A8E6564F1256}" type="parTrans" cxnId="{B040D4EB-1F23-4D59-ABEB-E4AE524652DD}">
      <dgm:prSet/>
      <dgm:spPr/>
      <dgm:t>
        <a:bodyPr/>
        <a:lstStyle/>
        <a:p>
          <a:endParaRPr lang="sk-SK"/>
        </a:p>
      </dgm:t>
    </dgm:pt>
    <dgm:pt modelId="{B3DA4DEB-E1AC-4149-BB04-B340133C2B98}" type="sibTrans" cxnId="{B040D4EB-1F23-4D59-ABEB-E4AE524652DD}">
      <dgm:prSet/>
      <dgm:spPr/>
      <dgm:t>
        <a:bodyPr/>
        <a:lstStyle/>
        <a:p>
          <a:endParaRPr lang="sk-SK"/>
        </a:p>
      </dgm:t>
    </dgm:pt>
    <dgm:pt modelId="{8B2E2AB9-E356-463F-A5C1-768EB98DDCA9}">
      <dgm:prSet phldrT="[Text]"/>
      <dgm:spPr/>
      <dgm:t>
        <a:bodyPr/>
        <a:lstStyle/>
        <a:p>
          <a:r>
            <a:rPr lang="sk-SK" dirty="0" smtClean="0"/>
            <a:t>obdobie </a:t>
          </a:r>
          <a:r>
            <a:rPr lang="sk-SK" b="1" dirty="0" smtClean="0"/>
            <a:t>intelektualizácie</a:t>
          </a:r>
          <a:endParaRPr lang="sk-SK" b="1" dirty="0"/>
        </a:p>
      </dgm:t>
    </dgm:pt>
    <dgm:pt modelId="{3120C4E0-01C6-49AE-A52C-F0184EEBF9DD}" type="parTrans" cxnId="{5CE85982-0CF3-4057-9867-7C036B19E302}">
      <dgm:prSet/>
      <dgm:spPr/>
      <dgm:t>
        <a:bodyPr/>
        <a:lstStyle/>
        <a:p>
          <a:endParaRPr lang="sk-SK"/>
        </a:p>
      </dgm:t>
    </dgm:pt>
    <dgm:pt modelId="{D727019E-6D0A-48C0-B3F3-F7E982454953}" type="sibTrans" cxnId="{5CE85982-0CF3-4057-9867-7C036B19E302}">
      <dgm:prSet/>
      <dgm:spPr/>
      <dgm:t>
        <a:bodyPr/>
        <a:lstStyle/>
        <a:p>
          <a:endParaRPr lang="sk-SK"/>
        </a:p>
      </dgm:t>
    </dgm:pt>
    <dgm:pt modelId="{F28D8456-8427-4D24-9C89-EBCCE4646647}">
      <dgm:prSet/>
      <dgm:spPr/>
      <dgm:t>
        <a:bodyPr/>
        <a:lstStyle/>
        <a:p>
          <a:r>
            <a:rPr lang="sk-SK" dirty="0" smtClean="0"/>
            <a:t>2. – 3. </a:t>
          </a:r>
          <a:endParaRPr lang="sk-SK" dirty="0"/>
        </a:p>
      </dgm:t>
    </dgm:pt>
    <dgm:pt modelId="{F7051F14-ACE3-44CE-9887-5B7D4A0237CE}" type="parTrans" cxnId="{60733A8D-6B23-4F49-8289-902E594A7946}">
      <dgm:prSet/>
      <dgm:spPr/>
      <dgm:t>
        <a:bodyPr/>
        <a:lstStyle/>
        <a:p>
          <a:endParaRPr lang="sk-SK"/>
        </a:p>
      </dgm:t>
    </dgm:pt>
    <dgm:pt modelId="{4372AC97-3B2D-4112-BCEB-01A5873DE532}" type="sibTrans" cxnId="{60733A8D-6B23-4F49-8289-902E594A7946}">
      <dgm:prSet/>
      <dgm:spPr/>
      <dgm:t>
        <a:bodyPr/>
        <a:lstStyle/>
        <a:p>
          <a:endParaRPr lang="sk-SK"/>
        </a:p>
      </dgm:t>
    </dgm:pt>
    <dgm:pt modelId="{478C0E6D-9E7E-418B-8405-D86A4A29C9AD}">
      <dgm:prSet/>
      <dgm:spPr/>
      <dgm:t>
        <a:bodyPr/>
        <a:lstStyle/>
        <a:p>
          <a:r>
            <a:rPr lang="sk-SK" dirty="0" smtClean="0"/>
            <a:t>3. – 4. </a:t>
          </a:r>
          <a:endParaRPr lang="sk-SK" dirty="0"/>
        </a:p>
      </dgm:t>
    </dgm:pt>
    <dgm:pt modelId="{52789438-67D8-4A09-A8E5-94402EEAE653}" type="parTrans" cxnId="{399918A8-A863-451C-ACF8-85F00DA91C8E}">
      <dgm:prSet/>
      <dgm:spPr/>
      <dgm:t>
        <a:bodyPr/>
        <a:lstStyle/>
        <a:p>
          <a:endParaRPr lang="sk-SK"/>
        </a:p>
      </dgm:t>
    </dgm:pt>
    <dgm:pt modelId="{A048087E-C82A-438B-BC1A-F812046DF4FE}" type="sibTrans" cxnId="{399918A8-A863-451C-ACF8-85F00DA91C8E}">
      <dgm:prSet/>
      <dgm:spPr/>
      <dgm:t>
        <a:bodyPr/>
        <a:lstStyle/>
        <a:p>
          <a:endParaRPr lang="sk-SK"/>
        </a:p>
      </dgm:t>
    </dgm:pt>
    <dgm:pt modelId="{AECE98C0-4AD0-4AAF-99B2-D4F40FCA9D52}">
      <dgm:prSet/>
      <dgm:spPr/>
      <dgm:t>
        <a:bodyPr/>
        <a:lstStyle/>
        <a:p>
          <a:r>
            <a:rPr lang="sk-SK" dirty="0" smtClean="0"/>
            <a:t>obdobie </a:t>
          </a:r>
          <a:r>
            <a:rPr lang="sk-SK" b="1" dirty="0" err="1" smtClean="0"/>
            <a:t>lexémizácie</a:t>
          </a:r>
          <a:endParaRPr lang="sk-SK" b="1" dirty="0"/>
        </a:p>
      </dgm:t>
    </dgm:pt>
    <dgm:pt modelId="{16477C59-326B-4E79-B0DC-6B5180FB9CB4}" type="parTrans" cxnId="{3673833F-6899-4835-8342-90E2C9FA6744}">
      <dgm:prSet/>
      <dgm:spPr/>
      <dgm:t>
        <a:bodyPr/>
        <a:lstStyle/>
        <a:p>
          <a:endParaRPr lang="sk-SK"/>
        </a:p>
      </dgm:t>
    </dgm:pt>
    <dgm:pt modelId="{EC244C89-1130-43CE-A4C1-16C08B4CB4B7}" type="sibTrans" cxnId="{3673833F-6899-4835-8342-90E2C9FA6744}">
      <dgm:prSet/>
      <dgm:spPr/>
      <dgm:t>
        <a:bodyPr/>
        <a:lstStyle/>
        <a:p>
          <a:endParaRPr lang="sk-SK"/>
        </a:p>
      </dgm:t>
    </dgm:pt>
    <dgm:pt modelId="{645205D5-1682-417E-BE74-F69C91F2E350}">
      <dgm:prSet/>
      <dgm:spPr/>
      <dgm:t>
        <a:bodyPr/>
        <a:lstStyle/>
        <a:p>
          <a:r>
            <a:rPr lang="sk-SK" dirty="0" smtClean="0"/>
            <a:t>obdobie </a:t>
          </a:r>
          <a:r>
            <a:rPr lang="sk-SK" b="1" dirty="0" err="1" smtClean="0"/>
            <a:t>gramatizácie</a:t>
          </a:r>
          <a:endParaRPr lang="sk-SK" b="1" dirty="0"/>
        </a:p>
      </dgm:t>
    </dgm:pt>
    <dgm:pt modelId="{B144794F-1F0F-48C1-BAB0-4BB8108BCD3F}" type="parTrans" cxnId="{F936DBD3-D1C8-4644-A3D0-536A17A5595C}">
      <dgm:prSet/>
      <dgm:spPr/>
      <dgm:t>
        <a:bodyPr/>
        <a:lstStyle/>
        <a:p>
          <a:endParaRPr lang="sk-SK"/>
        </a:p>
      </dgm:t>
    </dgm:pt>
    <dgm:pt modelId="{CC2BE8F0-7FBF-4A6A-B355-1F7D5EADDAF3}" type="sibTrans" cxnId="{F936DBD3-D1C8-4644-A3D0-536A17A5595C}">
      <dgm:prSet/>
      <dgm:spPr/>
      <dgm:t>
        <a:bodyPr/>
        <a:lstStyle/>
        <a:p>
          <a:endParaRPr lang="sk-SK"/>
        </a:p>
      </dgm:t>
    </dgm:pt>
    <dgm:pt modelId="{3F15D9D7-95E2-4098-A4B4-D8A076B687FA}" type="pres">
      <dgm:prSet presAssocID="{9A047670-AC07-45D0-94EB-4EA81BC9C9F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k-SK"/>
        </a:p>
      </dgm:t>
    </dgm:pt>
    <dgm:pt modelId="{FE70573F-A58D-44D3-8D00-B143D2D9BC9A}" type="pres">
      <dgm:prSet presAssocID="{71BF31D4-2E9B-4A84-9BFF-2E841D083727}" presName="composite" presStyleCnt="0"/>
      <dgm:spPr/>
    </dgm:pt>
    <dgm:pt modelId="{FC40F847-A6B2-42A1-B6E4-F153425C7979}" type="pres">
      <dgm:prSet presAssocID="{71BF31D4-2E9B-4A84-9BFF-2E841D083727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8C36CD75-7312-4428-AFF2-E65FD7788524}" type="pres">
      <dgm:prSet presAssocID="{71BF31D4-2E9B-4A84-9BFF-2E841D083727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3E16A4A7-5A65-4FE2-A6B9-15B641CF69BA}" type="pres">
      <dgm:prSet presAssocID="{F46747D9-6AD9-474C-8A53-09770B5D6886}" presName="sp" presStyleCnt="0"/>
      <dgm:spPr/>
    </dgm:pt>
    <dgm:pt modelId="{4D319E64-AA2A-4264-A5A0-B072A9FCD1F3}" type="pres">
      <dgm:prSet presAssocID="{B50E9598-9C98-424D-8B50-1BA135990605}" presName="composite" presStyleCnt="0"/>
      <dgm:spPr/>
    </dgm:pt>
    <dgm:pt modelId="{13AE35B2-39DF-48D7-8C19-AA1CECABF202}" type="pres">
      <dgm:prSet presAssocID="{B50E9598-9C98-424D-8B50-1BA135990605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BD1079B1-5268-4485-A3E5-91585CE08FB1}" type="pres">
      <dgm:prSet presAssocID="{B50E9598-9C98-424D-8B50-1BA135990605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C401BFE6-6D59-4EA9-B14D-0A376B76AE9E}" type="pres">
      <dgm:prSet presAssocID="{B6C47385-3C31-4CBC-AA11-BC8523DD427E}" presName="sp" presStyleCnt="0"/>
      <dgm:spPr/>
    </dgm:pt>
    <dgm:pt modelId="{865E5EE6-61D6-4D2F-AEE3-00878AE32C4E}" type="pres">
      <dgm:prSet presAssocID="{F28D8456-8427-4D24-9C89-EBCCE4646647}" presName="composite" presStyleCnt="0"/>
      <dgm:spPr/>
    </dgm:pt>
    <dgm:pt modelId="{FD45BAB3-F818-479E-B09B-EF9614C0DC1E}" type="pres">
      <dgm:prSet presAssocID="{F28D8456-8427-4D24-9C89-EBCCE4646647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5616C4E9-5A32-489F-A059-BCD8541D8F3C}" type="pres">
      <dgm:prSet presAssocID="{F28D8456-8427-4D24-9C89-EBCCE4646647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862A95B7-877D-49B9-BAA0-3B4C4FBC8279}" type="pres">
      <dgm:prSet presAssocID="{4372AC97-3B2D-4112-BCEB-01A5873DE532}" presName="sp" presStyleCnt="0"/>
      <dgm:spPr/>
    </dgm:pt>
    <dgm:pt modelId="{FDE104D7-2A6D-4B3E-88FE-822807755CE3}" type="pres">
      <dgm:prSet presAssocID="{478C0E6D-9E7E-418B-8405-D86A4A29C9AD}" presName="composite" presStyleCnt="0"/>
      <dgm:spPr/>
    </dgm:pt>
    <dgm:pt modelId="{3CAEFBCE-B843-4D39-9EBB-BCE86BDD66F4}" type="pres">
      <dgm:prSet presAssocID="{478C0E6D-9E7E-418B-8405-D86A4A29C9AD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9E00A638-B906-4325-ACF1-9EAB35911BA4}" type="pres">
      <dgm:prSet presAssocID="{478C0E6D-9E7E-418B-8405-D86A4A29C9AD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86DBC05D-9BE1-428D-9168-4F44716AFB88}" type="pres">
      <dgm:prSet presAssocID="{A048087E-C82A-438B-BC1A-F812046DF4FE}" presName="sp" presStyleCnt="0"/>
      <dgm:spPr/>
    </dgm:pt>
    <dgm:pt modelId="{F9FE5845-7ED3-4730-AB22-79C77824B445}" type="pres">
      <dgm:prSet presAssocID="{B9DD760F-F9E3-4B66-9D81-FAFF65C42009}" presName="composite" presStyleCnt="0"/>
      <dgm:spPr/>
    </dgm:pt>
    <dgm:pt modelId="{0E5DDB91-7C4A-4185-B9BC-BFA348DDA9DC}" type="pres">
      <dgm:prSet presAssocID="{B9DD760F-F9E3-4B66-9D81-FAFF65C42009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94AA9C66-44D9-4630-839F-BB3C34391500}" type="pres">
      <dgm:prSet presAssocID="{B9DD760F-F9E3-4B66-9D81-FAFF65C42009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</dgm:ptLst>
  <dgm:cxnLst>
    <dgm:cxn modelId="{3673833F-6899-4835-8342-90E2C9FA6744}" srcId="{F28D8456-8427-4D24-9C89-EBCCE4646647}" destId="{AECE98C0-4AD0-4AAF-99B2-D4F40FCA9D52}" srcOrd="0" destOrd="0" parTransId="{16477C59-326B-4E79-B0DC-6B5180FB9CB4}" sibTransId="{EC244C89-1130-43CE-A4C1-16C08B4CB4B7}"/>
    <dgm:cxn modelId="{381F0D89-2E20-4A7E-92A7-B0C7117249BD}" type="presOf" srcId="{6AFD2658-D9DB-49D6-8FA3-024D483198F2}" destId="{8C36CD75-7312-4428-AFF2-E65FD7788524}" srcOrd="0" destOrd="0" presId="urn:microsoft.com/office/officeart/2005/8/layout/chevron2"/>
    <dgm:cxn modelId="{7692487B-AC38-4F34-BB38-F317947F2C6C}" type="presOf" srcId="{B9DD760F-F9E3-4B66-9D81-FAFF65C42009}" destId="{0E5DDB91-7C4A-4185-B9BC-BFA348DDA9DC}" srcOrd="0" destOrd="0" presId="urn:microsoft.com/office/officeart/2005/8/layout/chevron2"/>
    <dgm:cxn modelId="{8B0CE875-1120-4905-A97B-64079F150925}" type="presOf" srcId="{645205D5-1682-417E-BE74-F69C91F2E350}" destId="{9E00A638-B906-4325-ACF1-9EAB35911BA4}" srcOrd="0" destOrd="0" presId="urn:microsoft.com/office/officeart/2005/8/layout/chevron2"/>
    <dgm:cxn modelId="{DB55B10D-3650-4711-BF22-03F000C65DDA}" type="presOf" srcId="{B50E9598-9C98-424D-8B50-1BA135990605}" destId="{13AE35B2-39DF-48D7-8C19-AA1CECABF202}" srcOrd="0" destOrd="0" presId="urn:microsoft.com/office/officeart/2005/8/layout/chevron2"/>
    <dgm:cxn modelId="{10BDDCFC-570C-4CC7-91D8-2B6592D4E15C}" srcId="{9A047670-AC07-45D0-94EB-4EA81BC9C9FE}" destId="{71BF31D4-2E9B-4A84-9BFF-2E841D083727}" srcOrd="0" destOrd="0" parTransId="{3B43FEF0-7349-4D06-9171-C4A3A6562130}" sibTransId="{F46747D9-6AD9-474C-8A53-09770B5D6886}"/>
    <dgm:cxn modelId="{5CE85982-0CF3-4057-9867-7C036B19E302}" srcId="{B9DD760F-F9E3-4B66-9D81-FAFF65C42009}" destId="{8B2E2AB9-E356-463F-A5C1-768EB98DDCA9}" srcOrd="0" destOrd="0" parTransId="{3120C4E0-01C6-49AE-A52C-F0184EEBF9DD}" sibTransId="{D727019E-6D0A-48C0-B3F3-F7E982454953}"/>
    <dgm:cxn modelId="{0C358E8E-8F3D-479A-8EC1-7542D686B88D}" type="presOf" srcId="{9A047670-AC07-45D0-94EB-4EA81BC9C9FE}" destId="{3F15D9D7-95E2-4098-A4B4-D8A076B687FA}" srcOrd="0" destOrd="0" presId="urn:microsoft.com/office/officeart/2005/8/layout/chevron2"/>
    <dgm:cxn modelId="{0DF13881-FFD5-4CA8-84FF-B9E44AEBFC6D}" type="presOf" srcId="{478C0E6D-9E7E-418B-8405-D86A4A29C9AD}" destId="{3CAEFBCE-B843-4D39-9EBB-BCE86BDD66F4}" srcOrd="0" destOrd="0" presId="urn:microsoft.com/office/officeart/2005/8/layout/chevron2"/>
    <dgm:cxn modelId="{60733A8D-6B23-4F49-8289-902E594A7946}" srcId="{9A047670-AC07-45D0-94EB-4EA81BC9C9FE}" destId="{F28D8456-8427-4D24-9C89-EBCCE4646647}" srcOrd="2" destOrd="0" parTransId="{F7051F14-ACE3-44CE-9887-5B7D4A0237CE}" sibTransId="{4372AC97-3B2D-4112-BCEB-01A5873DE532}"/>
    <dgm:cxn modelId="{399918A8-A863-451C-ACF8-85F00DA91C8E}" srcId="{9A047670-AC07-45D0-94EB-4EA81BC9C9FE}" destId="{478C0E6D-9E7E-418B-8405-D86A4A29C9AD}" srcOrd="3" destOrd="0" parTransId="{52789438-67D8-4A09-A8E5-94402EEAE653}" sibTransId="{A048087E-C82A-438B-BC1A-F812046DF4FE}"/>
    <dgm:cxn modelId="{F936DBD3-D1C8-4644-A3D0-536A17A5595C}" srcId="{478C0E6D-9E7E-418B-8405-D86A4A29C9AD}" destId="{645205D5-1682-417E-BE74-F69C91F2E350}" srcOrd="0" destOrd="0" parTransId="{B144794F-1F0F-48C1-BAB0-4BB8108BCD3F}" sibTransId="{CC2BE8F0-7FBF-4A6A-B355-1F7D5EADDAF3}"/>
    <dgm:cxn modelId="{A1AFB771-5022-41CC-9A0A-2DFFF3190D0A}" srcId="{71BF31D4-2E9B-4A84-9BFF-2E841D083727}" destId="{6AFD2658-D9DB-49D6-8FA3-024D483198F2}" srcOrd="0" destOrd="0" parTransId="{72534F6E-607E-4B69-859C-C1960E44180C}" sibTransId="{58834986-4077-40A4-BB57-2F4B0463C4F9}"/>
    <dgm:cxn modelId="{1317208F-6434-4D02-820F-7A5403B74E8E}" type="presOf" srcId="{71BF31D4-2E9B-4A84-9BFF-2E841D083727}" destId="{FC40F847-A6B2-42A1-B6E4-F153425C7979}" srcOrd="0" destOrd="0" presId="urn:microsoft.com/office/officeart/2005/8/layout/chevron2"/>
    <dgm:cxn modelId="{E9EE0A62-D8C4-4E9D-9388-F95EED87165F}" type="presOf" srcId="{8B2E2AB9-E356-463F-A5C1-768EB98DDCA9}" destId="{94AA9C66-44D9-4630-839F-BB3C34391500}" srcOrd="0" destOrd="0" presId="urn:microsoft.com/office/officeart/2005/8/layout/chevron2"/>
    <dgm:cxn modelId="{20A2E838-FA0A-46C5-9D33-F09072F5C185}" type="presOf" srcId="{AECE98C0-4AD0-4AAF-99B2-D4F40FCA9D52}" destId="{5616C4E9-5A32-489F-A059-BCD8541D8F3C}" srcOrd="0" destOrd="0" presId="urn:microsoft.com/office/officeart/2005/8/layout/chevron2"/>
    <dgm:cxn modelId="{B040D4EB-1F23-4D59-ABEB-E4AE524652DD}" srcId="{9A047670-AC07-45D0-94EB-4EA81BC9C9FE}" destId="{B9DD760F-F9E3-4B66-9D81-FAFF65C42009}" srcOrd="4" destOrd="0" parTransId="{1B2C0EAF-9E16-4345-8621-A8E6564F1256}" sibTransId="{B3DA4DEB-E1AC-4149-BB04-B340133C2B98}"/>
    <dgm:cxn modelId="{D91D8B2D-AA63-47EB-8C58-272F9132A224}" srcId="{B50E9598-9C98-424D-8B50-1BA135990605}" destId="{CCC569A9-C2C7-4A03-9E96-E1851D257B4D}" srcOrd="0" destOrd="0" parTransId="{7343AB37-A114-4BEB-8A1C-21931F56DAA6}" sibTransId="{71E6B5EC-0494-4376-ADDD-623A9F0D5D22}"/>
    <dgm:cxn modelId="{20DA9038-D06D-4BD8-9878-C32E8CC6DB5D}" type="presOf" srcId="{CCC569A9-C2C7-4A03-9E96-E1851D257B4D}" destId="{BD1079B1-5268-4485-A3E5-91585CE08FB1}" srcOrd="0" destOrd="0" presId="urn:microsoft.com/office/officeart/2005/8/layout/chevron2"/>
    <dgm:cxn modelId="{8CFAA0B3-3783-4935-BB00-DF98418C1AF8}" type="presOf" srcId="{F28D8456-8427-4D24-9C89-EBCCE4646647}" destId="{FD45BAB3-F818-479E-B09B-EF9614C0DC1E}" srcOrd="0" destOrd="0" presId="urn:microsoft.com/office/officeart/2005/8/layout/chevron2"/>
    <dgm:cxn modelId="{556F9189-79FE-4CBD-A51C-E32B36A6B6E4}" srcId="{9A047670-AC07-45D0-94EB-4EA81BC9C9FE}" destId="{B50E9598-9C98-424D-8B50-1BA135990605}" srcOrd="1" destOrd="0" parTransId="{575EF428-1D77-43D6-B78C-2865169541BA}" sibTransId="{B6C47385-3C31-4CBC-AA11-BC8523DD427E}"/>
    <dgm:cxn modelId="{C4F7B050-F8EE-4C6A-AF23-F53F9597907B}" type="presParOf" srcId="{3F15D9D7-95E2-4098-A4B4-D8A076B687FA}" destId="{FE70573F-A58D-44D3-8D00-B143D2D9BC9A}" srcOrd="0" destOrd="0" presId="urn:microsoft.com/office/officeart/2005/8/layout/chevron2"/>
    <dgm:cxn modelId="{41D1E320-EB17-4437-9B99-D450260523F2}" type="presParOf" srcId="{FE70573F-A58D-44D3-8D00-B143D2D9BC9A}" destId="{FC40F847-A6B2-42A1-B6E4-F153425C7979}" srcOrd="0" destOrd="0" presId="urn:microsoft.com/office/officeart/2005/8/layout/chevron2"/>
    <dgm:cxn modelId="{3AA61A75-FC13-4185-BE29-A73BF3AEEB1D}" type="presParOf" srcId="{FE70573F-A58D-44D3-8D00-B143D2D9BC9A}" destId="{8C36CD75-7312-4428-AFF2-E65FD7788524}" srcOrd="1" destOrd="0" presId="urn:microsoft.com/office/officeart/2005/8/layout/chevron2"/>
    <dgm:cxn modelId="{94BF9C39-DD39-446A-9343-6E4D4D49C3D4}" type="presParOf" srcId="{3F15D9D7-95E2-4098-A4B4-D8A076B687FA}" destId="{3E16A4A7-5A65-4FE2-A6B9-15B641CF69BA}" srcOrd="1" destOrd="0" presId="urn:microsoft.com/office/officeart/2005/8/layout/chevron2"/>
    <dgm:cxn modelId="{F0C48DAF-09CC-4573-B0D0-C25CC91FD1C2}" type="presParOf" srcId="{3F15D9D7-95E2-4098-A4B4-D8A076B687FA}" destId="{4D319E64-AA2A-4264-A5A0-B072A9FCD1F3}" srcOrd="2" destOrd="0" presId="urn:microsoft.com/office/officeart/2005/8/layout/chevron2"/>
    <dgm:cxn modelId="{7A6FF40D-DE91-4F48-80A4-F7FA42AC32E1}" type="presParOf" srcId="{4D319E64-AA2A-4264-A5A0-B072A9FCD1F3}" destId="{13AE35B2-39DF-48D7-8C19-AA1CECABF202}" srcOrd="0" destOrd="0" presId="urn:microsoft.com/office/officeart/2005/8/layout/chevron2"/>
    <dgm:cxn modelId="{8DCA150F-ADB4-4D41-935B-F96B7E85DCE8}" type="presParOf" srcId="{4D319E64-AA2A-4264-A5A0-B072A9FCD1F3}" destId="{BD1079B1-5268-4485-A3E5-91585CE08FB1}" srcOrd="1" destOrd="0" presId="urn:microsoft.com/office/officeart/2005/8/layout/chevron2"/>
    <dgm:cxn modelId="{B812D5F1-355A-47FE-98D5-AAFB10AA8282}" type="presParOf" srcId="{3F15D9D7-95E2-4098-A4B4-D8A076B687FA}" destId="{C401BFE6-6D59-4EA9-B14D-0A376B76AE9E}" srcOrd="3" destOrd="0" presId="urn:microsoft.com/office/officeart/2005/8/layout/chevron2"/>
    <dgm:cxn modelId="{4A3C0F56-CFEC-4289-9BDE-F5B51EABFF4A}" type="presParOf" srcId="{3F15D9D7-95E2-4098-A4B4-D8A076B687FA}" destId="{865E5EE6-61D6-4D2F-AEE3-00878AE32C4E}" srcOrd="4" destOrd="0" presId="urn:microsoft.com/office/officeart/2005/8/layout/chevron2"/>
    <dgm:cxn modelId="{E6152C6E-3B38-49C2-AB01-B7D3CA2A1EB7}" type="presParOf" srcId="{865E5EE6-61D6-4D2F-AEE3-00878AE32C4E}" destId="{FD45BAB3-F818-479E-B09B-EF9614C0DC1E}" srcOrd="0" destOrd="0" presId="urn:microsoft.com/office/officeart/2005/8/layout/chevron2"/>
    <dgm:cxn modelId="{7D0729B3-C20F-4A48-BDC6-816CDC1F2FFD}" type="presParOf" srcId="{865E5EE6-61D6-4D2F-AEE3-00878AE32C4E}" destId="{5616C4E9-5A32-489F-A059-BCD8541D8F3C}" srcOrd="1" destOrd="0" presId="urn:microsoft.com/office/officeart/2005/8/layout/chevron2"/>
    <dgm:cxn modelId="{BE62327C-F73F-43DC-A4C3-756F1F09B32E}" type="presParOf" srcId="{3F15D9D7-95E2-4098-A4B4-D8A076B687FA}" destId="{862A95B7-877D-49B9-BAA0-3B4C4FBC8279}" srcOrd="5" destOrd="0" presId="urn:microsoft.com/office/officeart/2005/8/layout/chevron2"/>
    <dgm:cxn modelId="{08873831-51FE-453B-98D5-C38CAE66F034}" type="presParOf" srcId="{3F15D9D7-95E2-4098-A4B4-D8A076B687FA}" destId="{FDE104D7-2A6D-4B3E-88FE-822807755CE3}" srcOrd="6" destOrd="0" presId="urn:microsoft.com/office/officeart/2005/8/layout/chevron2"/>
    <dgm:cxn modelId="{3E5DE523-0AD3-4C5A-93F2-3352F79D6B01}" type="presParOf" srcId="{FDE104D7-2A6D-4B3E-88FE-822807755CE3}" destId="{3CAEFBCE-B843-4D39-9EBB-BCE86BDD66F4}" srcOrd="0" destOrd="0" presId="urn:microsoft.com/office/officeart/2005/8/layout/chevron2"/>
    <dgm:cxn modelId="{1A10A95F-AFF0-46F0-A52C-58AC5D0FB245}" type="presParOf" srcId="{FDE104D7-2A6D-4B3E-88FE-822807755CE3}" destId="{9E00A638-B906-4325-ACF1-9EAB35911BA4}" srcOrd="1" destOrd="0" presId="urn:microsoft.com/office/officeart/2005/8/layout/chevron2"/>
    <dgm:cxn modelId="{16E6195D-0530-46CA-9F8C-50CBC1073137}" type="presParOf" srcId="{3F15D9D7-95E2-4098-A4B4-D8A076B687FA}" destId="{86DBC05D-9BE1-428D-9168-4F44716AFB88}" srcOrd="7" destOrd="0" presId="urn:microsoft.com/office/officeart/2005/8/layout/chevron2"/>
    <dgm:cxn modelId="{EBAD8AD9-9854-4C0A-BEC0-DFA607250A8A}" type="presParOf" srcId="{3F15D9D7-95E2-4098-A4B4-D8A076B687FA}" destId="{F9FE5845-7ED3-4730-AB22-79C77824B445}" srcOrd="8" destOrd="0" presId="urn:microsoft.com/office/officeart/2005/8/layout/chevron2"/>
    <dgm:cxn modelId="{1D30C251-3536-44F4-895C-72B69A9E0BC7}" type="presParOf" srcId="{F9FE5845-7ED3-4730-AB22-79C77824B445}" destId="{0E5DDB91-7C4A-4185-B9BC-BFA348DDA9DC}" srcOrd="0" destOrd="0" presId="urn:microsoft.com/office/officeart/2005/8/layout/chevron2"/>
    <dgm:cxn modelId="{E8F64147-516D-4B98-9BAF-571B0ABF146C}" type="presParOf" srcId="{F9FE5845-7ED3-4730-AB22-79C77824B445}" destId="{94AA9C66-44D9-4630-839F-BB3C3439150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40F847-A6B2-42A1-B6E4-F153425C7979}">
      <dsp:nvSpPr>
        <dsp:cNvPr id="0" name=""/>
        <dsp:cNvSpPr/>
      </dsp:nvSpPr>
      <dsp:spPr>
        <a:xfrm rot="5400000">
          <a:off x="-177792" y="182923"/>
          <a:ext cx="1185285" cy="82969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200" kern="1200" dirty="0" smtClean="0"/>
            <a:t>0. – 1. </a:t>
          </a:r>
          <a:endParaRPr lang="sk-SK" sz="2200" kern="1200" dirty="0"/>
        </a:p>
      </dsp:txBody>
      <dsp:txXfrm rot="-5400000">
        <a:off x="2" y="419980"/>
        <a:ext cx="829699" cy="355586"/>
      </dsp:txXfrm>
    </dsp:sp>
    <dsp:sp modelId="{8C36CD75-7312-4428-AFF2-E65FD7788524}">
      <dsp:nvSpPr>
        <dsp:cNvPr id="0" name=""/>
        <dsp:cNvSpPr/>
      </dsp:nvSpPr>
      <dsp:spPr>
        <a:xfrm rot="5400000">
          <a:off x="3763432" y="-2928601"/>
          <a:ext cx="770435" cy="66379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0955" rIns="20955" bIns="2095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k-SK" sz="3300" kern="1200" dirty="0" smtClean="0"/>
            <a:t>obdobie </a:t>
          </a:r>
          <a:r>
            <a:rPr lang="sk-SK" sz="3300" b="1" kern="1200" dirty="0" err="1" smtClean="0"/>
            <a:t>pragmatizácie</a:t>
          </a:r>
          <a:endParaRPr lang="sk-SK" sz="3300" b="1" kern="1200" dirty="0"/>
        </a:p>
      </dsp:txBody>
      <dsp:txXfrm rot="-5400000">
        <a:off x="829700" y="42741"/>
        <a:ext cx="6600290" cy="695215"/>
      </dsp:txXfrm>
    </dsp:sp>
    <dsp:sp modelId="{13AE35B2-39DF-48D7-8C19-AA1CECABF202}">
      <dsp:nvSpPr>
        <dsp:cNvPr id="0" name=""/>
        <dsp:cNvSpPr/>
      </dsp:nvSpPr>
      <dsp:spPr>
        <a:xfrm rot="5400000">
          <a:off x="-177792" y="1252188"/>
          <a:ext cx="1185285" cy="82969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200" kern="1200" dirty="0" smtClean="0"/>
            <a:t>1. – 2. </a:t>
          </a:r>
          <a:endParaRPr lang="sk-SK" sz="2200" kern="1200" dirty="0"/>
        </a:p>
      </dsp:txBody>
      <dsp:txXfrm rot="-5400000">
        <a:off x="2" y="1489245"/>
        <a:ext cx="829699" cy="355586"/>
      </dsp:txXfrm>
    </dsp:sp>
    <dsp:sp modelId="{BD1079B1-5268-4485-A3E5-91585CE08FB1}">
      <dsp:nvSpPr>
        <dsp:cNvPr id="0" name=""/>
        <dsp:cNvSpPr/>
      </dsp:nvSpPr>
      <dsp:spPr>
        <a:xfrm rot="5400000">
          <a:off x="3763432" y="-1859336"/>
          <a:ext cx="770435" cy="66379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0955" rIns="20955" bIns="2095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k-SK" sz="3300" kern="1200" dirty="0" smtClean="0"/>
            <a:t>obdobie </a:t>
          </a:r>
          <a:r>
            <a:rPr lang="sk-SK" sz="3300" b="1" kern="1200" dirty="0" err="1" smtClean="0"/>
            <a:t>sémantizácie</a:t>
          </a:r>
          <a:endParaRPr lang="sk-SK" sz="3300" b="1" kern="1200" dirty="0"/>
        </a:p>
      </dsp:txBody>
      <dsp:txXfrm rot="-5400000">
        <a:off x="829700" y="1112006"/>
        <a:ext cx="6600290" cy="695215"/>
      </dsp:txXfrm>
    </dsp:sp>
    <dsp:sp modelId="{FD45BAB3-F818-479E-B09B-EF9614C0DC1E}">
      <dsp:nvSpPr>
        <dsp:cNvPr id="0" name=""/>
        <dsp:cNvSpPr/>
      </dsp:nvSpPr>
      <dsp:spPr>
        <a:xfrm rot="5400000">
          <a:off x="-177792" y="2321454"/>
          <a:ext cx="1185285" cy="82969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200" kern="1200" dirty="0" smtClean="0"/>
            <a:t>2. – 3. </a:t>
          </a:r>
          <a:endParaRPr lang="sk-SK" sz="2200" kern="1200" dirty="0"/>
        </a:p>
      </dsp:txBody>
      <dsp:txXfrm rot="-5400000">
        <a:off x="2" y="2558511"/>
        <a:ext cx="829699" cy="355586"/>
      </dsp:txXfrm>
    </dsp:sp>
    <dsp:sp modelId="{5616C4E9-5A32-489F-A059-BCD8541D8F3C}">
      <dsp:nvSpPr>
        <dsp:cNvPr id="0" name=""/>
        <dsp:cNvSpPr/>
      </dsp:nvSpPr>
      <dsp:spPr>
        <a:xfrm rot="5400000">
          <a:off x="3763432" y="-790071"/>
          <a:ext cx="770435" cy="66379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0955" rIns="20955" bIns="2095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k-SK" sz="3300" kern="1200" dirty="0" smtClean="0"/>
            <a:t>obdobie </a:t>
          </a:r>
          <a:r>
            <a:rPr lang="sk-SK" sz="3300" b="1" kern="1200" dirty="0" err="1" smtClean="0"/>
            <a:t>lexémizácie</a:t>
          </a:r>
          <a:endParaRPr lang="sk-SK" sz="3300" b="1" kern="1200" dirty="0"/>
        </a:p>
      </dsp:txBody>
      <dsp:txXfrm rot="-5400000">
        <a:off x="829700" y="2181271"/>
        <a:ext cx="6600290" cy="695215"/>
      </dsp:txXfrm>
    </dsp:sp>
    <dsp:sp modelId="{3CAEFBCE-B843-4D39-9EBB-BCE86BDD66F4}">
      <dsp:nvSpPr>
        <dsp:cNvPr id="0" name=""/>
        <dsp:cNvSpPr/>
      </dsp:nvSpPr>
      <dsp:spPr>
        <a:xfrm rot="5400000">
          <a:off x="-177792" y="3390719"/>
          <a:ext cx="1185285" cy="82969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200" kern="1200" dirty="0" smtClean="0"/>
            <a:t>3. – 4. </a:t>
          </a:r>
          <a:endParaRPr lang="sk-SK" sz="2200" kern="1200" dirty="0"/>
        </a:p>
      </dsp:txBody>
      <dsp:txXfrm rot="-5400000">
        <a:off x="2" y="3627776"/>
        <a:ext cx="829699" cy="355586"/>
      </dsp:txXfrm>
    </dsp:sp>
    <dsp:sp modelId="{9E00A638-B906-4325-ACF1-9EAB35911BA4}">
      <dsp:nvSpPr>
        <dsp:cNvPr id="0" name=""/>
        <dsp:cNvSpPr/>
      </dsp:nvSpPr>
      <dsp:spPr>
        <a:xfrm rot="5400000">
          <a:off x="3763432" y="279194"/>
          <a:ext cx="770435" cy="66379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0955" rIns="20955" bIns="2095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k-SK" sz="3300" kern="1200" dirty="0" smtClean="0"/>
            <a:t>obdobie </a:t>
          </a:r>
          <a:r>
            <a:rPr lang="sk-SK" sz="3300" b="1" kern="1200" dirty="0" err="1" smtClean="0"/>
            <a:t>gramatizácie</a:t>
          </a:r>
          <a:endParaRPr lang="sk-SK" sz="3300" b="1" kern="1200" dirty="0"/>
        </a:p>
      </dsp:txBody>
      <dsp:txXfrm rot="-5400000">
        <a:off x="829700" y="3250536"/>
        <a:ext cx="6600290" cy="695215"/>
      </dsp:txXfrm>
    </dsp:sp>
    <dsp:sp modelId="{0E5DDB91-7C4A-4185-B9BC-BFA348DDA9DC}">
      <dsp:nvSpPr>
        <dsp:cNvPr id="0" name=""/>
        <dsp:cNvSpPr/>
      </dsp:nvSpPr>
      <dsp:spPr>
        <a:xfrm rot="5400000">
          <a:off x="-177792" y="4459984"/>
          <a:ext cx="1185285" cy="82969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000" kern="1200" dirty="0" smtClean="0"/>
            <a:t>po 4.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000" kern="1200" dirty="0" smtClean="0"/>
            <a:t>roku</a:t>
          </a:r>
          <a:endParaRPr lang="sk-SK" sz="2000" kern="1200" dirty="0"/>
        </a:p>
      </dsp:txBody>
      <dsp:txXfrm rot="-5400000">
        <a:off x="2" y="4697041"/>
        <a:ext cx="829699" cy="355586"/>
      </dsp:txXfrm>
    </dsp:sp>
    <dsp:sp modelId="{94AA9C66-44D9-4630-839F-BB3C34391500}">
      <dsp:nvSpPr>
        <dsp:cNvPr id="0" name=""/>
        <dsp:cNvSpPr/>
      </dsp:nvSpPr>
      <dsp:spPr>
        <a:xfrm rot="5400000">
          <a:off x="3763229" y="1348662"/>
          <a:ext cx="770840" cy="66379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0955" rIns="20955" bIns="2095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k-SK" sz="3300" kern="1200" dirty="0" smtClean="0"/>
            <a:t>obdobie </a:t>
          </a:r>
          <a:r>
            <a:rPr lang="sk-SK" sz="3300" b="1" kern="1200" dirty="0" smtClean="0"/>
            <a:t>intelektualizácie</a:t>
          </a:r>
          <a:endParaRPr lang="sk-SK" sz="3300" b="1" kern="1200" dirty="0"/>
        </a:p>
      </dsp:txBody>
      <dsp:txXfrm rot="-5400000">
        <a:off x="829700" y="4319821"/>
        <a:ext cx="6600271" cy="6955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44830E-D056-4864-B910-451463EFF9AC}" type="datetimeFigureOut">
              <a:rPr lang="sk-SK" smtClean="0"/>
              <a:pPr/>
              <a:t>5. 12. 2013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ECD47A-1520-425A-842F-8F158AA38230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4553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CD47A-1520-425A-842F-8F158AA38230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199389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CD47A-1520-425A-842F-8F158AA38230}" type="slidenum">
              <a:rPr lang="sk-SK" smtClean="0"/>
              <a:pPr/>
              <a:t>11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204484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CD47A-1520-425A-842F-8F158AA38230}" type="slidenum">
              <a:rPr lang="sk-SK" smtClean="0"/>
              <a:pPr/>
              <a:t>12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313638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CD47A-1520-425A-842F-8F158AA38230}" type="slidenum">
              <a:rPr lang="sk-SK" smtClean="0"/>
              <a:pPr/>
              <a:t>13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372572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CD47A-1520-425A-842F-8F158AA38230}" type="slidenum">
              <a:rPr lang="sk-SK" smtClean="0"/>
              <a:pPr/>
              <a:t>14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612709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CD47A-1520-425A-842F-8F158AA38230}" type="slidenum">
              <a:rPr lang="sk-SK" smtClean="0"/>
              <a:pPr/>
              <a:t>15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353163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CD47A-1520-425A-842F-8F158AA38230}" type="slidenum">
              <a:rPr lang="sk-SK" smtClean="0"/>
              <a:pPr/>
              <a:t>16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558836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CD47A-1520-425A-842F-8F158AA38230}" type="slidenum">
              <a:rPr lang="sk-SK" smtClean="0"/>
              <a:pPr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141160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 smtClean="0"/>
              <a:t>  </a:t>
            </a:r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CD47A-1520-425A-842F-8F158AA38230}" type="slidenum">
              <a:rPr lang="sk-SK" smtClean="0"/>
              <a:pPr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098865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CD47A-1520-425A-842F-8F158AA38230}" type="slidenum">
              <a:rPr lang="sk-SK" smtClean="0"/>
              <a:pPr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240843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CD47A-1520-425A-842F-8F158AA38230}" type="slidenum">
              <a:rPr lang="sk-SK" smtClean="0"/>
              <a:pPr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437226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CD47A-1520-425A-842F-8F158AA38230}" type="slidenum">
              <a:rPr lang="sk-SK" smtClean="0"/>
              <a:pPr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096777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CD47A-1520-425A-842F-8F158AA38230}" type="slidenum">
              <a:rPr lang="sk-SK" smtClean="0"/>
              <a:pPr/>
              <a:t>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592017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CD47A-1520-425A-842F-8F158AA38230}" type="slidenum">
              <a:rPr lang="sk-SK" smtClean="0"/>
              <a:pPr/>
              <a:t>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456864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CD47A-1520-425A-842F-8F158AA38230}" type="slidenum">
              <a:rPr lang="sk-SK" smtClean="0"/>
              <a:pPr/>
              <a:t>10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63361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5C8AE7A-7D2E-4E1E-9A9F-2E773DD2B5A3}" type="datetimeFigureOut">
              <a:rPr lang="sk-SK" smtClean="0"/>
              <a:pPr/>
              <a:t>5. 12. 2013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k-SK"/>
          </a:p>
        </p:txBody>
      </p:sp>
      <p:sp>
        <p:nvSpPr>
          <p:cNvPr id="10" name="Obdĺžni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ĺžni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ĺžni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ovná spojnic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ovná spojnic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ovná spojnic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ĺžni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AE7A-7D2E-4E1E-9A9F-2E773DD2B5A3}" type="datetimeFigureOut">
              <a:rPr lang="sk-SK" smtClean="0"/>
              <a:pPr/>
              <a:t>5. 12. 2013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AE7A-7D2E-4E1E-9A9F-2E773DD2B5A3}" type="datetimeFigureOut">
              <a:rPr lang="sk-SK" smtClean="0"/>
              <a:pPr/>
              <a:t>5. 12. 2013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5C8AE7A-7D2E-4E1E-9A9F-2E773DD2B5A3}" type="datetimeFigureOut">
              <a:rPr lang="sk-SK" smtClean="0"/>
              <a:pPr/>
              <a:t>5. 12. 2013</a:t>
            </a:fld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5C8AE7A-7D2E-4E1E-9A9F-2E773DD2B5A3}" type="datetimeFigureOut">
              <a:rPr lang="sk-SK" smtClean="0"/>
              <a:pPr/>
              <a:t>5. 12. 2013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k-SK"/>
          </a:p>
        </p:txBody>
      </p:sp>
      <p:sp>
        <p:nvSpPr>
          <p:cNvPr id="9" name="Obdĺžni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ĺžni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ovná spojnic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ovná spojnic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ĺžni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ovná spojnic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AE7A-7D2E-4E1E-9A9F-2E773DD2B5A3}" type="datetimeFigureOut">
              <a:rPr lang="sk-SK" smtClean="0"/>
              <a:pPr/>
              <a:t>5. 12. 2013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AE7A-7D2E-4E1E-9A9F-2E773DD2B5A3}" type="datetimeFigureOut">
              <a:rPr lang="sk-SK" smtClean="0"/>
              <a:pPr/>
              <a:t>5. 12. 2013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2" name="Zástupný symbol text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4" name="Zástupný symbol text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6" name="Zástupný symbol dátum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5C8AE7A-7D2E-4E1E-9A9F-2E773DD2B5A3}" type="datetimeFigureOut">
              <a:rPr lang="sk-SK" smtClean="0"/>
              <a:pPr/>
              <a:t>5. 12. 2013</a:t>
            </a:fld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AE7A-7D2E-4E1E-9A9F-2E773DD2B5A3}" type="datetimeFigureOut">
              <a:rPr lang="sk-SK" smtClean="0"/>
              <a:pPr/>
              <a:t>5. 12. 2013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8" name="Rovná spojnic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obsah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1" name="Zástupný symbol dátum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5C8AE7A-7D2E-4E1E-9A9F-2E773DD2B5A3}" type="datetimeFigureOut">
              <a:rPr lang="sk-SK" smtClean="0"/>
              <a:pPr/>
              <a:t>5. 12. 2013</a:t>
            </a:fld>
            <a:endParaRPr lang="sk-SK"/>
          </a:p>
        </p:txBody>
      </p:sp>
      <p:sp>
        <p:nvSpPr>
          <p:cNvPr id="22" name="Zástupný symbol čísla snímky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3" name="Zástupný symbol päty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ĺžni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ovná spojnic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ovná spojnic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ovná spojnic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dátum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5C8AE7A-7D2E-4E1E-9A9F-2E773DD2B5A3}" type="datetimeFigureOut">
              <a:rPr lang="sk-SK" smtClean="0"/>
              <a:pPr/>
              <a:t>5. 12. 2013</a:t>
            </a:fld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1" name="Zástupný symbol päty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5C8AE7A-7D2E-4E1E-9A9F-2E773DD2B5A3}" type="datetimeFigureOut">
              <a:rPr lang="sk-SK" smtClean="0"/>
              <a:pPr/>
              <a:t>5. 12. 2013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ĺžni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39552" y="1340768"/>
            <a:ext cx="8208912" cy="2520280"/>
          </a:xfrm>
        </p:spPr>
        <p:txBody>
          <a:bodyPr>
            <a:noAutofit/>
          </a:bodyPr>
          <a:lstStyle/>
          <a:p>
            <a:pPr algn="ctr"/>
            <a:r>
              <a:rPr lang="sk-SK" sz="4000" dirty="0" smtClean="0">
                <a:solidFill>
                  <a:srgbClr val="002060"/>
                </a:solidFill>
              </a:rPr>
              <a:t>ontogenéza detskej reči </a:t>
            </a:r>
            <a:r>
              <a:rPr lang="sk-SK" sz="4000" dirty="0" smtClean="0">
                <a:solidFill>
                  <a:srgbClr val="002060"/>
                </a:solidFill>
              </a:rPr>
              <a:t/>
            </a:r>
            <a:br>
              <a:rPr lang="sk-SK" sz="4000" dirty="0" smtClean="0">
                <a:solidFill>
                  <a:srgbClr val="002060"/>
                </a:solidFill>
              </a:rPr>
            </a:br>
            <a:r>
              <a:rPr lang="sk-SK" sz="4000" dirty="0" smtClean="0">
                <a:solidFill>
                  <a:srgbClr val="002060"/>
                </a:solidFill>
              </a:rPr>
              <a:t>a </a:t>
            </a:r>
            <a:r>
              <a:rPr lang="sk-SK" sz="4000" dirty="0" smtClean="0">
                <a:solidFill>
                  <a:srgbClr val="002060"/>
                </a:solidFill>
              </a:rPr>
              <a:t>výskumy reči po slovensky hovoriacich detí</a:t>
            </a:r>
            <a:endParaRPr lang="sk-SK" sz="4000" dirty="0">
              <a:solidFill>
                <a:srgbClr val="002060"/>
              </a:solidFill>
            </a:endParaRPr>
          </a:p>
        </p:txBody>
      </p:sp>
      <p:sp>
        <p:nvSpPr>
          <p:cNvPr id="5" name="Zástupný symbol textu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002060"/>
                </a:solidFill>
              </a:rPr>
              <a:t>Mgr. Katarína </a:t>
            </a:r>
            <a:r>
              <a:rPr lang="sk-SK" dirty="0" err="1" smtClean="0">
                <a:solidFill>
                  <a:srgbClr val="002060"/>
                </a:solidFill>
              </a:rPr>
              <a:t>Vužňáková</a:t>
            </a:r>
            <a:r>
              <a:rPr lang="sk-SK" dirty="0" smtClean="0">
                <a:solidFill>
                  <a:srgbClr val="002060"/>
                </a:solidFill>
              </a:rPr>
              <a:t>, PhD.</a:t>
            </a:r>
          </a:p>
          <a:p>
            <a:r>
              <a:rPr lang="sk-SK" dirty="0" smtClean="0">
                <a:solidFill>
                  <a:srgbClr val="002060"/>
                </a:solidFill>
              </a:rPr>
              <a:t>Katedra komunikačnej a literárnej výchovy</a:t>
            </a:r>
            <a:endParaRPr lang="sk-SK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Obdobie </a:t>
            </a:r>
            <a:r>
              <a:rPr lang="sk-SK" dirty="0" err="1" smtClean="0"/>
              <a:t>gramatizácie</a:t>
            </a:r>
            <a:r>
              <a:rPr lang="sk-SK" dirty="0" smtClean="0"/>
              <a:t> (3. – 4.)</a:t>
            </a:r>
            <a:endParaRPr lang="sk-SK" dirty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936184" cy="4983480"/>
          </a:xfrm>
        </p:spPr>
        <p:txBody>
          <a:bodyPr/>
          <a:lstStyle/>
          <a:p>
            <a:pPr algn="ctr"/>
            <a:endParaRPr lang="sk-SK" sz="2000" b="1" dirty="0" smtClean="0"/>
          </a:p>
          <a:p>
            <a:pPr algn="ctr"/>
            <a:endParaRPr lang="sk-SK" sz="2000" b="1" dirty="0"/>
          </a:p>
          <a:p>
            <a:pPr algn="ctr"/>
            <a:r>
              <a:rPr lang="sk-SK" sz="2000" b="1" dirty="0" smtClean="0"/>
              <a:t>markantné </a:t>
            </a:r>
            <a:r>
              <a:rPr lang="sk-SK" sz="2000" b="1" dirty="0"/>
              <a:t>skvalitnenie </a:t>
            </a:r>
            <a:r>
              <a:rPr lang="sk-SK" sz="2000" b="1" dirty="0" smtClean="0"/>
              <a:t>morfologicko-syntaktickej jazykovej roviny</a:t>
            </a:r>
            <a:endParaRPr lang="sk-SK" sz="2000" b="1" dirty="0"/>
          </a:p>
          <a:p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r>
              <a:rPr lang="sk-SK" dirty="0" err="1" smtClean="0"/>
              <a:t>hypergeneralizácie</a:t>
            </a:r>
            <a:r>
              <a:rPr lang="sk-SK" dirty="0" smtClean="0"/>
              <a:t> v reči (gramatické tvary a </a:t>
            </a:r>
            <a:r>
              <a:rPr lang="sk-SK" dirty="0" err="1" smtClean="0"/>
              <a:t>okazionalizmy</a:t>
            </a:r>
            <a:r>
              <a:rPr lang="sk-SK" dirty="0" smtClean="0"/>
              <a:t>)</a:t>
            </a:r>
          </a:p>
          <a:p>
            <a:r>
              <a:rPr lang="sk-SK" dirty="0"/>
              <a:t>o</a:t>
            </a:r>
            <a:r>
              <a:rPr lang="sk-SK" dirty="0" smtClean="0"/>
              <a:t>tázky: Prečo?, Kedy?</a:t>
            </a:r>
          </a:p>
          <a:p>
            <a:r>
              <a:rPr lang="sk-SK" dirty="0" smtClean="0"/>
              <a:t>spontánna tvorba rýmov</a:t>
            </a:r>
          </a:p>
          <a:p>
            <a:r>
              <a:rPr lang="sk-SK" dirty="0"/>
              <a:t>r</a:t>
            </a:r>
            <a:r>
              <a:rPr lang="sk-SK" dirty="0" smtClean="0"/>
              <a:t>eprodukcia básničky</a:t>
            </a:r>
          </a:p>
          <a:p>
            <a:pPr marL="0" indent="0">
              <a:buNone/>
            </a:pPr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val="31731887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Obdobie intelektualizácie (po 4. roku)</a:t>
            </a:r>
            <a:endParaRPr lang="sk-SK" dirty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804248" y="260648"/>
            <a:ext cx="1864176" cy="4983480"/>
          </a:xfrm>
        </p:spPr>
        <p:txBody>
          <a:bodyPr>
            <a:normAutofit/>
          </a:bodyPr>
          <a:lstStyle/>
          <a:p>
            <a:pPr algn="ctr"/>
            <a:r>
              <a:rPr lang="sk-SK" sz="2000" b="1" dirty="0"/>
              <a:t>r</a:t>
            </a:r>
            <a:r>
              <a:rPr lang="sk-SK" sz="2000" b="1" dirty="0" smtClean="0"/>
              <a:t>astie zložitosť detských výpovedí</a:t>
            </a:r>
          </a:p>
          <a:p>
            <a:pPr algn="ctr"/>
            <a:endParaRPr lang="sk-SK" sz="2000" b="1" dirty="0"/>
          </a:p>
          <a:p>
            <a:pPr algn="ctr"/>
            <a:endParaRPr lang="sk-SK" sz="2000" b="1" dirty="0" smtClean="0"/>
          </a:p>
          <a:p>
            <a:pPr algn="ctr"/>
            <a:endParaRPr lang="sk-SK" sz="2000" b="1" dirty="0" smtClean="0"/>
          </a:p>
          <a:p>
            <a:pPr algn="ctr"/>
            <a:r>
              <a:rPr lang="sk-SK" sz="2000" b="1" dirty="0"/>
              <a:t>s</a:t>
            </a:r>
            <a:r>
              <a:rPr lang="sk-SK" sz="2000" b="1" dirty="0" smtClean="0"/>
              <a:t>pontánne vedomie sa mení na poučené</a:t>
            </a:r>
            <a:endParaRPr lang="sk-SK" sz="2000" b="1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b="1" dirty="0" smtClean="0"/>
              <a:t>4. – 6. rok</a:t>
            </a:r>
          </a:p>
          <a:p>
            <a:r>
              <a:rPr lang="sk-SK" dirty="0" smtClean="0"/>
              <a:t>v reči sa vyskytujú všetky slovné druhy</a:t>
            </a:r>
          </a:p>
          <a:p>
            <a:r>
              <a:rPr lang="sk-SK" dirty="0"/>
              <a:t>v</a:t>
            </a:r>
            <a:r>
              <a:rPr lang="sk-SK" dirty="0" smtClean="0"/>
              <a:t>erbálny prejav sa vo všetkých jazykových rovinách čoraz viac približuje reči dospelých</a:t>
            </a:r>
          </a:p>
          <a:p>
            <a:pPr marL="0" indent="0">
              <a:buNone/>
            </a:pPr>
            <a:r>
              <a:rPr lang="sk-SK" b="1" dirty="0" smtClean="0"/>
              <a:t>Po 6. roku </a:t>
            </a:r>
          </a:p>
          <a:p>
            <a:r>
              <a:rPr lang="sk-SK" dirty="0" smtClean="0"/>
              <a:t>vo vzťahu k jazyku slovník dieťaťa čoraz viac obsahuje okrem bežných pojmov vedecké, </a:t>
            </a:r>
            <a:r>
              <a:rPr lang="sk-SK" dirty="0"/>
              <a:t>resp. </a:t>
            </a:r>
            <a:r>
              <a:rPr lang="sk-SK" dirty="0" smtClean="0"/>
              <a:t>učebné pojmy</a:t>
            </a:r>
            <a:endParaRPr lang="sk-SK" dirty="0"/>
          </a:p>
          <a:p>
            <a:r>
              <a:rPr lang="sk-SK" dirty="0" smtClean="0"/>
              <a:t>dieťa uplatňuje </a:t>
            </a:r>
            <a:r>
              <a:rPr lang="sk-SK" dirty="0" err="1" smtClean="0"/>
              <a:t>metajazykové</a:t>
            </a:r>
            <a:r>
              <a:rPr lang="sk-SK" dirty="0" smtClean="0"/>
              <a:t> a </a:t>
            </a:r>
            <a:r>
              <a:rPr lang="sk-SK" dirty="0" err="1" smtClean="0"/>
              <a:t>metakognitívne</a:t>
            </a:r>
            <a:r>
              <a:rPr lang="sk-SK" dirty="0" smtClean="0"/>
              <a:t> stratégie – dieťa chápe komunikačné normy a jazykové pravidlá ako stratégie zvyšovania svojej verbálnej úspešnosti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600570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7467600" cy="1354162"/>
          </a:xfrm>
        </p:spPr>
        <p:txBody>
          <a:bodyPr/>
          <a:lstStyle/>
          <a:p>
            <a:r>
              <a:rPr lang="sk-SK" b="1" dirty="0"/>
              <a:t>Predškolský </a:t>
            </a:r>
            <a:r>
              <a:rPr lang="sk-SK" b="1" dirty="0" smtClean="0"/>
              <a:t>vek  </a:t>
            </a:r>
            <a:br>
              <a:rPr lang="sk-SK" b="1" dirty="0" smtClean="0"/>
            </a:br>
            <a:r>
              <a:rPr lang="sk-SK" b="1" i="1" dirty="0" smtClean="0"/>
              <a:t>implicitné poznanie jazyka</a:t>
            </a:r>
            <a:endParaRPr lang="sk-SK" b="1" i="1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Deti sa neučia o jednotlivých jazykových javoch, učia sa intuitívne vycítiť pravidlá fungovania jazyka prostredníctvom počúvania a používania reči dospelými, t. j. napodobňovaním</a:t>
            </a:r>
            <a:r>
              <a:rPr lang="sk-SK" dirty="0" smtClean="0"/>
              <a:t>.</a:t>
            </a:r>
          </a:p>
          <a:p>
            <a:pPr marL="0" indent="0">
              <a:buNone/>
            </a:pPr>
            <a:r>
              <a:rPr lang="sk-SK" dirty="0" smtClean="0"/>
              <a:t> </a:t>
            </a:r>
            <a:endParaRPr lang="sk-SK" dirty="0"/>
          </a:p>
          <a:p>
            <a:r>
              <a:rPr lang="sk-SK" dirty="0"/>
              <a:t>U detí sa primárne rozvíja hovorená komunikácia – rozvoj výslovnosti a zrozumiteľnosť reči, rozvoj slovnej zásoby, intuitívne používanie pravidiel jazyka.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7467600" cy="1354162"/>
          </a:xfrm>
        </p:spPr>
        <p:txBody>
          <a:bodyPr>
            <a:normAutofit fontScale="90000"/>
          </a:bodyPr>
          <a:lstStyle/>
          <a:p>
            <a:r>
              <a:rPr lang="sk-SK" b="1" dirty="0"/>
              <a:t>Mladší školský </a:t>
            </a:r>
            <a:r>
              <a:rPr lang="sk-SK" b="1" dirty="0" smtClean="0"/>
              <a:t>vek</a:t>
            </a:r>
            <a:br>
              <a:rPr lang="sk-SK" b="1" dirty="0" smtClean="0"/>
            </a:br>
            <a:r>
              <a:rPr lang="sk-SK" b="1" dirty="0" smtClean="0"/>
              <a:t/>
            </a:r>
            <a:br>
              <a:rPr lang="sk-SK" b="1" dirty="0" smtClean="0"/>
            </a:br>
            <a:r>
              <a:rPr lang="sk-SK" b="1" i="1" dirty="0" smtClean="0"/>
              <a:t>explicitné poznanie jazyka</a:t>
            </a:r>
            <a:endParaRPr lang="sk-SK" b="1" i="1" dirty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k-SK" sz="2800" dirty="0"/>
              <a:t>Dochádza k </a:t>
            </a:r>
            <a:r>
              <a:rPr lang="sk-SK" sz="2800" dirty="0" smtClean="0"/>
              <a:t>zámernému učeniu </a:t>
            </a:r>
            <a:r>
              <a:rPr lang="sk-SK" sz="2800" dirty="0"/>
              <a:t>sa o jazyku a o jeho pravidlách </a:t>
            </a:r>
            <a:r>
              <a:rPr lang="sk-SK" sz="2800" dirty="0" smtClean="0"/>
              <a:t>(deti poznávajú </a:t>
            </a:r>
            <a:r>
              <a:rPr lang="sk-SK" sz="2800" dirty="0"/>
              <a:t>systém hlások, rozdiely medzi výslovnosťou a pravopisom, </a:t>
            </a:r>
            <a:r>
              <a:rPr lang="sk-SK" sz="2800" dirty="0" smtClean="0"/>
              <a:t>vznik </a:t>
            </a:r>
            <a:r>
              <a:rPr lang="sk-SK" sz="2800" dirty="0"/>
              <a:t>slov a slovotvornej štruktúry a pod.). </a:t>
            </a:r>
            <a:endParaRPr lang="sk-SK" sz="2800" dirty="0" smtClean="0"/>
          </a:p>
          <a:p>
            <a:endParaRPr lang="sk-SK" sz="2800" dirty="0"/>
          </a:p>
          <a:p>
            <a:r>
              <a:rPr lang="sk-SK" sz="2800" dirty="0" smtClean="0"/>
              <a:t>Rozvíja sa pisateľská a čitateľská zručnosť.</a:t>
            </a:r>
            <a:endParaRPr lang="sk-SK" sz="28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2800" b="1" dirty="0"/>
              <a:t>ČO VIEME O DETSKEJ REČI PO SLOVENSKY HOVORIACICH DETÍ?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44675"/>
            <a:ext cx="8229600" cy="4281488"/>
          </a:xfrm>
        </p:spPr>
        <p:txBody>
          <a:bodyPr/>
          <a:lstStyle/>
          <a:p>
            <a:r>
              <a:rPr lang="sk-SK" sz="2800" dirty="0"/>
              <a:t>Systematický lingvistický výskum detskej reči na Slovensku sa začal zhruba až koncom 90. rokov minulého </a:t>
            </a:r>
            <a:r>
              <a:rPr lang="sk-SK" sz="2800" dirty="0" smtClean="0"/>
              <a:t>storočia</a:t>
            </a:r>
            <a:r>
              <a:rPr lang="sk-SK" sz="2800" dirty="0" smtClean="0"/>
              <a:t>.</a:t>
            </a:r>
          </a:p>
          <a:p>
            <a:pPr marL="0" indent="0">
              <a:buNone/>
            </a:pPr>
            <a:endParaRPr lang="sk-SK" sz="2800" dirty="0"/>
          </a:p>
          <a:p>
            <a:r>
              <a:rPr lang="sk-SK" sz="2800" dirty="0"/>
              <a:t>Ak sa objasňovalo fungovanie detskej reči, išlo výlučne o zvukovú stránku jazyka, teda pozorovania súviseli predovšetkým s logopedickou problematikou.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0"/>
            <a:ext cx="8229600" cy="1125538"/>
          </a:xfrm>
        </p:spPr>
        <p:txBody>
          <a:bodyPr/>
          <a:lstStyle/>
          <a:p>
            <a:pPr algn="ctr"/>
            <a:r>
              <a:rPr lang="sk-SK" sz="3200" b="1" dirty="0"/>
              <a:t>STAV VÝSKUMU DETSKEJ REČI NA SLOVENSKU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540067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sk-SK" sz="2000" b="1" cap="all" dirty="0" smtClean="0">
                <a:latin typeface="Tahoma" charset="0"/>
              </a:rPr>
              <a:t>Kniha o detskej reči. </a:t>
            </a:r>
            <a:r>
              <a:rPr lang="sk-SK" sz="2000" dirty="0" smtClean="0">
                <a:latin typeface="Tahoma" charset="0"/>
              </a:rPr>
              <a:t>HORŇÁKOVÁ</a:t>
            </a:r>
            <a:r>
              <a:rPr lang="sk-SK" sz="2000" dirty="0">
                <a:latin typeface="Tahoma" charset="0"/>
              </a:rPr>
              <a:t>, K. – KAPALKOVÁ, S. – </a:t>
            </a:r>
            <a:r>
              <a:rPr lang="sk-SK" sz="2000" dirty="0" smtClean="0">
                <a:latin typeface="Tahoma" charset="0"/>
              </a:rPr>
              <a:t>    MIKULAJOVÁ</a:t>
            </a:r>
            <a:r>
              <a:rPr lang="sk-SK" sz="2000" dirty="0">
                <a:latin typeface="Tahoma" charset="0"/>
              </a:rPr>
              <a:t>, M</a:t>
            </a:r>
            <a:r>
              <a:rPr lang="sk-SK" sz="2000" dirty="0" smtClean="0">
                <a:latin typeface="Tahoma" charset="0"/>
              </a:rPr>
              <a:t>.</a:t>
            </a:r>
            <a:endParaRPr lang="sk-SK" sz="2000" dirty="0">
              <a:latin typeface="Tahoma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sk-SK" sz="2000" dirty="0">
              <a:latin typeface="Tahoma" charset="0"/>
            </a:endParaRPr>
          </a:p>
          <a:p>
            <a:pPr>
              <a:lnSpc>
                <a:spcPct val="80000"/>
              </a:lnSpc>
            </a:pPr>
            <a:r>
              <a:rPr lang="sk-SK" sz="2000" b="1" dirty="0">
                <a:latin typeface="Tahoma" charset="0"/>
              </a:rPr>
              <a:t>ŠTÚDIE O DETSKEJ REČI.</a:t>
            </a:r>
            <a:r>
              <a:rPr lang="sk-SK" sz="2000" dirty="0">
                <a:latin typeface="Tahoma" charset="0"/>
              </a:rPr>
              <a:t> </a:t>
            </a:r>
            <a:r>
              <a:rPr lang="sk-SK" sz="2000" dirty="0" err="1" smtClean="0">
                <a:latin typeface="Tahoma" charset="0"/>
              </a:rPr>
              <a:t>Ed</a:t>
            </a:r>
            <a:r>
              <a:rPr lang="sk-SK" sz="2000" dirty="0" smtClean="0">
                <a:latin typeface="Tahoma" charset="0"/>
              </a:rPr>
              <a:t>. D. SLANČOVÁ</a:t>
            </a:r>
            <a:endParaRPr lang="sk-SK" sz="2000" dirty="0">
              <a:latin typeface="Tahoma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sk-SK" sz="2000" dirty="0">
              <a:latin typeface="Tahoma" charset="0"/>
            </a:endParaRPr>
          </a:p>
          <a:p>
            <a:pPr>
              <a:lnSpc>
                <a:spcPct val="80000"/>
              </a:lnSpc>
            </a:pPr>
            <a:r>
              <a:rPr lang="sk-SK" sz="2000" b="1" cap="all" dirty="0" smtClean="0">
                <a:latin typeface="Tahoma" charset="0"/>
              </a:rPr>
              <a:t>Hodnotenie komunikačných schopností detí v ranom veku.</a:t>
            </a:r>
            <a:r>
              <a:rPr lang="sk-SK" sz="2000" cap="all" dirty="0" smtClean="0">
                <a:latin typeface="Tahoma" charset="0"/>
              </a:rPr>
              <a:t> </a:t>
            </a:r>
            <a:r>
              <a:rPr lang="sk-SK" sz="2000" dirty="0" smtClean="0">
                <a:latin typeface="Tahoma" charset="0"/>
              </a:rPr>
              <a:t>KAPALKOVÁ</a:t>
            </a:r>
            <a:r>
              <a:rPr lang="sk-SK" sz="2000" dirty="0">
                <a:latin typeface="Tahoma" charset="0"/>
              </a:rPr>
              <a:t>, S.: a kol.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sk-SK" sz="2000" dirty="0">
              <a:latin typeface="Tahoma" charset="0"/>
            </a:endParaRPr>
          </a:p>
          <a:p>
            <a:pPr>
              <a:lnSpc>
                <a:spcPct val="80000"/>
              </a:lnSpc>
            </a:pPr>
            <a:r>
              <a:rPr lang="sk-SK" sz="2000" b="1" cap="all" dirty="0" smtClean="0">
                <a:latin typeface="Tahoma" charset="0"/>
              </a:rPr>
              <a:t>Dieťa a slovotvorba.</a:t>
            </a:r>
            <a:r>
              <a:rPr lang="sk-SK" sz="2000" cap="all" dirty="0" smtClean="0">
                <a:latin typeface="Tahoma" charset="0"/>
              </a:rPr>
              <a:t> </a:t>
            </a:r>
            <a:r>
              <a:rPr lang="sk-SK" sz="2000" dirty="0" smtClean="0">
                <a:latin typeface="Tahoma" charset="0"/>
              </a:rPr>
              <a:t>LIPTÁKOVÁ</a:t>
            </a:r>
            <a:r>
              <a:rPr lang="sk-SK" sz="2000" dirty="0">
                <a:latin typeface="Tahoma" charset="0"/>
              </a:rPr>
              <a:t>, Ľ. – VUŽŇÁKOVÁ, K</a:t>
            </a:r>
            <a:r>
              <a:rPr lang="sk-SK" sz="2000" dirty="0" smtClean="0">
                <a:latin typeface="Tahoma" charset="0"/>
              </a:rPr>
              <a:t>.</a:t>
            </a:r>
          </a:p>
          <a:p>
            <a:pPr marL="0" indent="0">
              <a:lnSpc>
                <a:spcPct val="80000"/>
              </a:lnSpc>
              <a:buNone/>
            </a:pPr>
            <a:endParaRPr lang="sk-SK" sz="2000" dirty="0" smtClean="0">
              <a:latin typeface="Tahoma" charset="0"/>
            </a:endParaRPr>
          </a:p>
          <a:p>
            <a:pPr>
              <a:lnSpc>
                <a:spcPct val="80000"/>
              </a:lnSpc>
            </a:pPr>
            <a:r>
              <a:rPr lang="sk-SK" sz="2000" b="1" dirty="0" smtClean="0">
                <a:latin typeface="Tahoma" charset="0"/>
              </a:rPr>
              <a:t>KOMPOZITÁ V SLOVENČINE.</a:t>
            </a:r>
            <a:r>
              <a:rPr lang="sk-SK" sz="2000" dirty="0" smtClean="0">
                <a:latin typeface="Tahoma" charset="0"/>
              </a:rPr>
              <a:t> </a:t>
            </a:r>
            <a:r>
              <a:rPr lang="sk-SK" sz="2000" dirty="0">
                <a:latin typeface="Tahoma" charset="0"/>
              </a:rPr>
              <a:t>VUŽŇÁKOVÁ, K.</a:t>
            </a:r>
          </a:p>
          <a:p>
            <a:pPr marL="0" indent="0">
              <a:lnSpc>
                <a:spcPct val="80000"/>
              </a:lnSpc>
              <a:buNone/>
            </a:pPr>
            <a:endParaRPr lang="sk-SK" sz="2000" dirty="0" smtClean="0">
              <a:latin typeface="Tahoma" charset="0"/>
            </a:endParaRPr>
          </a:p>
          <a:p>
            <a:pPr>
              <a:lnSpc>
                <a:spcPct val="80000"/>
              </a:lnSpc>
            </a:pPr>
            <a:r>
              <a:rPr lang="sk-SK" sz="2000" b="1" cap="all" dirty="0" err="1" smtClean="0">
                <a:latin typeface="Tahoma" charset="0"/>
              </a:rPr>
              <a:t>Naratíva</a:t>
            </a:r>
            <a:r>
              <a:rPr lang="sk-SK" sz="2000" b="1" cap="all" dirty="0" smtClean="0">
                <a:latin typeface="Tahoma" charset="0"/>
              </a:rPr>
              <a:t> v detskej reči. </a:t>
            </a:r>
            <a:r>
              <a:rPr lang="sk-SK" sz="2000" dirty="0" smtClean="0">
                <a:latin typeface="Tahoma" charset="0"/>
              </a:rPr>
              <a:t>HARČARÍKOVÁ, P. – KLIMOVIČ, M.</a:t>
            </a:r>
            <a:endParaRPr lang="sk-SK" sz="2000" dirty="0">
              <a:latin typeface="Tahoma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sk-SK" sz="2000" dirty="0">
              <a:latin typeface="Tahoma" charset="0"/>
            </a:endParaRPr>
          </a:p>
          <a:p>
            <a:pPr>
              <a:lnSpc>
                <a:spcPct val="80000"/>
              </a:lnSpc>
            </a:pPr>
            <a:r>
              <a:rPr lang="sk-SK" sz="2000" b="1" cap="all" dirty="0" smtClean="0">
                <a:latin typeface="Tahoma" charset="0"/>
              </a:rPr>
              <a:t>Lingvistické štúdie o komunikácii detí.</a:t>
            </a:r>
            <a:r>
              <a:rPr lang="sk-SK" sz="2000" cap="all" dirty="0" smtClean="0">
                <a:latin typeface="Tahoma" charset="0"/>
              </a:rPr>
              <a:t> </a:t>
            </a:r>
            <a:r>
              <a:rPr lang="sk-SK" sz="2000" dirty="0" smtClean="0">
                <a:latin typeface="Tahoma" charset="0"/>
              </a:rPr>
              <a:t>KESSELOVÁ, J.</a:t>
            </a:r>
          </a:p>
          <a:p>
            <a:pPr>
              <a:lnSpc>
                <a:spcPct val="80000"/>
              </a:lnSpc>
              <a:buNone/>
            </a:pPr>
            <a:endParaRPr lang="sk-SK" sz="2000" dirty="0" smtClean="0">
              <a:latin typeface="Tahoma" charset="0"/>
            </a:endParaRPr>
          </a:p>
          <a:p>
            <a:pPr>
              <a:lnSpc>
                <a:spcPct val="80000"/>
              </a:lnSpc>
            </a:pPr>
            <a:r>
              <a:rPr lang="sk-SK" sz="2000" b="1" cap="all" dirty="0" smtClean="0">
                <a:latin typeface="Tahoma" charset="0"/>
              </a:rPr>
              <a:t>Morfológia v komunikácii detí. </a:t>
            </a:r>
            <a:r>
              <a:rPr lang="sk-SK" sz="2000" dirty="0" smtClean="0">
                <a:latin typeface="Tahoma" charset="0"/>
              </a:rPr>
              <a:t>KESSELOVÁ, J.</a:t>
            </a:r>
            <a:endParaRPr lang="sk-SK" sz="2000" dirty="0">
              <a:latin typeface="Tahoma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UVAŽUJME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Ako to asi vyzerá v školách pri stimulovaní a vyučovaní materinského jazyka vzhľadom na poznanie ontogenézy detskej reči?</a:t>
            </a:r>
          </a:p>
          <a:p>
            <a:pPr>
              <a:buNone/>
            </a:pPr>
            <a:endParaRPr lang="sk-SK" dirty="0" smtClean="0"/>
          </a:p>
          <a:p>
            <a:r>
              <a:rPr lang="sk-SK" dirty="0" smtClean="0"/>
              <a:t>Ako asi riešia úlohu, ktorá bola na začiatku, učitelia s dlhodobou praxou?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78638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sk-SK" sz="4000" b="1" dirty="0"/>
              <a:t>Takáto úloha sa objavila v jednom z časopisov pre deti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sk-SK" sz="2400" b="1" dirty="0"/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k-SK" sz="2400" b="1" dirty="0"/>
              <a:t>Nahraďte neprávne slovesá správnymi: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sk-SK" sz="2400" b="1" dirty="0"/>
          </a:p>
          <a:p>
            <a:pPr>
              <a:lnSpc>
                <a:spcPct val="90000"/>
              </a:lnSpc>
              <a:defRPr/>
            </a:pPr>
            <a:r>
              <a:rPr lang="sk-SK" sz="2400" dirty="0"/>
              <a:t>S farbičkami </a:t>
            </a:r>
            <a:r>
              <a:rPr lang="sk-SK" sz="2400" dirty="0" err="1"/>
              <a:t>farbičkujeme</a:t>
            </a:r>
            <a:r>
              <a:rPr lang="sk-SK" sz="2400" dirty="0"/>
              <a:t>.</a:t>
            </a:r>
          </a:p>
          <a:p>
            <a:pPr>
              <a:lnSpc>
                <a:spcPct val="90000"/>
              </a:lnSpc>
              <a:defRPr/>
            </a:pPr>
            <a:r>
              <a:rPr lang="sk-SK" sz="2400" dirty="0"/>
              <a:t>S legom legujeme.</a:t>
            </a:r>
          </a:p>
          <a:p>
            <a:pPr>
              <a:lnSpc>
                <a:spcPct val="90000"/>
              </a:lnSpc>
              <a:defRPr/>
            </a:pPr>
            <a:r>
              <a:rPr lang="sk-SK" sz="2400" dirty="0"/>
              <a:t>So štetcom </a:t>
            </a:r>
            <a:r>
              <a:rPr lang="sk-SK" sz="2400" dirty="0" err="1"/>
              <a:t>štetcujeme</a:t>
            </a:r>
            <a:r>
              <a:rPr lang="sk-SK" sz="2400" dirty="0"/>
              <a:t>.</a:t>
            </a:r>
          </a:p>
          <a:p>
            <a:pPr>
              <a:lnSpc>
                <a:spcPct val="90000"/>
              </a:lnSpc>
              <a:defRPr/>
            </a:pPr>
            <a:r>
              <a:rPr lang="sk-SK" sz="2400" dirty="0"/>
              <a:t>S autíčkom </a:t>
            </a:r>
            <a:r>
              <a:rPr lang="sk-SK" sz="2400" dirty="0" err="1"/>
              <a:t>autíčkujeme</a:t>
            </a:r>
            <a:r>
              <a:rPr lang="sk-SK" sz="2400" dirty="0"/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sk-SK" sz="2400" dirty="0"/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k-SK" sz="3200" b="1" dirty="0" smtClean="0"/>
              <a:t>   </a:t>
            </a:r>
            <a:r>
              <a:rPr lang="sk-SK" sz="2600" b="1" dirty="0" smtClean="0"/>
              <a:t>Spomeňte si na to, čo poznáte o vývine detskej reči a na základe toho uvažujte, ako by ste riešili danú úlohu s deťmi  predškolského veku?</a:t>
            </a:r>
            <a:endParaRPr lang="sk-SK" sz="2600" b="1" dirty="0"/>
          </a:p>
        </p:txBody>
      </p:sp>
    </p:spTree>
    <p:extLst>
      <p:ext uri="{BB962C8B-B14F-4D97-AF65-F5344CB8AC3E}">
        <p14:creationId xmlns:p14="http://schemas.microsoft.com/office/powerpoint/2010/main" val="22173106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Riešenie úlohy</a:t>
            </a:r>
            <a:endParaRPr lang="sk-SK" dirty="0"/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k-SK" dirty="0" smtClean="0"/>
              <a:t>Deti v predškolskom veku tvoria </a:t>
            </a:r>
            <a:r>
              <a:rPr lang="sk-SK" dirty="0" err="1" smtClean="0"/>
              <a:t>okazionalizmy</a:t>
            </a:r>
            <a:r>
              <a:rPr lang="sk-SK" dirty="0" smtClean="0"/>
              <a:t>, pretože nemajú dostatočne osvojenú slovnú zásobu (nemajú vytvorené trvalé pamäťové stopy).  Tvorba </a:t>
            </a:r>
            <a:r>
              <a:rPr lang="sk-SK" dirty="0" err="1" smtClean="0"/>
              <a:t>okazionalizmov</a:t>
            </a:r>
            <a:r>
              <a:rPr lang="sk-SK" dirty="0" smtClean="0"/>
              <a:t> je preto prirodzeným vývinovým javom. S tvorbou pamäti sa </a:t>
            </a:r>
            <a:r>
              <a:rPr lang="sk-SK" dirty="0" err="1" smtClean="0"/>
              <a:t>okazionalizmy</a:t>
            </a:r>
            <a:r>
              <a:rPr lang="sk-SK" dirty="0" smtClean="0"/>
              <a:t> z detskej reči spontánne vytrácajú. Teda vysvetľovať dieťaťu, že použilo nesprávne slovo, a chcieť od neho „správne slovo“ nie je potrebné. Naopak, tým, že dieťa používa </a:t>
            </a:r>
            <a:r>
              <a:rPr lang="sk-SK" dirty="0" err="1" smtClean="0"/>
              <a:t>okazionalizmy</a:t>
            </a:r>
            <a:r>
              <a:rPr lang="sk-SK" dirty="0" smtClean="0"/>
              <a:t>, ukazuje, že má osvojené pravidlá tvorenia slov.</a:t>
            </a:r>
          </a:p>
          <a:p>
            <a:pPr algn="just"/>
            <a:r>
              <a:rPr lang="sk-SK" b="1" dirty="0" smtClean="0"/>
              <a:t>Daná úloha je ukážkou toho, že poznanie vývinu detskej reči môže výrazne zmeniť postoj k spôsobu stimulácie a vyučovania materinského jazyka.</a:t>
            </a:r>
            <a:endParaRPr lang="sk-SK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Predpoklady rozvoja detskej reči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9256" cy="4873752"/>
          </a:xfrm>
        </p:spPr>
        <p:txBody>
          <a:bodyPr>
            <a:normAutofit fontScale="92500" lnSpcReduction="10000"/>
          </a:bodyPr>
          <a:lstStyle/>
          <a:p>
            <a:pPr marL="609600" indent="-609600">
              <a:lnSpc>
                <a:spcPct val="90000"/>
              </a:lnSpc>
            </a:pPr>
            <a:r>
              <a:rPr lang="sk-SK" sz="2800" b="1" dirty="0" smtClean="0"/>
              <a:t>vrodené univerzálne </a:t>
            </a:r>
            <a:r>
              <a:rPr lang="sk-SK" sz="2800" b="1" dirty="0"/>
              <a:t>princípy</a:t>
            </a:r>
            <a:r>
              <a:rPr lang="sk-SK" sz="2800" dirty="0"/>
              <a:t> (analógia, </a:t>
            </a:r>
            <a:r>
              <a:rPr lang="sk-SK" sz="2800" dirty="0" smtClean="0"/>
              <a:t>implikácia, </a:t>
            </a:r>
            <a:r>
              <a:rPr lang="sk-SK" sz="2800" dirty="0"/>
              <a:t>systémovosť), zakotvené v kognitívnej báze dieťaťa</a:t>
            </a:r>
            <a:r>
              <a:rPr lang="sk-SK" sz="2800" dirty="0" smtClean="0"/>
              <a:t>;</a:t>
            </a:r>
          </a:p>
          <a:p>
            <a:pPr marL="0" indent="0">
              <a:lnSpc>
                <a:spcPct val="90000"/>
              </a:lnSpc>
              <a:buNone/>
            </a:pPr>
            <a:endParaRPr lang="sk-SK" sz="2800" dirty="0"/>
          </a:p>
          <a:p>
            <a:pPr marL="609600" indent="-609600">
              <a:lnSpc>
                <a:spcPct val="90000"/>
              </a:lnSpc>
            </a:pPr>
            <a:r>
              <a:rPr lang="sk-SK" sz="2800" b="1" dirty="0" smtClean="0"/>
              <a:t>komunikačná </a:t>
            </a:r>
            <a:r>
              <a:rPr lang="sk-SK" sz="2800" b="1" dirty="0"/>
              <a:t>interakcia dieťaťa </a:t>
            </a:r>
            <a:endParaRPr lang="sk-SK" sz="2800" b="1" dirty="0" smtClean="0"/>
          </a:p>
          <a:p>
            <a:pPr marL="0" indent="0">
              <a:lnSpc>
                <a:spcPct val="90000"/>
              </a:lnSpc>
              <a:buNone/>
            </a:pPr>
            <a:r>
              <a:rPr lang="sk-SK" sz="2800" b="1" dirty="0"/>
              <a:t> </a:t>
            </a:r>
            <a:r>
              <a:rPr lang="sk-SK" sz="2800" b="1" dirty="0" smtClean="0"/>
              <a:t>      </a:t>
            </a:r>
            <a:r>
              <a:rPr lang="sk-SK" sz="2800" b="1" dirty="0" smtClean="0"/>
              <a:t>s </a:t>
            </a:r>
            <a:r>
              <a:rPr lang="sk-SK" sz="2800" b="1" dirty="0" smtClean="0"/>
              <a:t>dospelým</a:t>
            </a:r>
            <a:r>
              <a:rPr lang="sk-SK" sz="2800" dirty="0" smtClean="0"/>
              <a:t>;</a:t>
            </a:r>
            <a:endParaRPr lang="sk-SK" sz="2800" dirty="0"/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sk-SK" sz="2800" dirty="0"/>
          </a:p>
          <a:p>
            <a:pPr marL="609600" indent="-609600">
              <a:lnSpc>
                <a:spcPct val="90000"/>
              </a:lnSpc>
            </a:pPr>
            <a:r>
              <a:rPr lang="sk-SK" sz="2800" b="1" dirty="0" smtClean="0"/>
              <a:t>interakcia: </a:t>
            </a:r>
          </a:p>
          <a:p>
            <a:pPr marL="609600" indent="-609600">
              <a:lnSpc>
                <a:spcPct val="90000"/>
              </a:lnSpc>
              <a:buNone/>
            </a:pPr>
            <a:r>
              <a:rPr lang="sk-SK" sz="2800" dirty="0" smtClean="0"/>
              <a:t>       </a:t>
            </a:r>
            <a:r>
              <a:rPr lang="sk-SK" sz="2800" b="1" dirty="0" smtClean="0"/>
              <a:t>genetická vybavenosť        </a:t>
            </a:r>
            <a:r>
              <a:rPr lang="sk-SK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jazykový </a:t>
            </a:r>
            <a:r>
              <a:rPr lang="sk-SK" sz="2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input</a:t>
            </a:r>
            <a:r>
              <a:rPr lang="sk-SK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sk-SK" sz="2800" dirty="0" smtClean="0"/>
              <a:t>(komplex všetkých verbálnych a neverbálnych komunikačných podnetov, ktorým je dieťa vystavené od narodenia zo strany osôb, ktoré s ním nadväzujú kontakt).</a:t>
            </a:r>
            <a:endParaRPr lang="sk-SK" sz="2800" dirty="0"/>
          </a:p>
        </p:txBody>
      </p:sp>
      <p:cxnSp>
        <p:nvCxnSpPr>
          <p:cNvPr id="7" name="Rovná spojovacia šípka 6"/>
          <p:cNvCxnSpPr/>
          <p:nvPr/>
        </p:nvCxnSpPr>
        <p:spPr>
          <a:xfrm>
            <a:off x="5004048" y="4725144"/>
            <a:ext cx="504056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b="1" dirty="0" smtClean="0"/>
              <a:t>Faktory ovplyvňujúce vývin reči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57200" y="1772816"/>
            <a:ext cx="8229600" cy="468052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k-SK" b="1" dirty="0" smtClean="0"/>
              <a:t>Genetika, resp. dedičnosť </a:t>
            </a:r>
            <a:r>
              <a:rPr lang="sk-SK" dirty="0" smtClean="0"/>
              <a:t>(adekvátny vývin jednotlivých mozgových štruktúr a s nimi spojených psychických funkcií);</a:t>
            </a:r>
          </a:p>
          <a:p>
            <a:pPr>
              <a:buNone/>
              <a:defRPr/>
            </a:pPr>
            <a:endParaRPr lang="sk-SK" dirty="0" smtClean="0"/>
          </a:p>
          <a:p>
            <a:pPr>
              <a:defRPr/>
            </a:pPr>
            <a:r>
              <a:rPr lang="sk-SK" b="1" dirty="0" smtClean="0"/>
              <a:t>Nedostatky zrakového vnímania a stav sluchu, vývinové chyby hovoridiel</a:t>
            </a:r>
            <a:r>
              <a:rPr lang="sk-SK" dirty="0" smtClean="0"/>
              <a:t>;</a:t>
            </a:r>
          </a:p>
          <a:p>
            <a:pPr>
              <a:buNone/>
              <a:defRPr/>
            </a:pPr>
            <a:endParaRPr lang="sk-SK" dirty="0" smtClean="0"/>
          </a:p>
          <a:p>
            <a:pPr>
              <a:defRPr/>
            </a:pPr>
            <a:r>
              <a:rPr lang="sk-SK" b="1" dirty="0" smtClean="0"/>
              <a:t>Sociálne prostredie</a:t>
            </a:r>
            <a:r>
              <a:rPr lang="sk-SK" dirty="0" smtClean="0"/>
              <a:t> (absencia komunikácie </a:t>
            </a:r>
            <a:endParaRPr lang="sk-SK" dirty="0" smtClean="0"/>
          </a:p>
          <a:p>
            <a:pPr marL="273050" indent="-273050">
              <a:buNone/>
              <a:defRPr/>
            </a:pPr>
            <a:r>
              <a:rPr lang="sk-SK" dirty="0"/>
              <a:t> </a:t>
            </a:r>
            <a:r>
              <a:rPr lang="sk-SK" dirty="0" smtClean="0"/>
              <a:t>  </a:t>
            </a:r>
            <a:r>
              <a:rPr lang="sk-SK" dirty="0" smtClean="0"/>
              <a:t>s </a:t>
            </a:r>
            <a:r>
              <a:rPr lang="sk-SK" dirty="0" smtClean="0"/>
              <a:t>dieťaťom, nadbytok starostlivosti o reč, citová deprivácia).</a:t>
            </a:r>
          </a:p>
          <a:p>
            <a:pPr>
              <a:buNone/>
              <a:defRPr/>
            </a:pPr>
            <a:endParaRPr lang="sk-SK" dirty="0" smtClean="0"/>
          </a:p>
          <a:p>
            <a:pPr marL="0" indent="0">
              <a:buNone/>
            </a:pP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r>
              <a:rPr lang="sk-SK" b="1" dirty="0" smtClean="0"/>
              <a:t>Úrovne ontogenézy reči</a:t>
            </a:r>
            <a:endParaRPr lang="sk-SK" b="1" dirty="0"/>
          </a:p>
        </p:txBody>
      </p:sp>
      <p:graphicFrame>
        <p:nvGraphicFramePr>
          <p:cNvPr id="13" name="Zástupný symbol obsahu 12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33908516"/>
              </p:ext>
            </p:extLst>
          </p:nvPr>
        </p:nvGraphicFramePr>
        <p:xfrm>
          <a:off x="467544" y="1124744"/>
          <a:ext cx="746760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82555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Nadpis 12"/>
          <p:cNvSpPr>
            <a:spLocks noGrp="1"/>
          </p:cNvSpPr>
          <p:nvPr>
            <p:ph type="title"/>
          </p:nvPr>
        </p:nvSpPr>
        <p:spPr>
          <a:xfrm rot="5400000">
            <a:off x="3374112" y="3186728"/>
            <a:ext cx="6309360" cy="457200"/>
          </a:xfrm>
        </p:spPr>
        <p:txBody>
          <a:bodyPr/>
          <a:lstStyle/>
          <a:p>
            <a:r>
              <a:rPr lang="sk-SK" dirty="0" smtClean="0"/>
              <a:t>Obdobie </a:t>
            </a:r>
            <a:r>
              <a:rPr lang="sk-SK" dirty="0" err="1" smtClean="0"/>
              <a:t>pragmatizácie</a:t>
            </a:r>
            <a:r>
              <a:rPr lang="sk-SK" dirty="0" smtClean="0"/>
              <a:t> (0 – 1. rok)</a:t>
            </a:r>
            <a:endParaRPr lang="sk-SK" dirty="0"/>
          </a:p>
        </p:txBody>
      </p:sp>
      <p:sp>
        <p:nvSpPr>
          <p:cNvPr id="15" name="Zástupný symbol textu 14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936184" cy="4983480"/>
          </a:xfrm>
        </p:spPr>
        <p:txBody>
          <a:bodyPr>
            <a:normAutofit lnSpcReduction="10000"/>
          </a:bodyPr>
          <a:lstStyle/>
          <a:p>
            <a:pPr algn="ctr"/>
            <a:endParaRPr lang="sk-SK" sz="1800" b="1" dirty="0" smtClean="0"/>
          </a:p>
          <a:p>
            <a:pPr algn="ctr"/>
            <a:r>
              <a:rPr lang="sk-SK" sz="1800" b="1" dirty="0" smtClean="0"/>
              <a:t>vyjadrovanie emocionálno-vôľového zámeru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r>
              <a:rPr lang="sk-SK" sz="1600" b="1" dirty="0" smtClean="0"/>
              <a:t>Komunikačný krik</a:t>
            </a:r>
          </a:p>
          <a:p>
            <a:r>
              <a:rPr lang="sk-SK" b="1" dirty="0" smtClean="0"/>
              <a:t>Hrkútanie</a:t>
            </a:r>
            <a:r>
              <a:rPr lang="sk-SK" dirty="0" smtClean="0"/>
              <a:t> – spontánna tvorba všetkých možných hlások</a:t>
            </a:r>
          </a:p>
          <a:p>
            <a:r>
              <a:rPr lang="sk-SK" b="1" dirty="0" smtClean="0"/>
              <a:t>Džavotanie</a:t>
            </a:r>
            <a:r>
              <a:rPr lang="sk-SK" dirty="0" smtClean="0"/>
              <a:t> – tvorenie tých foném, ktoré patria do segmentálneho systému materinského jazyka</a:t>
            </a:r>
            <a:endParaRPr lang="sk-SK" dirty="0"/>
          </a:p>
        </p:txBody>
      </p:sp>
      <p:sp>
        <p:nvSpPr>
          <p:cNvPr id="14" name="Zástupný symbol obsahu 13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851376" cy="6327648"/>
          </a:xfrm>
        </p:spPr>
        <p:txBody>
          <a:bodyPr/>
          <a:lstStyle/>
          <a:p>
            <a:pPr marL="0" indent="0">
              <a:buNone/>
            </a:pPr>
            <a:r>
              <a:rPr lang="sk-SK" b="1" dirty="0" smtClean="0"/>
              <a:t>Obdobie nezámernej komunikácie</a:t>
            </a:r>
          </a:p>
          <a:p>
            <a:endParaRPr lang="sk-SK" dirty="0"/>
          </a:p>
          <a:p>
            <a:r>
              <a:rPr lang="sk-SK" dirty="0" smtClean="0"/>
              <a:t>Reflexný krik</a:t>
            </a:r>
          </a:p>
          <a:p>
            <a:r>
              <a:rPr lang="sk-SK" dirty="0" smtClean="0"/>
              <a:t>Emocionálny krik         0 – 8 mesiacov</a:t>
            </a:r>
          </a:p>
          <a:p>
            <a:r>
              <a:rPr lang="sk-SK" dirty="0" smtClean="0"/>
              <a:t>Komunikačný krik</a:t>
            </a:r>
          </a:p>
          <a:p>
            <a:endParaRPr lang="sk-SK" dirty="0"/>
          </a:p>
          <a:p>
            <a:pPr marL="0" indent="0">
              <a:buNone/>
            </a:pPr>
            <a:r>
              <a:rPr lang="sk-SK" b="1" dirty="0" smtClean="0"/>
              <a:t>Obdobie zámernej komunikácie</a:t>
            </a:r>
          </a:p>
          <a:p>
            <a:pPr marL="0" indent="0">
              <a:buNone/>
            </a:pPr>
            <a:endParaRPr lang="sk-SK" dirty="0" smtClean="0"/>
          </a:p>
          <a:p>
            <a:r>
              <a:rPr lang="sk-SK" dirty="0"/>
              <a:t>o</a:t>
            </a:r>
            <a:r>
              <a:rPr lang="sk-SK" dirty="0" smtClean="0"/>
              <a:t>d 8. mesiacov</a:t>
            </a:r>
            <a:endParaRPr lang="sk-SK" dirty="0"/>
          </a:p>
          <a:p>
            <a:r>
              <a:rPr lang="sk-SK" dirty="0" smtClean="0"/>
              <a:t>„</a:t>
            </a:r>
            <a:r>
              <a:rPr lang="sk-SK" dirty="0" err="1" smtClean="0"/>
              <a:t>Rozumenie</a:t>
            </a:r>
            <a:r>
              <a:rPr lang="sk-SK" dirty="0" smtClean="0"/>
              <a:t> reči“ – správna reakcia na pokyny, inštrukcie, zákazy, komunikácia dieťaťa prostredníctvom gest.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 smtClean="0"/>
          </a:p>
        </p:txBody>
      </p:sp>
      <p:sp>
        <p:nvSpPr>
          <p:cNvPr id="16" name="Pravá zložená zátvorka 15"/>
          <p:cNvSpPr/>
          <p:nvPr/>
        </p:nvSpPr>
        <p:spPr>
          <a:xfrm>
            <a:off x="3347864" y="1196752"/>
            <a:ext cx="432048" cy="122413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88674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Obdobie </a:t>
            </a:r>
            <a:r>
              <a:rPr lang="sk-SK" dirty="0" err="1" smtClean="0"/>
              <a:t>sémantizácie</a:t>
            </a:r>
            <a:r>
              <a:rPr lang="sk-SK" dirty="0" smtClean="0"/>
              <a:t> (1 – 2)</a:t>
            </a:r>
            <a:endParaRPr lang="sk-SK" dirty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936184" cy="4983480"/>
          </a:xfrm>
        </p:spPr>
        <p:txBody>
          <a:bodyPr/>
          <a:lstStyle/>
          <a:p>
            <a:pPr algn="ctr"/>
            <a:endParaRPr lang="sk-SK" sz="2400" b="1" dirty="0" smtClean="0"/>
          </a:p>
          <a:p>
            <a:pPr algn="ctr"/>
            <a:endParaRPr lang="sk-SK" sz="2400" b="1" dirty="0"/>
          </a:p>
          <a:p>
            <a:pPr algn="ctr"/>
            <a:r>
              <a:rPr lang="sk-SK" sz="2400" b="1" dirty="0" smtClean="0"/>
              <a:t>dieťa</a:t>
            </a:r>
          </a:p>
          <a:p>
            <a:pPr algn="ctr"/>
            <a:r>
              <a:rPr lang="sk-SK" sz="2400" b="1" dirty="0" smtClean="0"/>
              <a:t>objavuje </a:t>
            </a:r>
          </a:p>
          <a:p>
            <a:pPr algn="ctr"/>
            <a:r>
              <a:rPr lang="sk-SK" sz="2400" b="1" dirty="0" smtClean="0"/>
              <a:t>znakový </a:t>
            </a:r>
          </a:p>
          <a:p>
            <a:pPr algn="ctr"/>
            <a:r>
              <a:rPr lang="sk-SK" sz="2400" b="1" dirty="0" smtClean="0"/>
              <a:t>charakter </a:t>
            </a:r>
          </a:p>
          <a:p>
            <a:pPr algn="ctr"/>
            <a:r>
              <a:rPr lang="sk-SK" sz="2400" b="1" dirty="0" smtClean="0"/>
              <a:t>slova</a:t>
            </a:r>
            <a:endParaRPr lang="sk-SK" sz="2400" b="1" dirty="0"/>
          </a:p>
          <a:p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k-SK" dirty="0" smtClean="0"/>
          </a:p>
          <a:p>
            <a:r>
              <a:rPr lang="sk-SK" dirty="0" smtClean="0"/>
              <a:t>gestá</a:t>
            </a:r>
          </a:p>
          <a:p>
            <a:r>
              <a:rPr lang="sk-SK" dirty="0"/>
              <a:t>p</a:t>
            </a:r>
            <a:r>
              <a:rPr lang="sk-SK" dirty="0" smtClean="0"/>
              <a:t>rvé slová</a:t>
            </a:r>
          </a:p>
          <a:p>
            <a:r>
              <a:rPr lang="sk-SK" dirty="0"/>
              <a:t>s</a:t>
            </a:r>
            <a:r>
              <a:rPr lang="sk-SK" dirty="0" smtClean="0"/>
              <a:t>lovo + gesto = celá veta (dvojčlenná)</a:t>
            </a:r>
          </a:p>
          <a:p>
            <a:r>
              <a:rPr lang="sk-SK" dirty="0"/>
              <a:t>s</a:t>
            </a:r>
            <a:r>
              <a:rPr lang="sk-SK" dirty="0" smtClean="0"/>
              <a:t>lovo + slovo </a:t>
            </a:r>
          </a:p>
          <a:p>
            <a:r>
              <a:rPr lang="sk-SK" dirty="0"/>
              <a:t>p</a:t>
            </a:r>
            <a:r>
              <a:rPr lang="sk-SK" dirty="0" smtClean="0"/>
              <a:t>rvá gramatika</a:t>
            </a:r>
          </a:p>
          <a:p>
            <a:endParaRPr lang="sk-SK" dirty="0"/>
          </a:p>
          <a:p>
            <a:r>
              <a:rPr lang="sk-SK" dirty="0" smtClean="0"/>
              <a:t>prvý vek otázok: </a:t>
            </a:r>
            <a:r>
              <a:rPr lang="sk-SK" b="1" dirty="0" smtClean="0"/>
              <a:t>Kde je?</a:t>
            </a:r>
          </a:p>
          <a:p>
            <a:r>
              <a:rPr lang="sk-SK" dirty="0" smtClean="0"/>
              <a:t>dieťa hovorí o sebe</a:t>
            </a:r>
            <a:r>
              <a:rPr lang="sk-SK" b="1" dirty="0" smtClean="0"/>
              <a:t> v 3. osobe</a:t>
            </a:r>
          </a:p>
          <a:p>
            <a:r>
              <a:rPr lang="sk-SK" dirty="0"/>
              <a:t>d</a:t>
            </a:r>
            <a:r>
              <a:rPr lang="sk-SK" dirty="0" smtClean="0"/>
              <a:t>ieťa hovorí o tom, čo je </a:t>
            </a:r>
            <a:r>
              <a:rPr lang="sk-SK" b="1" dirty="0" smtClean="0"/>
              <a:t>tu a teraz</a:t>
            </a:r>
            <a:endParaRPr lang="sk-SK" b="1" dirty="0"/>
          </a:p>
        </p:txBody>
      </p:sp>
    </p:spTree>
    <p:extLst>
      <p:ext uri="{BB962C8B-B14F-4D97-AF65-F5344CB8AC3E}">
        <p14:creationId xmlns:p14="http://schemas.microsoft.com/office/powerpoint/2010/main" val="1448647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Obdobie </a:t>
            </a:r>
            <a:r>
              <a:rPr lang="sk-SK" dirty="0" err="1" smtClean="0"/>
              <a:t>lexémizácie</a:t>
            </a:r>
            <a:r>
              <a:rPr lang="sk-SK" dirty="0" smtClean="0"/>
              <a:t> (2. – 3.)</a:t>
            </a:r>
            <a:endParaRPr lang="sk-SK" dirty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endParaRPr lang="sk-SK" sz="2400" b="1" dirty="0" smtClean="0"/>
          </a:p>
          <a:p>
            <a:endParaRPr lang="sk-SK" sz="2400" b="1" dirty="0"/>
          </a:p>
          <a:p>
            <a:pPr algn="ctr"/>
            <a:r>
              <a:rPr lang="sk-SK" sz="2400" b="1" dirty="0" smtClean="0"/>
              <a:t>prudko narastá slovná zásoba</a:t>
            </a:r>
            <a:endParaRPr lang="sk-SK" sz="2400" b="1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k-SK" dirty="0" smtClean="0"/>
          </a:p>
          <a:p>
            <a:r>
              <a:rPr lang="sk-SK" dirty="0"/>
              <a:t>z</a:t>
            </a:r>
            <a:r>
              <a:rPr lang="sk-SK" dirty="0" smtClean="0"/>
              <a:t>dokonaľuje sa porozumenie</a:t>
            </a:r>
            <a:endParaRPr lang="sk-SK" dirty="0"/>
          </a:p>
          <a:p>
            <a:r>
              <a:rPr lang="sk-SK" dirty="0" smtClean="0"/>
              <a:t>prvé skúsenosti s ohýbaním slov na základe analógie a implikácie </a:t>
            </a:r>
          </a:p>
          <a:p>
            <a:r>
              <a:rPr lang="sk-SK" dirty="0"/>
              <a:t>t</a:t>
            </a:r>
            <a:r>
              <a:rPr lang="sk-SK" dirty="0" smtClean="0"/>
              <a:t>vorba rozvitých viet a súvetí</a:t>
            </a:r>
          </a:p>
          <a:p>
            <a:r>
              <a:rPr lang="sk-SK" dirty="0"/>
              <a:t>p</a:t>
            </a:r>
            <a:r>
              <a:rPr lang="sk-SK" dirty="0" smtClean="0"/>
              <a:t>oužívanie predložiek a spojok</a:t>
            </a:r>
          </a:p>
          <a:p>
            <a:r>
              <a:rPr lang="sk-SK" dirty="0"/>
              <a:t>p</a:t>
            </a:r>
            <a:r>
              <a:rPr lang="sk-SK" dirty="0" smtClean="0"/>
              <a:t>oužívanie minulého času a  vyjadrovanie sa o veľmi blízkej budúcnosti</a:t>
            </a:r>
          </a:p>
          <a:p>
            <a:r>
              <a:rPr lang="sk-SK" dirty="0"/>
              <a:t>p</a:t>
            </a:r>
            <a:r>
              <a:rPr lang="sk-SK" dirty="0" smtClean="0"/>
              <a:t>oužívanie zámena „ja“ namiesto mena</a:t>
            </a:r>
          </a:p>
          <a:p>
            <a:r>
              <a:rPr lang="sk-SK" dirty="0"/>
              <a:t>o</a:t>
            </a:r>
            <a:r>
              <a:rPr lang="sk-SK" dirty="0" smtClean="0"/>
              <a:t>bjavujú sa prvé </a:t>
            </a:r>
            <a:r>
              <a:rPr lang="sk-SK" dirty="0" err="1" smtClean="0"/>
              <a:t>okazionalizmy</a:t>
            </a:r>
            <a:endParaRPr lang="sk-SK" dirty="0" smtClean="0"/>
          </a:p>
          <a:p>
            <a:endParaRPr lang="sk-SK" dirty="0" smtClean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4684594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áda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rkád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ád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1691</TotalTime>
  <Words>650</Words>
  <Application>Microsoft Office PowerPoint</Application>
  <PresentationFormat>Prezentácia na obrazovke (4:3)</PresentationFormat>
  <Paragraphs>163</Paragraphs>
  <Slides>16</Slides>
  <Notes>15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16</vt:i4>
      </vt:variant>
    </vt:vector>
  </HeadingPairs>
  <TitlesOfParts>
    <vt:vector size="17" baseType="lpstr">
      <vt:lpstr>Arkáda</vt:lpstr>
      <vt:lpstr>ontogenéza detskej reči  a výskumy reči po slovensky hovoriacich detí</vt:lpstr>
      <vt:lpstr>Takáto úloha sa objavila v jednom z časopisov pre deti </vt:lpstr>
      <vt:lpstr>Riešenie úlohy</vt:lpstr>
      <vt:lpstr>Predpoklady rozvoja detskej reči</vt:lpstr>
      <vt:lpstr>Faktory ovplyvňujúce vývin reči</vt:lpstr>
      <vt:lpstr>Úrovne ontogenézy reči</vt:lpstr>
      <vt:lpstr>Obdobie pragmatizácie (0 – 1. rok)</vt:lpstr>
      <vt:lpstr>Obdobie sémantizácie (1 – 2)</vt:lpstr>
      <vt:lpstr>Obdobie lexémizácie (2. – 3.)</vt:lpstr>
      <vt:lpstr>Obdobie gramatizácie (3. – 4.)</vt:lpstr>
      <vt:lpstr>Obdobie intelektualizácie (po 4. roku)</vt:lpstr>
      <vt:lpstr>Predškolský vek   implicitné poznanie jazyka</vt:lpstr>
      <vt:lpstr>Mladší školský vek  explicitné poznanie jazyka</vt:lpstr>
      <vt:lpstr>ČO VIEME O DETSKEJ REČI PO SLOVENSKY HOVORIACICH DETÍ?</vt:lpstr>
      <vt:lpstr>STAV VÝSKUMU DETSKEJ REČI NA SLOVENSKU</vt:lpstr>
      <vt:lpstr>UVAŽUJME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KOMUNIKAČNÁ KOMPETENCIA</dc:title>
  <dc:creator>Vuznakova</dc:creator>
  <cp:lastModifiedBy>katarina.vuznakova</cp:lastModifiedBy>
  <cp:revision>149</cp:revision>
  <cp:lastPrinted>2012-03-02T13:59:15Z</cp:lastPrinted>
  <dcterms:created xsi:type="dcterms:W3CDTF">2012-01-27T08:46:34Z</dcterms:created>
  <dcterms:modified xsi:type="dcterms:W3CDTF">2013-12-05T08:18:30Z</dcterms:modified>
</cp:coreProperties>
</file>