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5" r:id="rId12"/>
    <p:sldId id="268" r:id="rId13"/>
  </p:sldIdLst>
  <p:sldSz cx="9144000" cy="6858000" type="screen4x3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-43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Nadpis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sk-SK"/>
              <a:t>Upravte štýly predlohy textu</a:t>
            </a:r>
            <a:endParaRPr kumimoji="0" lang="en-US"/>
          </a:p>
        </p:txBody>
      </p:sp>
      <p:sp>
        <p:nvSpPr>
          <p:cNvPr id="22" name="Podnadpis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sk-SK"/>
              <a:t>Upravte štýl predlohy podnadpisov</a:t>
            </a:r>
            <a:endParaRPr kumimoji="0" lang="en-US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877F18-79EF-4BA2-A93C-01C5E7FE35FC}" type="datetimeFigureOut">
              <a:rPr lang="sk-SK" smtClean="0"/>
              <a:t>28. 12. 2020</a:t>
            </a:fld>
            <a:endParaRPr lang="sk-SK"/>
          </a:p>
        </p:txBody>
      </p:sp>
      <p:sp>
        <p:nvSpPr>
          <p:cNvPr id="20" name="Zástupný symbol päty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10" name="Zástupný symbol čísla snímky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99F02-422E-47C6-93D4-97E87095231F}" type="slidenum">
              <a:rPr lang="sk-SK" smtClean="0"/>
              <a:t>‹#›</a:t>
            </a:fld>
            <a:endParaRPr lang="sk-SK"/>
          </a:p>
        </p:txBody>
      </p:sp>
      <p:sp>
        <p:nvSpPr>
          <p:cNvPr id="8" name="Ová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vá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k-SK"/>
              <a:t>Upravte štýly predlohy textu</a:t>
            </a:r>
            <a:endParaRPr kumimoji="0" lang="en-US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sk-SK"/>
              <a:t>Upravte štýl predlohy textu.</a:t>
            </a:r>
          </a:p>
          <a:p>
            <a:pPr lvl="1" eaLnBrk="1" latinLnBrk="0" hangingPunct="1"/>
            <a:r>
              <a:rPr lang="sk-SK"/>
              <a:t>Druhá úroveň</a:t>
            </a:r>
          </a:p>
          <a:p>
            <a:pPr lvl="2" eaLnBrk="1" latinLnBrk="0" hangingPunct="1"/>
            <a:r>
              <a:rPr lang="sk-SK"/>
              <a:t>Tretia úroveň</a:t>
            </a:r>
          </a:p>
          <a:p>
            <a:pPr lvl="3" eaLnBrk="1" latinLnBrk="0" hangingPunct="1"/>
            <a:r>
              <a:rPr lang="sk-SK"/>
              <a:t>Štvrtá úroveň</a:t>
            </a:r>
          </a:p>
          <a:p>
            <a:pPr lvl="4" eaLnBrk="1" latinLnBrk="0" hangingPunct="1"/>
            <a:r>
              <a:rPr lang="sk-SK"/>
              <a:t>Piata úroveň</a:t>
            </a:r>
            <a:endParaRPr kumimoji="0"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877F18-79EF-4BA2-A93C-01C5E7FE35FC}" type="datetimeFigureOut">
              <a:rPr lang="sk-SK" smtClean="0"/>
              <a:t>28. 12. 2020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99F02-422E-47C6-93D4-97E87095231F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kumimoji="0" lang="sk-SK"/>
              <a:t>Upravte štýly predlohy textu</a:t>
            </a:r>
            <a:endParaRPr kumimoji="0" lang="en-US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sk-SK"/>
              <a:t>Upravte štýl predlohy textu.</a:t>
            </a:r>
          </a:p>
          <a:p>
            <a:pPr lvl="1" eaLnBrk="1" latinLnBrk="0" hangingPunct="1"/>
            <a:r>
              <a:rPr lang="sk-SK"/>
              <a:t>Druhá úroveň</a:t>
            </a:r>
          </a:p>
          <a:p>
            <a:pPr lvl="2" eaLnBrk="1" latinLnBrk="0" hangingPunct="1"/>
            <a:r>
              <a:rPr lang="sk-SK"/>
              <a:t>Tretia úroveň</a:t>
            </a:r>
          </a:p>
          <a:p>
            <a:pPr lvl="3" eaLnBrk="1" latinLnBrk="0" hangingPunct="1"/>
            <a:r>
              <a:rPr lang="sk-SK"/>
              <a:t>Štvrtá úroveň</a:t>
            </a:r>
          </a:p>
          <a:p>
            <a:pPr lvl="4" eaLnBrk="1" latinLnBrk="0" hangingPunct="1"/>
            <a:r>
              <a:rPr lang="sk-SK"/>
              <a:t>Piata úroveň</a:t>
            </a:r>
            <a:endParaRPr kumimoji="0"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877F18-79EF-4BA2-A93C-01C5E7FE35FC}" type="datetimeFigureOut">
              <a:rPr lang="sk-SK" smtClean="0"/>
              <a:t>28. 12. 2020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99F02-422E-47C6-93D4-97E87095231F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k-SK"/>
              <a:t>Upravte štýly predlohy textu</a:t>
            </a:r>
            <a:endParaRPr kumimoji="0" lang="en-US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sk-SK"/>
              <a:t>Upravte štýl predlohy textu.</a:t>
            </a:r>
          </a:p>
          <a:p>
            <a:pPr lvl="1" eaLnBrk="1" latinLnBrk="0" hangingPunct="1"/>
            <a:r>
              <a:rPr lang="sk-SK"/>
              <a:t>Druhá úroveň</a:t>
            </a:r>
          </a:p>
          <a:p>
            <a:pPr lvl="2" eaLnBrk="1" latinLnBrk="0" hangingPunct="1"/>
            <a:r>
              <a:rPr lang="sk-SK"/>
              <a:t>Tretia úroveň</a:t>
            </a:r>
          </a:p>
          <a:p>
            <a:pPr lvl="3" eaLnBrk="1" latinLnBrk="0" hangingPunct="1"/>
            <a:r>
              <a:rPr lang="sk-SK"/>
              <a:t>Štvrtá úroveň</a:t>
            </a:r>
          </a:p>
          <a:p>
            <a:pPr lvl="4" eaLnBrk="1" latinLnBrk="0" hangingPunct="1"/>
            <a:r>
              <a:rPr lang="sk-SK"/>
              <a:t>Piata úroveň</a:t>
            </a:r>
            <a:endParaRPr kumimoji="0"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877F18-79EF-4BA2-A93C-01C5E7FE35FC}" type="datetimeFigureOut">
              <a:rPr lang="sk-SK" smtClean="0"/>
              <a:t>28. 12. 2020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99F02-422E-47C6-93D4-97E87095231F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ĺžnik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sk-SK"/>
              <a:t>Upravte štýly predlohy textu</a:t>
            </a:r>
            <a:endParaRPr kumimoji="0" lang="en-US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sk-SK"/>
              <a:t>Upravte štýl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877F18-79EF-4BA2-A93C-01C5E7FE35FC}" type="datetimeFigureOut">
              <a:rPr lang="sk-SK" smtClean="0"/>
              <a:t>28. 12. 2020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99F02-422E-47C6-93D4-97E87095231F}" type="slidenum">
              <a:rPr lang="sk-SK" smtClean="0"/>
              <a:t>‹#›</a:t>
            </a:fld>
            <a:endParaRPr lang="sk-SK"/>
          </a:p>
        </p:txBody>
      </p:sp>
      <p:sp>
        <p:nvSpPr>
          <p:cNvPr id="10" name="Obdĺžnik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vá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vá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sk-SK"/>
              <a:t>Upravte štýly predlohy textu</a:t>
            </a:r>
            <a:endParaRPr kumimoji="0" lang="en-US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sk-SK"/>
              <a:t>Upravte štýl predlohy textu.</a:t>
            </a:r>
          </a:p>
          <a:p>
            <a:pPr lvl="1" eaLnBrk="1" latinLnBrk="0" hangingPunct="1"/>
            <a:r>
              <a:rPr lang="sk-SK"/>
              <a:t>Druhá úroveň</a:t>
            </a:r>
          </a:p>
          <a:p>
            <a:pPr lvl="2" eaLnBrk="1" latinLnBrk="0" hangingPunct="1"/>
            <a:r>
              <a:rPr lang="sk-SK"/>
              <a:t>Tretia úroveň</a:t>
            </a:r>
          </a:p>
          <a:p>
            <a:pPr lvl="3" eaLnBrk="1" latinLnBrk="0" hangingPunct="1"/>
            <a:r>
              <a:rPr lang="sk-SK"/>
              <a:t>Štvrtá úroveň</a:t>
            </a:r>
          </a:p>
          <a:p>
            <a:pPr lvl="4" eaLnBrk="1" latinLnBrk="0" hangingPunct="1"/>
            <a:r>
              <a:rPr lang="sk-SK"/>
              <a:t>Piata úroveň</a:t>
            </a:r>
            <a:endParaRPr kumimoji="0" lang="en-US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sk-SK"/>
              <a:t>Upravte štýl predlohy textu.</a:t>
            </a:r>
          </a:p>
          <a:p>
            <a:pPr lvl="1" eaLnBrk="1" latinLnBrk="0" hangingPunct="1"/>
            <a:r>
              <a:rPr lang="sk-SK"/>
              <a:t>Druhá úroveň</a:t>
            </a:r>
          </a:p>
          <a:p>
            <a:pPr lvl="2" eaLnBrk="1" latinLnBrk="0" hangingPunct="1"/>
            <a:r>
              <a:rPr lang="sk-SK"/>
              <a:t>Tretia úroveň</a:t>
            </a:r>
          </a:p>
          <a:p>
            <a:pPr lvl="3" eaLnBrk="1" latinLnBrk="0" hangingPunct="1"/>
            <a:r>
              <a:rPr lang="sk-SK"/>
              <a:t>Štvrtá úroveň</a:t>
            </a:r>
          </a:p>
          <a:p>
            <a:pPr lvl="4" eaLnBrk="1" latinLnBrk="0" hangingPunct="1"/>
            <a:r>
              <a:rPr lang="sk-SK"/>
              <a:t>Piata úroveň</a:t>
            </a:r>
            <a:endParaRPr kumimoji="0" lang="en-US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877F18-79EF-4BA2-A93C-01C5E7FE35FC}" type="datetimeFigureOut">
              <a:rPr lang="sk-SK" smtClean="0"/>
              <a:t>28. 12. 2020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99F02-422E-47C6-93D4-97E87095231F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sk-SK"/>
              <a:t>Upravte štýly predlohy textu</a:t>
            </a:r>
            <a:endParaRPr kumimoji="0" lang="en-US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sk-SK"/>
              <a:t>Upravte štýl predlohy textu.</a:t>
            </a:r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sk-SK"/>
              <a:t>Upravte štýl predlohy textu.</a:t>
            </a:r>
          </a:p>
        </p:txBody>
      </p:sp>
      <p:sp>
        <p:nvSpPr>
          <p:cNvPr id="5" name="Zástupný symbol obsahu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sk-SK"/>
              <a:t>Upravte štýl predlohy textu.</a:t>
            </a:r>
          </a:p>
          <a:p>
            <a:pPr lvl="1" eaLnBrk="1" latinLnBrk="0" hangingPunct="1"/>
            <a:r>
              <a:rPr lang="sk-SK"/>
              <a:t>Druhá úroveň</a:t>
            </a:r>
          </a:p>
          <a:p>
            <a:pPr lvl="2" eaLnBrk="1" latinLnBrk="0" hangingPunct="1"/>
            <a:r>
              <a:rPr lang="sk-SK"/>
              <a:t>Tretia úroveň</a:t>
            </a:r>
          </a:p>
          <a:p>
            <a:pPr lvl="3" eaLnBrk="1" latinLnBrk="0" hangingPunct="1"/>
            <a:r>
              <a:rPr lang="sk-SK"/>
              <a:t>Štvrtá úroveň</a:t>
            </a:r>
          </a:p>
          <a:p>
            <a:pPr lvl="4" eaLnBrk="1" latinLnBrk="0" hangingPunct="1"/>
            <a:r>
              <a:rPr lang="sk-SK"/>
              <a:t>Piata úroveň</a:t>
            </a:r>
            <a:endParaRPr kumimoji="0" lang="en-US"/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sk-SK"/>
              <a:t>Upravte štýl predlohy textu.</a:t>
            </a:r>
          </a:p>
          <a:p>
            <a:pPr lvl="1" eaLnBrk="1" latinLnBrk="0" hangingPunct="1"/>
            <a:r>
              <a:rPr lang="sk-SK"/>
              <a:t>Druhá úroveň</a:t>
            </a:r>
          </a:p>
          <a:p>
            <a:pPr lvl="2" eaLnBrk="1" latinLnBrk="0" hangingPunct="1"/>
            <a:r>
              <a:rPr lang="sk-SK"/>
              <a:t>Tretia úroveň</a:t>
            </a:r>
          </a:p>
          <a:p>
            <a:pPr lvl="3" eaLnBrk="1" latinLnBrk="0" hangingPunct="1"/>
            <a:r>
              <a:rPr lang="sk-SK"/>
              <a:t>Štvrtá úroveň</a:t>
            </a:r>
          </a:p>
          <a:p>
            <a:pPr lvl="4" eaLnBrk="1" latinLnBrk="0" hangingPunct="1"/>
            <a:r>
              <a:rPr lang="sk-SK"/>
              <a:t>Piata úroveň</a:t>
            </a:r>
            <a:endParaRPr kumimoji="0" lang="en-US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877F18-79EF-4BA2-A93C-01C5E7FE35FC}" type="datetimeFigureOut">
              <a:rPr lang="sk-SK" smtClean="0"/>
              <a:t>28. 12. 2020</a:t>
            </a:fld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99F02-422E-47C6-93D4-97E87095231F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sk-SK"/>
              <a:t>Upravte štýly predlohy textu</a:t>
            </a:r>
            <a:endParaRPr kumimoji="0" lang="en-US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877F18-79EF-4BA2-A93C-01C5E7FE35FC}" type="datetimeFigureOut">
              <a:rPr lang="sk-SK" smtClean="0"/>
              <a:t>28. 12. 2020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99F02-422E-47C6-93D4-97E87095231F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dĺžnik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877F18-79EF-4BA2-A93C-01C5E7FE35FC}" type="datetimeFigureOut">
              <a:rPr lang="sk-SK" smtClean="0"/>
              <a:t>28. 12. 2020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99F02-422E-47C6-93D4-97E87095231F}" type="slidenum">
              <a:rPr lang="sk-SK" smtClean="0"/>
              <a:t>‹#›</a:t>
            </a:fld>
            <a:endParaRPr lang="sk-SK"/>
          </a:p>
        </p:txBody>
      </p:sp>
      <p:sp>
        <p:nvSpPr>
          <p:cNvPr id="6" name="Obdĺžnik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sk-SK"/>
              <a:t>Upravte štýly predlohy textu</a:t>
            </a:r>
            <a:endParaRPr kumimoji="0" lang="en-US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sk-SK"/>
              <a:t>Upravte štýl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sk-SK"/>
              <a:t>Upravte štýl predlohy textu.</a:t>
            </a:r>
          </a:p>
          <a:p>
            <a:pPr lvl="1" eaLnBrk="1" latinLnBrk="0" hangingPunct="1"/>
            <a:r>
              <a:rPr lang="sk-SK"/>
              <a:t>Druhá úroveň</a:t>
            </a:r>
          </a:p>
          <a:p>
            <a:pPr lvl="2" eaLnBrk="1" latinLnBrk="0" hangingPunct="1"/>
            <a:r>
              <a:rPr lang="sk-SK"/>
              <a:t>Tretia úroveň</a:t>
            </a:r>
          </a:p>
          <a:p>
            <a:pPr lvl="3" eaLnBrk="1" latinLnBrk="0" hangingPunct="1"/>
            <a:r>
              <a:rPr lang="sk-SK"/>
              <a:t>Štvrtá úroveň</a:t>
            </a:r>
          </a:p>
          <a:p>
            <a:pPr lvl="4" eaLnBrk="1" latinLnBrk="0" hangingPunct="1"/>
            <a:r>
              <a:rPr lang="sk-SK"/>
              <a:t>Piata úroveň</a:t>
            </a:r>
            <a:endParaRPr kumimoji="0" lang="en-US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877F18-79EF-4BA2-A93C-01C5E7FE35FC}" type="datetimeFigureOut">
              <a:rPr lang="sk-SK" smtClean="0"/>
              <a:t>28. 12. 2020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99F02-422E-47C6-93D4-97E87095231F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sk-SK"/>
              <a:t>Upravte štýly predlohy textu</a:t>
            </a:r>
            <a:endParaRPr kumimoji="0" lang="en-US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877F18-79EF-4BA2-A93C-01C5E7FE35FC}" type="datetimeFigureOut">
              <a:rPr lang="sk-SK" smtClean="0"/>
              <a:t>28. 12. 2020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99F02-422E-47C6-93D4-97E87095231F}" type="slidenum">
              <a:rPr lang="sk-SK" smtClean="0"/>
              <a:t>‹#›</a:t>
            </a:fld>
            <a:endParaRPr lang="sk-SK"/>
          </a:p>
        </p:txBody>
      </p:sp>
      <p:sp>
        <p:nvSpPr>
          <p:cNvPr id="8" name="Obdĺžnik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sk-SK"/>
              <a:t>Ak chcete pridať obrázok, kliknite na ikonu</a:t>
            </a:r>
            <a:endParaRPr kumimoji="0" lang="en-US" dirty="0"/>
          </a:p>
        </p:txBody>
      </p:sp>
      <p:sp>
        <p:nvSpPr>
          <p:cNvPr id="9" name="Vývojový diagram: proce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Vývojový diagram: proce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sk-SK"/>
              <a:t>Upravte štýl predlohy textu.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Koláč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vá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rstenec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ĺžnik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Zástupný symbol nadpisu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sk-SK"/>
              <a:t>Upravte štýly predlohy textu</a:t>
            </a:r>
            <a:endParaRPr kumimoji="0" lang="en-US"/>
          </a:p>
        </p:txBody>
      </p:sp>
      <p:sp>
        <p:nvSpPr>
          <p:cNvPr id="9" name="Zástupný symbol textu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sk-SK"/>
              <a:t>Upravte štýl predlohy textu.</a:t>
            </a:r>
          </a:p>
          <a:p>
            <a:pPr lvl="1" eaLnBrk="1" latinLnBrk="0" hangingPunct="1"/>
            <a:r>
              <a:rPr kumimoji="0" lang="sk-SK"/>
              <a:t>Druhá úroveň</a:t>
            </a:r>
          </a:p>
          <a:p>
            <a:pPr lvl="2" eaLnBrk="1" latinLnBrk="0" hangingPunct="1"/>
            <a:r>
              <a:rPr kumimoji="0" lang="sk-SK"/>
              <a:t>Tretia úroveň</a:t>
            </a:r>
          </a:p>
          <a:p>
            <a:pPr lvl="3" eaLnBrk="1" latinLnBrk="0" hangingPunct="1"/>
            <a:r>
              <a:rPr kumimoji="0" lang="sk-SK"/>
              <a:t>Štvrtá úroveň</a:t>
            </a:r>
          </a:p>
          <a:p>
            <a:pPr lvl="4" eaLnBrk="1" latinLnBrk="0" hangingPunct="1"/>
            <a:r>
              <a:rPr kumimoji="0" lang="sk-SK"/>
              <a:t>Piata úroveň</a:t>
            </a:r>
            <a:endParaRPr kumimoji="0" lang="en-US"/>
          </a:p>
        </p:txBody>
      </p:sp>
      <p:sp>
        <p:nvSpPr>
          <p:cNvPr id="24" name="Zástupný symbol dátumu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6C877F18-79EF-4BA2-A93C-01C5E7FE35FC}" type="datetimeFigureOut">
              <a:rPr lang="sk-SK" smtClean="0"/>
              <a:t>28. 12. 2020</a:t>
            </a:fld>
            <a:endParaRPr lang="sk-SK"/>
          </a:p>
        </p:txBody>
      </p:sp>
      <p:sp>
        <p:nvSpPr>
          <p:cNvPr id="10" name="Zástupný symbol päty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sk-SK"/>
          </a:p>
        </p:txBody>
      </p:sp>
      <p:sp>
        <p:nvSpPr>
          <p:cNvPr id="22" name="Zástupný symbol čísla snímky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F4E99F02-422E-47C6-93D4-97E87095231F}" type="slidenum">
              <a:rPr lang="sk-SK" smtClean="0"/>
              <a:t>‹#›</a:t>
            </a:fld>
            <a:endParaRPr lang="sk-SK"/>
          </a:p>
        </p:txBody>
      </p:sp>
      <p:sp>
        <p:nvSpPr>
          <p:cNvPr id="15" name="Obdĺžnik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sk-SK" sz="4000" b="1" dirty="0"/>
              <a:t>ÚVOD DO PATOPSYCHOLÓGIE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75048"/>
          </a:xfrm>
        </p:spPr>
        <p:txBody>
          <a:bodyPr>
            <a:normAutofit/>
          </a:bodyPr>
          <a:lstStyle/>
          <a:p>
            <a:r>
              <a:rPr lang="sk-SK" sz="2800" b="1" dirty="0"/>
              <a:t>Mgr. Tatiana DUBAYOVÁ, PhD.</a:t>
            </a:r>
          </a:p>
          <a:p>
            <a:r>
              <a:rPr lang="sk-SK" sz="2000" b="1" dirty="0"/>
              <a:t>Katedra špeciálnej pedagogiky</a:t>
            </a:r>
          </a:p>
          <a:p>
            <a:r>
              <a:rPr lang="sk-SK" sz="2000" b="1" dirty="0"/>
              <a:t>Pedagogická fakulta </a:t>
            </a:r>
          </a:p>
          <a:p>
            <a:r>
              <a:rPr lang="sk-SK" sz="2000" b="1" dirty="0"/>
              <a:t>Prešovská univerzita v Prešove</a:t>
            </a:r>
          </a:p>
        </p:txBody>
      </p:sp>
    </p:spTree>
    <p:extLst>
      <p:ext uri="{BB962C8B-B14F-4D97-AF65-F5344CB8AC3E}">
        <p14:creationId xmlns:p14="http://schemas.microsoft.com/office/powerpoint/2010/main" val="7075794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sz="3200" b="1" dirty="0"/>
              <a:t>Posudzovanie patológie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82296" indent="0">
              <a:lnSpc>
                <a:spcPct val="150000"/>
              </a:lnSpc>
              <a:buNone/>
            </a:pPr>
            <a:r>
              <a:rPr lang="sk-SK" sz="2400" b="1" dirty="0"/>
              <a:t>Intenzita</a:t>
            </a:r>
          </a:p>
          <a:p>
            <a:pPr marL="82296" indent="0">
              <a:lnSpc>
                <a:spcPct val="150000"/>
              </a:lnSpc>
              <a:buNone/>
            </a:pPr>
            <a:r>
              <a:rPr lang="sk-SK" sz="2400" dirty="0"/>
              <a:t>Ako silno? Ako veľmi? </a:t>
            </a:r>
          </a:p>
          <a:p>
            <a:pPr marL="82296" indent="0">
              <a:lnSpc>
                <a:spcPct val="150000"/>
              </a:lnSpc>
              <a:buNone/>
            </a:pPr>
            <a:endParaRPr lang="sk-SK" sz="2400" dirty="0"/>
          </a:p>
          <a:p>
            <a:pPr marL="82296" indent="0">
              <a:lnSpc>
                <a:spcPct val="150000"/>
              </a:lnSpc>
              <a:buNone/>
            </a:pPr>
            <a:r>
              <a:rPr lang="sk-SK" sz="2400" b="1" dirty="0"/>
              <a:t>Frekvencia</a:t>
            </a:r>
          </a:p>
          <a:p>
            <a:pPr marL="82296" indent="0">
              <a:lnSpc>
                <a:spcPct val="150000"/>
              </a:lnSpc>
              <a:buNone/>
            </a:pPr>
            <a:r>
              <a:rPr lang="sk-SK" sz="2400" dirty="0"/>
              <a:t>Ako často? Koľkokrát? </a:t>
            </a:r>
          </a:p>
          <a:p>
            <a:pPr marL="82296" indent="0">
              <a:lnSpc>
                <a:spcPct val="150000"/>
              </a:lnSpc>
              <a:buNone/>
            </a:pPr>
            <a:endParaRPr lang="sk-SK" sz="2400" dirty="0"/>
          </a:p>
          <a:p>
            <a:pPr marL="82296" indent="0">
              <a:lnSpc>
                <a:spcPct val="150000"/>
              </a:lnSpc>
              <a:buNone/>
            </a:pPr>
            <a:r>
              <a:rPr lang="sk-SK" sz="2400" b="1" dirty="0"/>
              <a:t>Trvanie</a:t>
            </a:r>
          </a:p>
          <a:p>
            <a:pPr marL="82296" indent="0">
              <a:lnSpc>
                <a:spcPct val="150000"/>
              </a:lnSpc>
              <a:buNone/>
            </a:pPr>
            <a:r>
              <a:rPr lang="sk-SK" sz="2400" dirty="0"/>
              <a:t>Ako dlho? Odkedy? </a:t>
            </a:r>
          </a:p>
        </p:txBody>
      </p:sp>
    </p:spTree>
    <p:extLst>
      <p:ext uri="{BB962C8B-B14F-4D97-AF65-F5344CB8AC3E}">
        <p14:creationId xmlns:p14="http://schemas.microsoft.com/office/powerpoint/2010/main" val="4888385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sz="3200" b="1" dirty="0"/>
              <a:t>Oblasti narušenia/postihnutia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sk-SK" sz="2400" b="1" dirty="0"/>
              <a:t>Motorický vývin</a:t>
            </a:r>
          </a:p>
          <a:p>
            <a:pPr>
              <a:lnSpc>
                <a:spcPct val="150000"/>
              </a:lnSpc>
            </a:pPr>
            <a:r>
              <a:rPr lang="sk-SK" sz="2400" b="1" dirty="0"/>
              <a:t>Kognitívny vývin</a:t>
            </a:r>
          </a:p>
          <a:p>
            <a:pPr>
              <a:lnSpc>
                <a:spcPct val="150000"/>
              </a:lnSpc>
            </a:pPr>
            <a:r>
              <a:rPr lang="sk-SK" sz="2400" b="1" dirty="0"/>
              <a:t>Komunikačný vývin</a:t>
            </a:r>
          </a:p>
          <a:p>
            <a:pPr>
              <a:lnSpc>
                <a:spcPct val="150000"/>
              </a:lnSpc>
            </a:pPr>
            <a:r>
              <a:rPr lang="sk-SK" sz="2400" b="1" dirty="0"/>
              <a:t>Emocionálny a sociálny vývin</a:t>
            </a:r>
          </a:p>
          <a:p>
            <a:pPr>
              <a:lnSpc>
                <a:spcPct val="150000"/>
              </a:lnSpc>
            </a:pPr>
            <a:r>
              <a:rPr lang="sk-SK" sz="2400" b="1" dirty="0"/>
              <a:t>Vývin sebaobsluhy</a:t>
            </a:r>
          </a:p>
          <a:p>
            <a:pPr>
              <a:lnSpc>
                <a:spcPct val="150000"/>
              </a:lnSpc>
            </a:pPr>
            <a:r>
              <a:rPr lang="sk-SK" sz="2400" b="1" dirty="0"/>
              <a:t>Vývin hry</a:t>
            </a:r>
          </a:p>
        </p:txBody>
      </p:sp>
    </p:spTree>
    <p:extLst>
      <p:ext uri="{BB962C8B-B14F-4D97-AF65-F5344CB8AC3E}">
        <p14:creationId xmlns:p14="http://schemas.microsoft.com/office/powerpoint/2010/main" val="2231629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53F39F40-13E6-4D71-B27B-A0B50714F4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sz="3200" b="1" dirty="0"/>
              <a:t>Znaky </a:t>
            </a:r>
            <a:r>
              <a:rPr lang="sk-SK" sz="3200" b="1" dirty="0" err="1"/>
              <a:t>normality</a:t>
            </a:r>
            <a:endParaRPr lang="sk-SK" sz="3200" b="1" dirty="0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xmlns="" id="{5063B045-E86A-4497-AA94-A35957360F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82296" indent="0" algn="l">
              <a:buNone/>
            </a:pPr>
            <a:r>
              <a:rPr lang="sk-SK" sz="2000" b="0" i="0" u="none" strike="noStrike" baseline="0" dirty="0">
                <a:latin typeface="Gill Sans Nova" panose="020B0604020202020204" pitchFamily="34" charset="0"/>
              </a:rPr>
              <a:t>– subjektívne uspokojenie, sebadôvera a pocit úspešnosti,</a:t>
            </a:r>
          </a:p>
          <a:p>
            <a:pPr marL="82296" indent="0" algn="l">
              <a:buNone/>
            </a:pPr>
            <a:r>
              <a:rPr lang="sk-SK" sz="2000" b="0" i="0" u="none" strike="noStrike" baseline="0" dirty="0">
                <a:latin typeface="Gill Sans Nova" panose="020B0604020202020204" pitchFamily="34" charset="0"/>
              </a:rPr>
              <a:t>– schopnosť správneho sebahodnotenia,</a:t>
            </a:r>
          </a:p>
          <a:p>
            <a:pPr marL="82296" indent="0" algn="l">
              <a:buNone/>
            </a:pPr>
            <a:r>
              <a:rPr lang="sk-SK" sz="2000" b="0" i="0" u="none" strike="noStrike" baseline="0" dirty="0">
                <a:latin typeface="Gill Sans Nova" panose="020B0604020202020204" pitchFamily="34" charset="0"/>
              </a:rPr>
              <a:t>– pocit identity, vnútorného kontinua,</a:t>
            </a:r>
          </a:p>
          <a:p>
            <a:pPr marL="82296" indent="0" algn="l">
              <a:buNone/>
            </a:pPr>
            <a:r>
              <a:rPr lang="sk-SK" sz="2000" b="0" i="0" u="none" strike="noStrike" baseline="0" dirty="0">
                <a:latin typeface="Gill Sans Nova" panose="020B0604020202020204" pitchFamily="34" charset="0"/>
              </a:rPr>
              <a:t>– schopnosť sebarealizácie a rozvíjania vlastných potencialít,</a:t>
            </a:r>
          </a:p>
          <a:p>
            <a:pPr marL="82296" indent="0" algn="l">
              <a:buNone/>
            </a:pPr>
            <a:r>
              <a:rPr lang="pl-PL" sz="2000" b="0" i="0" u="none" strike="noStrike" baseline="0" dirty="0">
                <a:latin typeface="Gill Sans Nova" panose="020B0604020202020204" pitchFamily="34" charset="0"/>
              </a:rPr>
              <a:t>– autonómia, schopnosť sebakontroly a samostatného rozhodovania,</a:t>
            </a:r>
          </a:p>
          <a:p>
            <a:pPr marL="82296" indent="0" algn="l">
              <a:buNone/>
            </a:pPr>
            <a:r>
              <a:rPr lang="sk-SK" sz="2000" b="0" i="0" u="none" strike="noStrike" baseline="0" dirty="0">
                <a:latin typeface="Gill Sans Nova" panose="020B0604020202020204" pitchFamily="34" charset="0"/>
              </a:rPr>
              <a:t>– integrácia/koherencia osobnosti, jednotná štruktúra psychických</a:t>
            </a:r>
          </a:p>
          <a:p>
            <a:pPr marL="82296" indent="0" algn="l">
              <a:buNone/>
            </a:pPr>
            <a:r>
              <a:rPr lang="sk-SK" sz="2000" b="0" i="0" u="none" strike="noStrike" baseline="0" dirty="0">
                <a:latin typeface="Gill Sans Nova" panose="020B0604020202020204" pitchFamily="34" charset="0"/>
              </a:rPr>
              <a:t>procesov,</a:t>
            </a:r>
          </a:p>
          <a:p>
            <a:pPr marL="82296" indent="0" algn="l">
              <a:buNone/>
            </a:pPr>
            <a:r>
              <a:rPr lang="sk-SK" sz="2000" b="0" i="0" u="none" strike="noStrike" baseline="0" dirty="0">
                <a:latin typeface="Gill Sans Nova" panose="020B0604020202020204" pitchFamily="34" charset="0"/>
              </a:rPr>
              <a:t>– odolnosť voči stresu a úzkosti,</a:t>
            </a:r>
          </a:p>
          <a:p>
            <a:pPr marL="82296" indent="0" algn="l">
              <a:buNone/>
            </a:pPr>
            <a:r>
              <a:rPr lang="sk-SK" sz="2000" b="0" i="0" u="none" strike="noStrike" baseline="0" dirty="0">
                <a:latin typeface="Gill Sans Nova" panose="020B0604020202020204" pitchFamily="34" charset="0"/>
              </a:rPr>
              <a:t>– adekvátna percepcia reality,</a:t>
            </a:r>
          </a:p>
          <a:p>
            <a:pPr marL="82296" indent="0" algn="l">
              <a:buNone/>
            </a:pPr>
            <a:r>
              <a:rPr lang="sk-SK" sz="2000" b="0" i="0" u="none" strike="noStrike" baseline="0" dirty="0">
                <a:latin typeface="Gill Sans Nova" panose="020B0604020202020204" pitchFamily="34" charset="0"/>
              </a:rPr>
              <a:t>– schopnosť prežiť,</a:t>
            </a:r>
          </a:p>
          <a:p>
            <a:pPr marL="82296" indent="0" algn="l">
              <a:buNone/>
            </a:pPr>
            <a:r>
              <a:rPr lang="sk-SK" sz="2000" b="0" i="0" u="none" strike="noStrike" baseline="0" dirty="0">
                <a:latin typeface="Gill Sans Nova" panose="020B0604020202020204" pitchFamily="34" charset="0"/>
              </a:rPr>
              <a:t>– schopnosť sociálnej adaptácie.</a:t>
            </a:r>
            <a:endParaRPr lang="sk-SK" sz="2000" dirty="0">
              <a:latin typeface="Gill Sans Nov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80427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sz="3200" b="1" dirty="0"/>
              <a:t>PODMIENKY KU SKÚŠKE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82296" indent="0" algn="ctr">
              <a:lnSpc>
                <a:spcPct val="150000"/>
              </a:lnSpc>
              <a:buNone/>
            </a:pPr>
            <a:r>
              <a:rPr lang="sk-SK" sz="2000" b="1" dirty="0"/>
              <a:t>V prípade prezenčného štúdia: </a:t>
            </a:r>
          </a:p>
          <a:p>
            <a:pPr marL="82296" indent="0" algn="ctr">
              <a:lnSpc>
                <a:spcPct val="150000"/>
              </a:lnSpc>
              <a:buNone/>
            </a:pPr>
            <a:r>
              <a:rPr lang="sk-SK" sz="2000" dirty="0"/>
              <a:t>Priebežné hodnotenie – esej  </a:t>
            </a:r>
          </a:p>
          <a:p>
            <a:pPr marL="82296" indent="0" algn="ctr">
              <a:lnSpc>
                <a:spcPct val="150000"/>
              </a:lnSpc>
              <a:buNone/>
            </a:pPr>
            <a:r>
              <a:rPr lang="sk-SK" sz="2000" dirty="0"/>
              <a:t>Záverečné hodnotenie – test + 2 otvorené otázky</a:t>
            </a:r>
          </a:p>
          <a:p>
            <a:pPr marL="82296" indent="0" algn="ctr">
              <a:buNone/>
            </a:pPr>
            <a:endParaRPr lang="sk-SK" sz="2000" dirty="0"/>
          </a:p>
          <a:p>
            <a:pPr marL="82296" indent="0" algn="ctr">
              <a:buNone/>
            </a:pPr>
            <a:r>
              <a:rPr lang="sk-SK" sz="2000" b="1" dirty="0"/>
              <a:t>V prípade dištančného štúdia: </a:t>
            </a:r>
          </a:p>
          <a:p>
            <a:pPr marL="82296" indent="0" algn="ctr">
              <a:buNone/>
            </a:pPr>
            <a:r>
              <a:rPr lang="sk-SK" sz="2000" dirty="0"/>
              <a:t>Priebežné hodnotenie – 3 eseje na vopred zadané témy</a:t>
            </a:r>
          </a:p>
          <a:p>
            <a:pPr marL="82296" indent="0" algn="ctr">
              <a:buNone/>
            </a:pPr>
            <a:r>
              <a:rPr lang="sk-SK" sz="2000" dirty="0"/>
              <a:t>Záverečné hodnotenie – prostredníctvom MOODLE</a:t>
            </a:r>
          </a:p>
          <a:p>
            <a:pPr marL="82296" indent="0">
              <a:buNone/>
            </a:pPr>
            <a:endParaRPr lang="sk-SK" sz="2000" dirty="0"/>
          </a:p>
          <a:p>
            <a:pPr marL="82296" indent="0">
              <a:buNone/>
            </a:pPr>
            <a:endParaRPr lang="sk-SK" sz="2000" dirty="0"/>
          </a:p>
          <a:p>
            <a:pPr marL="0" indent="0" algn="ctr">
              <a:buNone/>
            </a:pPr>
            <a:r>
              <a:rPr lang="sk-SK" sz="2400" b="1" dirty="0"/>
              <a:t>Aktivita na seminári a prednáškach je samozrejmá!</a:t>
            </a:r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8192274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sz="3200" b="1" dirty="0"/>
              <a:t>Patopsychológia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1259632" y="1600200"/>
            <a:ext cx="7704856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k-SK" sz="2400" b="1" dirty="0"/>
              <a:t>Patopsychológia</a:t>
            </a:r>
            <a:r>
              <a:rPr lang="sk-SK" sz="2400" dirty="0"/>
              <a:t> alebo </a:t>
            </a:r>
            <a:r>
              <a:rPr lang="sk-SK" sz="2400" b="1" dirty="0"/>
              <a:t>Psychológia osôb s postihnutím</a:t>
            </a:r>
            <a:r>
              <a:rPr lang="sk-SK" sz="2400" dirty="0"/>
              <a:t>?</a:t>
            </a:r>
          </a:p>
          <a:p>
            <a:pPr marL="0" indent="0">
              <a:buNone/>
            </a:pPr>
            <a:endParaRPr lang="sk-SK" sz="2400" dirty="0"/>
          </a:p>
          <a:p>
            <a:pPr marL="0" indent="0">
              <a:lnSpc>
                <a:spcPct val="150000"/>
              </a:lnSpc>
              <a:buNone/>
            </a:pPr>
            <a:r>
              <a:rPr lang="sk-SK" sz="2400" b="1" dirty="0"/>
              <a:t>J. </a:t>
            </a:r>
            <a:r>
              <a:rPr lang="sk-SK" sz="2400" b="1" dirty="0" err="1"/>
              <a:t>Košč</a:t>
            </a:r>
            <a:r>
              <a:rPr lang="sk-SK" sz="2400" b="1" dirty="0"/>
              <a:t>, 1973-1975: </a:t>
            </a:r>
            <a:r>
              <a:rPr lang="sk-SK" sz="2400" i="1" dirty="0"/>
              <a:t>„veda o psychických stavoch, vlastnostiach a procesoch osobnosti, vrátane sprievodných javov vyskytujúcich sa pri vzniku, v priebehu alebo dôsledkom akéhokoľvek životného nedostatku“</a:t>
            </a:r>
          </a:p>
          <a:p>
            <a:pPr marL="0" indent="0">
              <a:lnSpc>
                <a:spcPct val="150000"/>
              </a:lnSpc>
              <a:buNone/>
            </a:pPr>
            <a:endParaRPr lang="sk-SK" sz="2800" i="1" dirty="0"/>
          </a:p>
        </p:txBody>
      </p:sp>
    </p:spTree>
    <p:extLst>
      <p:ext uri="{BB962C8B-B14F-4D97-AF65-F5344CB8AC3E}">
        <p14:creationId xmlns:p14="http://schemas.microsoft.com/office/powerpoint/2010/main" val="17370785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sz="3200" b="1" dirty="0"/>
              <a:t>Patopsychológia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sk-SK" sz="2800" b="1" dirty="0"/>
              <a:t>Nepriaznivý životný nedostatok </a:t>
            </a:r>
            <a:r>
              <a:rPr lang="sk-SK" sz="2800" dirty="0"/>
              <a:t>= telesné alebo duševné ochorenie, senzorické alebo somatické postihnutie, deprivácia, ohrozenie života, život v </a:t>
            </a:r>
            <a:r>
              <a:rPr lang="sk-SK" sz="2800" dirty="0" err="1"/>
              <a:t>málopodnetnom</a:t>
            </a:r>
            <a:r>
              <a:rPr lang="sk-SK" sz="2800" dirty="0"/>
              <a:t> prostredí a pod.</a:t>
            </a:r>
          </a:p>
        </p:txBody>
      </p:sp>
    </p:spTree>
    <p:extLst>
      <p:ext uri="{BB962C8B-B14F-4D97-AF65-F5344CB8AC3E}">
        <p14:creationId xmlns:p14="http://schemas.microsoft.com/office/powerpoint/2010/main" val="34402599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sz="3200" b="1" dirty="0"/>
              <a:t>Patopsychológia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sk-SK" sz="2400" b="1" dirty="0"/>
              <a:t>Špeciálna psychológia </a:t>
            </a:r>
            <a:r>
              <a:rPr lang="sk-SK" sz="2400" dirty="0"/>
              <a:t>– osobitosti vnemov, pocitov, pamäti, myslenia, emocionálno-vôľovej sféry, charakteru a osobnosti osôb s postihnutím (</a:t>
            </a:r>
            <a:r>
              <a:rPr lang="sk-SK" sz="2400" dirty="0" err="1"/>
              <a:t>Rubinštejnová</a:t>
            </a:r>
            <a:r>
              <a:rPr lang="sk-SK" sz="2400" dirty="0"/>
              <a:t>)</a:t>
            </a:r>
          </a:p>
          <a:p>
            <a:pPr marL="0" indent="0">
              <a:buNone/>
            </a:pPr>
            <a:endParaRPr lang="sk-SK" sz="2400" b="1" dirty="0"/>
          </a:p>
          <a:p>
            <a:pPr marL="0" indent="0">
              <a:buNone/>
            </a:pPr>
            <a:r>
              <a:rPr lang="sk-SK" sz="2400" b="1" dirty="0"/>
              <a:t>Špeciálnopedagogická psychológia </a:t>
            </a:r>
            <a:r>
              <a:rPr lang="sk-SK" sz="2400" dirty="0"/>
              <a:t>– procesy poznávania, emotívnych procesov a vôľových vlastností osôb s postihnutím (</a:t>
            </a:r>
            <a:r>
              <a:rPr lang="sk-SK" sz="2400" dirty="0" err="1"/>
              <a:t>Illyés</a:t>
            </a:r>
            <a:r>
              <a:rPr lang="sk-SK" sz="2400" dirty="0"/>
              <a:t>)</a:t>
            </a:r>
          </a:p>
          <a:p>
            <a:pPr marL="0" indent="0">
              <a:buNone/>
            </a:pPr>
            <a:endParaRPr lang="sk-SK" sz="2400" b="1" dirty="0"/>
          </a:p>
          <a:p>
            <a:pPr marL="0" indent="0">
              <a:buNone/>
            </a:pPr>
            <a:r>
              <a:rPr lang="sk-SK" sz="2400" b="1" dirty="0"/>
              <a:t>Psychológia osôb s postihnutím</a:t>
            </a:r>
            <a:r>
              <a:rPr lang="sk-SK" sz="2400" dirty="0"/>
              <a:t> – skúma zákonitosti špecifického priebehu psychických procesov, stavov, vlastností, štruktúry osobnosti osôb s postihnutím a zákonitosti psychickej regulácie ich správania (</a:t>
            </a:r>
            <a:r>
              <a:rPr lang="sk-SK" sz="2400" dirty="0" err="1"/>
              <a:t>Jakabčic</a:t>
            </a:r>
            <a:r>
              <a:rPr lang="sk-SK" sz="2400" dirty="0"/>
              <a:t>, </a:t>
            </a:r>
            <a:r>
              <a:rPr lang="sk-SK" sz="2400" dirty="0" err="1"/>
              <a:t>Požár</a:t>
            </a:r>
            <a:r>
              <a:rPr lang="sk-SK" sz="2400" dirty="0"/>
              <a:t>, </a:t>
            </a:r>
            <a:r>
              <a:rPr lang="sk-SK" sz="2400" dirty="0" err="1"/>
              <a:t>Andreánsky</a:t>
            </a:r>
            <a:r>
              <a:rPr lang="sk-SK" sz="2400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7412043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sz="3200" b="1" dirty="0"/>
              <a:t>Predmet skúmania patopsychológie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sk-SK" sz="2800" b="1" dirty="0"/>
              <a:t>Jedinec </a:t>
            </a:r>
            <a:r>
              <a:rPr lang="sk-SK" sz="4400" b="1" dirty="0"/>
              <a:t>s</a:t>
            </a:r>
            <a:r>
              <a:rPr lang="sk-SK" sz="2800" b="1" dirty="0"/>
              <a:t> postihnutím</a:t>
            </a:r>
          </a:p>
          <a:p>
            <a:pPr marL="0" indent="0">
              <a:buNone/>
            </a:pPr>
            <a:endParaRPr lang="sk-SK" sz="2800" dirty="0"/>
          </a:p>
          <a:p>
            <a:pPr marL="0" indent="0" algn="ctr">
              <a:lnSpc>
                <a:spcPct val="150000"/>
              </a:lnSpc>
              <a:buNone/>
            </a:pPr>
            <a:r>
              <a:rPr lang="sk-SK" sz="2800" dirty="0"/>
              <a:t>(defektný, anomálny, atypický, </a:t>
            </a:r>
            <a:r>
              <a:rPr lang="sk-SK" sz="2800" dirty="0" err="1"/>
              <a:t>subnormný</a:t>
            </a:r>
            <a:r>
              <a:rPr lang="sk-SK" sz="2800" dirty="0"/>
              <a:t>, znevýhodnený, výnimočný, vyžadujúci osobitnú starostlivosť, invalidný, jedinec so špeciálnymi potrebami)</a:t>
            </a:r>
          </a:p>
        </p:txBody>
      </p:sp>
    </p:spTree>
    <p:extLst>
      <p:ext uri="{BB962C8B-B14F-4D97-AF65-F5344CB8AC3E}">
        <p14:creationId xmlns:p14="http://schemas.microsoft.com/office/powerpoint/2010/main" val="39821241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sz="3200" b="1" dirty="0"/>
              <a:t>Predmet skúmania patopsychológie</a:t>
            </a:r>
            <a:endParaRPr lang="sk-SK" sz="3200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sk-SK" sz="2800" b="1" dirty="0"/>
              <a:t>Jedinec s postihnutím </a:t>
            </a:r>
            <a:r>
              <a:rPr lang="sk-SK" sz="2800" dirty="0"/>
              <a:t>= človek, u ktorého bol konštatovaný nedostatok alebo deficit niektorého orgánu alebo jeho funkcie, ktorý modifikuje procesy poznávania, nadobúdania a uplatňovania sociálnych spôsobilostí a prejavuje sa v genéze, štruktúre a dynamike osobnosti (</a:t>
            </a:r>
            <a:r>
              <a:rPr lang="sk-SK" sz="2800" dirty="0" err="1"/>
              <a:t>Požár</a:t>
            </a:r>
            <a:r>
              <a:rPr lang="sk-SK" sz="2800" dirty="0"/>
              <a:t>, 2007).</a:t>
            </a:r>
          </a:p>
        </p:txBody>
      </p:sp>
    </p:spTree>
    <p:extLst>
      <p:ext uri="{BB962C8B-B14F-4D97-AF65-F5344CB8AC3E}">
        <p14:creationId xmlns:p14="http://schemas.microsoft.com/office/powerpoint/2010/main" val="11979765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sz="3200" b="1" dirty="0"/>
              <a:t>Patopsychológia v systéme vied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rmAutofit/>
          </a:bodyPr>
          <a:lstStyle/>
          <a:p>
            <a:r>
              <a:rPr lang="sk-SK" sz="2400" dirty="0"/>
              <a:t>Psychológia (vývinová, klinická, sociálna, školská)</a:t>
            </a:r>
          </a:p>
          <a:p>
            <a:r>
              <a:rPr lang="sk-SK" sz="2400" dirty="0"/>
              <a:t>Medicína (pediatria, genetika, neurológia, rehabilitácia a pod.)</a:t>
            </a:r>
          </a:p>
          <a:p>
            <a:r>
              <a:rPr lang="sk-SK" sz="2400" dirty="0"/>
              <a:t>Pedagogika – špeciálna pedagogika</a:t>
            </a:r>
          </a:p>
          <a:p>
            <a:r>
              <a:rPr lang="sk-SK" sz="2400" dirty="0" err="1"/>
              <a:t>Andragogika</a:t>
            </a:r>
            <a:endParaRPr lang="sk-SK" sz="2400" dirty="0"/>
          </a:p>
          <a:p>
            <a:endParaRPr lang="sk-SK" sz="2400" dirty="0"/>
          </a:p>
          <a:p>
            <a:r>
              <a:rPr lang="sk-SK" sz="2400" dirty="0"/>
              <a:t>Právo			</a:t>
            </a:r>
          </a:p>
          <a:p>
            <a:r>
              <a:rPr lang="sk-SK" sz="2400" dirty="0"/>
              <a:t>Sociológia </a:t>
            </a:r>
          </a:p>
          <a:p>
            <a:r>
              <a:rPr lang="sk-SK" sz="2400" dirty="0"/>
              <a:t>Sociálna práca</a:t>
            </a:r>
          </a:p>
          <a:p>
            <a:r>
              <a:rPr lang="sk-SK" sz="2400" dirty="0"/>
              <a:t>Ekonomika</a:t>
            </a:r>
          </a:p>
          <a:p>
            <a:r>
              <a:rPr lang="sk-SK" sz="2400" dirty="0"/>
              <a:t>Architektúra </a:t>
            </a:r>
          </a:p>
          <a:p>
            <a:r>
              <a:rPr lang="sk-SK" sz="2400" dirty="0"/>
              <a:t>Antropológia</a:t>
            </a:r>
          </a:p>
          <a:p>
            <a:pPr marL="0" indent="0">
              <a:buNone/>
            </a:pPr>
            <a:endParaRPr lang="sk-SK" sz="2800" dirty="0"/>
          </a:p>
        </p:txBody>
      </p:sp>
    </p:spTree>
    <p:extLst>
      <p:ext uri="{BB962C8B-B14F-4D97-AF65-F5344CB8AC3E}">
        <p14:creationId xmlns:p14="http://schemas.microsoft.com/office/powerpoint/2010/main" val="41775312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sz="3200" b="1" dirty="0">
                <a:latin typeface="Arial Black" panose="020B0A04020102020204" pitchFamily="34" charset="0"/>
              </a:rPr>
              <a:t>Základné termíny</a:t>
            </a:r>
            <a:endParaRPr lang="sk-SK" sz="3200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-SK" sz="2400" b="1" dirty="0"/>
              <a:t>Postihnutie</a:t>
            </a:r>
            <a:r>
              <a:rPr lang="sk-SK" sz="2400" dirty="0"/>
              <a:t> – </a:t>
            </a:r>
            <a:r>
              <a:rPr lang="sk-SK" sz="2400" i="1" dirty="0"/>
              <a:t>zjavný nedostatok či deficit orgánu alebo jeho funkcie, ktorý modifikuje procesy poznávania, nadobúdania sociálnych spôsobilostí a ich uplatňovania, a ktorý vedie k špecifickým osobitostiam v genéze, štruktúre a dynamike osobnosti (mentálne, somatické alebo senzorické).</a:t>
            </a:r>
          </a:p>
          <a:p>
            <a:pPr marL="82296" indent="0">
              <a:buNone/>
            </a:pPr>
            <a:endParaRPr lang="sk-SK" sz="2400" i="1" dirty="0"/>
          </a:p>
          <a:p>
            <a:r>
              <a:rPr lang="sk-SK" sz="2400" b="1" dirty="0"/>
              <a:t>Narušenie</a:t>
            </a:r>
            <a:r>
              <a:rPr lang="sk-SK" sz="2400" dirty="0"/>
              <a:t> – </a:t>
            </a:r>
            <a:r>
              <a:rPr lang="sk-SK" sz="2400" i="1" dirty="0"/>
              <a:t>miernejšia odchýlka od normy, </a:t>
            </a:r>
            <a:r>
              <a:rPr lang="sk-SK" sz="2400" i="1" dirty="0" err="1"/>
              <a:t>reparabilná</a:t>
            </a:r>
            <a:r>
              <a:rPr lang="sk-SK" sz="2400" dirty="0"/>
              <a:t>. </a:t>
            </a:r>
            <a:r>
              <a:rPr lang="sk-SK" sz="2400" i="1" dirty="0"/>
              <a:t>Týka sa správania, komunikácie alebo učenia.</a:t>
            </a:r>
          </a:p>
          <a:p>
            <a:pPr marL="82296" indent="0">
              <a:buNone/>
            </a:pPr>
            <a:endParaRPr lang="sk-SK" sz="2400" dirty="0"/>
          </a:p>
          <a:p>
            <a:r>
              <a:rPr lang="sk-SK" sz="2400" b="1" dirty="0"/>
              <a:t>Ohrozenie</a:t>
            </a:r>
            <a:r>
              <a:rPr lang="sk-SK" sz="2400" dirty="0"/>
              <a:t> – </a:t>
            </a:r>
            <a:r>
              <a:rPr lang="sk-SK" sz="2400" i="1" dirty="0"/>
              <a:t>biologické, sociálne alebo morálne.</a:t>
            </a:r>
          </a:p>
        </p:txBody>
      </p:sp>
    </p:spTree>
    <p:extLst>
      <p:ext uri="{BB962C8B-B14F-4D97-AF65-F5344CB8AC3E}">
        <p14:creationId xmlns:p14="http://schemas.microsoft.com/office/powerpoint/2010/main" val="314972484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lnovrat">
  <a:themeElements>
    <a:clrScheme name="Slnovrat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lnovrat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novrat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155</TotalTime>
  <Words>496</Words>
  <Application>Microsoft Office PowerPoint</Application>
  <PresentationFormat>Prezentácia na obrazovke (4:3)</PresentationFormat>
  <Paragraphs>80</Paragraphs>
  <Slides>12</Slides>
  <Notes>0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12</vt:i4>
      </vt:variant>
    </vt:vector>
  </HeadingPairs>
  <TitlesOfParts>
    <vt:vector size="13" baseType="lpstr">
      <vt:lpstr>Slnovrat</vt:lpstr>
      <vt:lpstr>ÚVOD DO PATOPSYCHOLÓGIE</vt:lpstr>
      <vt:lpstr>PODMIENKY KU SKÚŠKE</vt:lpstr>
      <vt:lpstr>Patopsychológia</vt:lpstr>
      <vt:lpstr>Patopsychológia</vt:lpstr>
      <vt:lpstr>Patopsychológia</vt:lpstr>
      <vt:lpstr>Predmet skúmania patopsychológie</vt:lpstr>
      <vt:lpstr>Predmet skúmania patopsychológie</vt:lpstr>
      <vt:lpstr>Patopsychológia v systéme vied</vt:lpstr>
      <vt:lpstr>Základné termíny</vt:lpstr>
      <vt:lpstr>Posudzovanie patológie</vt:lpstr>
      <vt:lpstr>Oblasti narušenia/postihnutia</vt:lpstr>
      <vt:lpstr>Znaky normality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ÚVOD DO PATOPSYCHOLÓGIE</dc:title>
  <dc:creator>Tana</dc:creator>
  <cp:lastModifiedBy>Tana</cp:lastModifiedBy>
  <cp:revision>19</cp:revision>
  <dcterms:created xsi:type="dcterms:W3CDTF">2014-02-09T13:16:26Z</dcterms:created>
  <dcterms:modified xsi:type="dcterms:W3CDTF">2020-12-28T20:51:02Z</dcterms:modified>
</cp:coreProperties>
</file>