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66" r:id="rId5"/>
    <p:sldId id="260" r:id="rId6"/>
    <p:sldId id="261" r:id="rId7"/>
    <p:sldId id="268" r:id="rId8"/>
    <p:sldId id="259" r:id="rId9"/>
    <p:sldId id="263" r:id="rId10"/>
    <p:sldId id="262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01367E-ADAF-4B19-AEA7-D5D0162299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3600" dirty="0"/>
              <a:t>Socializácia a poruchy socializácie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9CB936E-461F-4ED3-92A3-11F6C6DBC0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Spracovala Mgr. Tatiana Dubayová, </a:t>
            </a:r>
            <a:r>
              <a:rPr lang="sk-SK" dirty="0" err="1"/>
              <a:t>phd.</a:t>
            </a:r>
            <a:r>
              <a:rPr lang="sk-SK" dirty="0"/>
              <a:t> pre potreby dištančného vzdelávania</a:t>
            </a:r>
          </a:p>
        </p:txBody>
      </p:sp>
    </p:spTree>
    <p:extLst>
      <p:ext uri="{BB962C8B-B14F-4D97-AF65-F5344CB8AC3E}">
        <p14:creationId xmlns:p14="http://schemas.microsoft.com/office/powerpoint/2010/main" val="3414799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5309BB-011D-4F85-BE99-771DC87C1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0462"/>
          </a:xfrm>
        </p:spPr>
        <p:txBody>
          <a:bodyPr>
            <a:normAutofit/>
          </a:bodyPr>
          <a:lstStyle/>
          <a:p>
            <a:r>
              <a:rPr lang="sk-SK" sz="3200" dirty="0"/>
              <a:t>Socializačné problémy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BA1A4B1-C6E5-4198-B905-D3899E9BF05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68082"/>
            <a:ext cx="10363826" cy="3723117"/>
          </a:xfrm>
        </p:spPr>
        <p:txBody>
          <a:bodyPr/>
          <a:lstStyle/>
          <a:p>
            <a:pPr marL="0" indent="0">
              <a:buNone/>
            </a:pPr>
            <a:r>
              <a:rPr lang="sk-SK" b="1" dirty="0"/>
              <a:t>Rodina</a:t>
            </a:r>
            <a:r>
              <a:rPr lang="sk-SK" dirty="0"/>
              <a:t> – autoritársky a/lebo liberálny výchovný štýl, nenapĺňanie základných potrieb dieťaťa, asociálne/</a:t>
            </a:r>
            <a:r>
              <a:rPr lang="sk-SK" dirty="0" err="1"/>
              <a:t>antisociálne</a:t>
            </a:r>
            <a:r>
              <a:rPr lang="sk-SK" dirty="0"/>
              <a:t> orientované kultúrne prostredie rodiny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b="1" dirty="0"/>
              <a:t>škola</a:t>
            </a:r>
            <a:r>
              <a:rPr lang="sk-SK" dirty="0"/>
              <a:t> – diskriminácia na základe nadania, nerovnosť šancí, nadmerná kritika, šikana medzi spolužiakmi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b="1" dirty="0"/>
              <a:t>Rovesníci</a:t>
            </a:r>
            <a:r>
              <a:rPr lang="sk-SK" dirty="0"/>
              <a:t> – nesprávny výber referenčnej rovesníckej skupiny</a:t>
            </a:r>
          </a:p>
        </p:txBody>
      </p:sp>
    </p:spTree>
    <p:extLst>
      <p:ext uri="{BB962C8B-B14F-4D97-AF65-F5344CB8AC3E}">
        <p14:creationId xmlns:p14="http://schemas.microsoft.com/office/powerpoint/2010/main" val="2067700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5309BB-011D-4F85-BE99-771DC87C1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0462"/>
          </a:xfrm>
        </p:spPr>
        <p:txBody>
          <a:bodyPr>
            <a:normAutofit/>
          </a:bodyPr>
          <a:lstStyle/>
          <a:p>
            <a:r>
              <a:rPr lang="sk-SK" sz="3200" dirty="0"/>
              <a:t>Poruchy socializácie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BA1A4B1-C6E5-4198-B905-D3899E9BF05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1768980"/>
            <a:ext cx="10363826" cy="5089020"/>
          </a:xfrm>
        </p:spPr>
        <p:txBody>
          <a:bodyPr>
            <a:normAutofit lnSpcReduction="10000"/>
          </a:bodyPr>
          <a:lstStyle/>
          <a:p>
            <a:r>
              <a:rPr lang="sk-SK" b="1" dirty="0"/>
              <a:t>Sociálna </a:t>
            </a:r>
            <a:r>
              <a:rPr lang="sk-SK" b="1" dirty="0" err="1"/>
              <a:t>maladaptácia</a:t>
            </a:r>
            <a:r>
              <a:rPr lang="sk-SK" b="1" dirty="0"/>
              <a:t> </a:t>
            </a:r>
            <a:r>
              <a:rPr lang="sk-SK" dirty="0"/>
              <a:t>– sociálne neprispôsobenie, jednotlivec </a:t>
            </a:r>
            <a:r>
              <a:rPr lang="sk-SK" dirty="0" err="1"/>
              <a:t>maladaptovaný</a:t>
            </a:r>
            <a:r>
              <a:rPr lang="sk-SK" dirty="0"/>
              <a:t> sa správa odlišne rieši sociálne situácie nezvyčajným, normám odporujúcim prípadne až poruchovým patologickým spôsobom</a:t>
            </a:r>
          </a:p>
          <a:p>
            <a:pPr marL="265113" indent="3051175">
              <a:buNone/>
            </a:pPr>
            <a:r>
              <a:rPr lang="sk-SK" dirty="0"/>
              <a:t>- jedinec nie je schopný rešpektovať platné normy správania na úrovni, ktorá zodpovedá jeho veku respektíve jeho rozumovým schopnostiam</a:t>
            </a:r>
          </a:p>
          <a:p>
            <a:pPr marL="265113" indent="3051175">
              <a:buNone/>
            </a:pPr>
            <a:r>
              <a:rPr lang="sk-SK" dirty="0"/>
              <a:t>- základnými príznakmi </a:t>
            </a:r>
            <a:r>
              <a:rPr lang="sk-SK" dirty="0" err="1"/>
              <a:t>maladaptácie</a:t>
            </a:r>
            <a:r>
              <a:rPr lang="sk-SK" dirty="0"/>
              <a:t> detí, dospievajúcich aj dospelých sú – agresívne správanie, neposlušnosť, krádeže, kriminalita, užívanie omamných látok, výrazne prejavy negativizmu</a:t>
            </a:r>
          </a:p>
          <a:p>
            <a:pPr marL="265113" indent="0">
              <a:buNone/>
            </a:pPr>
            <a:endParaRPr lang="sk-SK" dirty="0"/>
          </a:p>
          <a:p>
            <a:r>
              <a:rPr lang="sk-SK" dirty="0"/>
              <a:t>Všeobecný zákon </a:t>
            </a:r>
            <a:r>
              <a:rPr lang="sk-SK" dirty="0" err="1"/>
              <a:t>maladaptácie</a:t>
            </a:r>
            <a:r>
              <a:rPr lang="sk-SK" dirty="0"/>
              <a:t> (viac pozri </a:t>
            </a:r>
            <a:r>
              <a:rPr lang="sk-SK" dirty="0" err="1"/>
              <a:t>KubanI</a:t>
            </a:r>
            <a:r>
              <a:rPr lang="sk-SK" dirty="0"/>
              <a:t>, 2013, dostupné na PULIB-e):</a:t>
            </a:r>
          </a:p>
          <a:p>
            <a:pPr marL="0" indent="0" algn="ctr">
              <a:buNone/>
            </a:pPr>
            <a:r>
              <a:rPr lang="sk-SK" dirty="0"/>
              <a:t>idealizmus – frustrácia – demoralizácia</a:t>
            </a:r>
          </a:p>
        </p:txBody>
      </p:sp>
    </p:spTree>
    <p:extLst>
      <p:ext uri="{BB962C8B-B14F-4D97-AF65-F5344CB8AC3E}">
        <p14:creationId xmlns:p14="http://schemas.microsoft.com/office/powerpoint/2010/main" val="49177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5309BB-011D-4F85-BE99-771DC87C1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0462"/>
          </a:xfrm>
        </p:spPr>
        <p:txBody>
          <a:bodyPr>
            <a:normAutofit/>
          </a:bodyPr>
          <a:lstStyle/>
          <a:p>
            <a:r>
              <a:rPr lang="sk-SK" sz="3200" dirty="0"/>
              <a:t>Dôsledky (a výhody) života v spoločnosti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BA1A4B1-C6E5-4198-B905-D3899E9BF05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68082"/>
            <a:ext cx="10363826" cy="4272897"/>
          </a:xfrm>
        </p:spPr>
        <p:txBody>
          <a:bodyPr/>
          <a:lstStyle/>
          <a:p>
            <a:pPr marL="722313" indent="-279400"/>
            <a:r>
              <a:rPr lang="sk-SK" dirty="0"/>
              <a:t>Overovanie správnosti vnímania sociálnej reality (mienkotvorné osoby)</a:t>
            </a:r>
          </a:p>
          <a:p>
            <a:pPr marL="722313" indent="-279400"/>
            <a:r>
              <a:rPr lang="sk-SK" dirty="0"/>
              <a:t>Umocňovanie pocitov šťastia a spokojnosti, redukcia pocitov nepohody, úzkosti a smútku</a:t>
            </a:r>
          </a:p>
          <a:p>
            <a:pPr marL="722313" indent="-279400"/>
            <a:r>
              <a:rPr lang="sk-SK" dirty="0"/>
              <a:t>Porovnávanie sa s ostatnými – formovanie sebahodnotenia, sebavnímania</a:t>
            </a:r>
          </a:p>
          <a:p>
            <a:pPr marL="722313" indent="-279400"/>
            <a:r>
              <a:rPr lang="sk-SK" dirty="0"/>
              <a:t>Sociálne učenie</a:t>
            </a:r>
          </a:p>
          <a:p>
            <a:pPr marL="722313" indent="-279400"/>
            <a:r>
              <a:rPr lang="sk-SK" dirty="0"/>
              <a:t>Nadväzovanie blízkych a intímnych vzťahov, pocity vzájomnosti, dôvery, zdieľanie názorov, diskusie o nich</a:t>
            </a:r>
          </a:p>
          <a:p>
            <a:pPr marL="722313" indent="-279400"/>
            <a:r>
              <a:rPr lang="sk-SK" dirty="0"/>
              <a:t>Sociálna sieť = pocit bezpečia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91261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5309BB-011D-4F85-BE99-771DC87C1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0462"/>
          </a:xfrm>
        </p:spPr>
        <p:txBody>
          <a:bodyPr>
            <a:normAutofit/>
          </a:bodyPr>
          <a:lstStyle/>
          <a:p>
            <a:r>
              <a:rPr lang="sk-SK" sz="3200" dirty="0"/>
              <a:t>Socializácia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BA1A4B1-C6E5-4198-B905-D3899E9BF05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68082"/>
            <a:ext cx="10363826" cy="4171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k-SK" dirty="0"/>
              <a:t>Socializácia je</a:t>
            </a:r>
          </a:p>
          <a:p>
            <a:pPr marL="265113" indent="-265113"/>
            <a:r>
              <a:rPr lang="sk-SK" dirty="0"/>
              <a:t>proces osvojovania si sociálnych noriem skupiny</a:t>
            </a:r>
          </a:p>
          <a:p>
            <a:pPr marL="265113" indent="-265113"/>
            <a:r>
              <a:rPr lang="sk-SK" dirty="0"/>
              <a:t>interaktívne učenie</a:t>
            </a:r>
          </a:p>
          <a:p>
            <a:pPr marL="265113" indent="-265113"/>
            <a:r>
              <a:rPr lang="sk-SK" dirty="0"/>
              <a:t>uvedomovaná / neuvedomovaná</a:t>
            </a:r>
          </a:p>
          <a:p>
            <a:pPr marL="265113" indent="-265113"/>
            <a:r>
              <a:rPr lang="sk-SK" dirty="0"/>
              <a:t>primárna / sekundárna</a:t>
            </a:r>
          </a:p>
          <a:p>
            <a:pPr marL="265113" indent="-265113"/>
            <a:endParaRPr lang="sk-SK" dirty="0"/>
          </a:p>
          <a:p>
            <a:pPr marL="0" indent="0">
              <a:buNone/>
            </a:pPr>
            <a:r>
              <a:rPr lang="sk-SK" dirty="0"/>
              <a:t>Fázy socializácie: </a:t>
            </a:r>
          </a:p>
          <a:p>
            <a:pPr marL="623888" indent="-265113"/>
            <a:r>
              <a:rPr lang="sk-SK" dirty="0"/>
              <a:t>Individualizácia – JA + pohyb, reč, kontakt</a:t>
            </a:r>
          </a:p>
          <a:p>
            <a:pPr marL="623888" indent="-265113"/>
            <a:r>
              <a:rPr lang="sk-SK" dirty="0"/>
              <a:t>Napodobňovanie</a:t>
            </a:r>
          </a:p>
          <a:p>
            <a:pPr marL="623888" indent="-265113"/>
            <a:r>
              <a:rPr lang="sk-SK" dirty="0"/>
              <a:t>Identifikácia </a:t>
            </a:r>
          </a:p>
        </p:txBody>
      </p:sp>
    </p:spTree>
    <p:extLst>
      <p:ext uri="{BB962C8B-B14F-4D97-AF65-F5344CB8AC3E}">
        <p14:creationId xmlns:p14="http://schemas.microsoft.com/office/powerpoint/2010/main" val="457823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5309BB-011D-4F85-BE99-771DC87C1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0462"/>
          </a:xfrm>
        </p:spPr>
        <p:txBody>
          <a:bodyPr>
            <a:normAutofit/>
          </a:bodyPr>
          <a:lstStyle/>
          <a:p>
            <a:r>
              <a:rPr lang="sk-SK" sz="3200" dirty="0"/>
              <a:t>Sociálne poznávanie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BA1A4B1-C6E5-4198-B905-D3899E9BF05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61248" y="1768980"/>
            <a:ext cx="10363826" cy="4537817"/>
          </a:xfrm>
        </p:spPr>
        <p:txBody>
          <a:bodyPr>
            <a:normAutofit fontScale="92500" lnSpcReduction="10000"/>
          </a:bodyPr>
          <a:lstStyle/>
          <a:p>
            <a:r>
              <a:rPr lang="sk-SK" dirty="0"/>
              <a:t>Skúmanie spôsobu poznávania sociálnej reality, interpersonálnych vzťahov a interpersonálnych situácií</a:t>
            </a:r>
          </a:p>
          <a:p>
            <a:r>
              <a:rPr lang="sk-SK" dirty="0"/>
              <a:t>Znaky sociálneho poznávania: </a:t>
            </a:r>
          </a:p>
          <a:p>
            <a:pPr marL="1165225" indent="-354013"/>
            <a:r>
              <a:rPr lang="sk-SK" dirty="0"/>
              <a:t>Poznávanie sociálneho objektu</a:t>
            </a:r>
          </a:p>
          <a:p>
            <a:pPr marL="1165225" indent="-354013"/>
            <a:r>
              <a:rPr lang="sk-SK" dirty="0"/>
              <a:t>Vzájomnosť poznávania</a:t>
            </a:r>
          </a:p>
          <a:p>
            <a:pPr marL="1165225" indent="-354013"/>
            <a:r>
              <a:rPr lang="sk-SK" dirty="0"/>
              <a:t>Zmeny sociálnej reality v čase a okolnostiach</a:t>
            </a:r>
          </a:p>
          <a:p>
            <a:pPr marL="1165225" indent="-354013"/>
            <a:r>
              <a:rPr lang="sk-SK" dirty="0"/>
              <a:t>Nepresnosť poznávania</a:t>
            </a:r>
          </a:p>
          <a:p>
            <a:pPr marL="1165225" indent="-354013"/>
            <a:r>
              <a:rPr lang="sk-SK" dirty="0"/>
              <a:t>Tesné prepojenie na ďalšie psychické javy</a:t>
            </a:r>
          </a:p>
          <a:p>
            <a:pPr marL="1165225" indent="-354013"/>
            <a:r>
              <a:rPr lang="sk-SK" dirty="0"/>
              <a:t>Zámernosť a účelovosť soc. poznávania</a:t>
            </a:r>
          </a:p>
          <a:p>
            <a:pPr marL="1165225" indent="-354013"/>
            <a:r>
              <a:rPr lang="sk-SK" dirty="0"/>
              <a:t>Zdieľanie významov a koordinácia vlastného </a:t>
            </a:r>
            <a:r>
              <a:rPr lang="sk-SK" dirty="0" err="1"/>
              <a:t>konan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38860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5309BB-011D-4F85-BE99-771DC87C1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0462"/>
          </a:xfrm>
        </p:spPr>
        <p:txBody>
          <a:bodyPr>
            <a:normAutofit/>
          </a:bodyPr>
          <a:lstStyle/>
          <a:p>
            <a:r>
              <a:rPr lang="sk-SK" sz="3200" dirty="0"/>
              <a:t>Rodina ako socializačný činiteľ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BA1A4B1-C6E5-4198-B905-D3899E9BF05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68082"/>
            <a:ext cx="10363826" cy="47899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b="1" dirty="0"/>
              <a:t>Funkcie rodiny</a:t>
            </a:r>
          </a:p>
          <a:p>
            <a:r>
              <a:rPr lang="sk-SK" dirty="0"/>
              <a:t>Biologicko-reprodukčná funkcia</a:t>
            </a:r>
          </a:p>
          <a:p>
            <a:r>
              <a:rPr lang="sk-SK" dirty="0"/>
              <a:t>Ekonomicko-zabezpečovacia funkcia</a:t>
            </a:r>
          </a:p>
          <a:p>
            <a:r>
              <a:rPr lang="sk-SK" dirty="0"/>
              <a:t>Emocionálna funkcia</a:t>
            </a:r>
          </a:p>
          <a:p>
            <a:r>
              <a:rPr lang="sk-SK" dirty="0"/>
              <a:t>Socializačno-výchovná funkcia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V prípade rodiny s dieťaťom so zdravotným postihnutím aj </a:t>
            </a:r>
          </a:p>
          <a:p>
            <a:r>
              <a:rPr lang="sk-SK" dirty="0"/>
              <a:t>Habilitačno-rehabilitačná funkcia</a:t>
            </a:r>
          </a:p>
          <a:p>
            <a:r>
              <a:rPr lang="sk-SK" dirty="0"/>
              <a:t>Korekčná funkcia</a:t>
            </a:r>
          </a:p>
          <a:p>
            <a:r>
              <a:rPr lang="sk-SK" dirty="0"/>
              <a:t>Kompenzačná funkcia</a:t>
            </a:r>
          </a:p>
        </p:txBody>
      </p:sp>
    </p:spTree>
    <p:extLst>
      <p:ext uri="{BB962C8B-B14F-4D97-AF65-F5344CB8AC3E}">
        <p14:creationId xmlns:p14="http://schemas.microsoft.com/office/powerpoint/2010/main" val="950113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5309BB-011D-4F85-BE99-771DC87C1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0462"/>
          </a:xfrm>
        </p:spPr>
        <p:txBody>
          <a:bodyPr>
            <a:normAutofit/>
          </a:bodyPr>
          <a:lstStyle/>
          <a:p>
            <a:r>
              <a:rPr lang="sk-SK" sz="3200" dirty="0"/>
              <a:t>Rodina ako socializačný činiteľ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BA1A4B1-C6E5-4198-B905-D3899E9BF05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68082"/>
            <a:ext cx="10363826" cy="46489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Primárnym cieľom rodiny je vytvoriť prostredie, kde si dieťa má osvojiť</a:t>
            </a:r>
          </a:p>
          <a:p>
            <a:pPr lvl="0"/>
            <a:r>
              <a:rPr lang="sk-SK" dirty="0"/>
              <a:t>základné kultúrne návyky</a:t>
            </a:r>
          </a:p>
          <a:p>
            <a:pPr lvl="0"/>
            <a:r>
              <a:rPr lang="sk-SK" dirty="0"/>
              <a:t>používanie predmetov dennej potreby</a:t>
            </a:r>
          </a:p>
          <a:p>
            <a:pPr lvl="0"/>
            <a:r>
              <a:rPr lang="sk-SK" dirty="0"/>
              <a:t>materský jazyk, prípadne inú formu komunikácie</a:t>
            </a:r>
          </a:p>
          <a:p>
            <a:pPr lvl="0"/>
            <a:r>
              <a:rPr lang="sk-SK" dirty="0"/>
              <a:t>základné poznatky o prírode, spoločnosti a základy časopriestorovej orientácie</a:t>
            </a:r>
          </a:p>
          <a:p>
            <a:pPr lvl="0"/>
            <a:r>
              <a:rPr lang="sk-SK" dirty="0"/>
              <a:t>sociálne roly primerané veku a pohlaviu</a:t>
            </a:r>
          </a:p>
          <a:p>
            <a:pPr lvl="0"/>
            <a:r>
              <a:rPr lang="sk-SK" dirty="0"/>
              <a:t>základné spoločenské normy a hodnoty</a:t>
            </a:r>
          </a:p>
          <a:p>
            <a:r>
              <a:rPr lang="sk-SK" dirty="0"/>
              <a:t>mechanizmy regulácie správania a sebakontroly</a:t>
            </a:r>
          </a:p>
        </p:txBody>
      </p:sp>
    </p:spTree>
    <p:extLst>
      <p:ext uri="{BB962C8B-B14F-4D97-AF65-F5344CB8AC3E}">
        <p14:creationId xmlns:p14="http://schemas.microsoft.com/office/powerpoint/2010/main" val="2921989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107511-61E7-40CD-99D1-97614B7B7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94089"/>
          </a:xfrm>
        </p:spPr>
        <p:txBody>
          <a:bodyPr>
            <a:normAutofit/>
          </a:bodyPr>
          <a:lstStyle/>
          <a:p>
            <a:r>
              <a:rPr lang="sk-SK" sz="3200" dirty="0"/>
              <a:t>Dysfunkčná rodina </a:t>
            </a:r>
            <a:r>
              <a:rPr lang="sk-SK" sz="2000" dirty="0"/>
              <a:t>(</a:t>
            </a:r>
            <a:r>
              <a:rPr lang="sk-SK" sz="2000" dirty="0" err="1"/>
              <a:t>gabura</a:t>
            </a:r>
            <a:r>
              <a:rPr lang="sk-SK" sz="2000" dirty="0"/>
              <a:t> 2006)</a:t>
            </a:r>
            <a:endParaRPr lang="sk-SK" sz="3200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F80B02C-ED83-4CB5-ACB1-91A71C6F651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12606"/>
            <a:ext cx="5106026" cy="52129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k-SK" sz="1100" b="1" dirty="0"/>
              <a:t>Znaky na strane matky</a:t>
            </a:r>
          </a:p>
          <a:p>
            <a:pPr lvl="0"/>
            <a:r>
              <a:rPr lang="sk-SK" sz="1100" i="1" dirty="0"/>
              <a:t>nevypočítateľná matka</a:t>
            </a:r>
            <a:r>
              <a:rPr lang="sk-SK" sz="1100" dirty="0"/>
              <a:t> – vykazuje pre dieťa nevypočítateľný vzorec správania. Striedajú sa u nej nálady milovania a odmietania dieťaťa, ktoré však nezávisia na ničom, čo dieťa urobí. </a:t>
            </a:r>
          </a:p>
          <a:p>
            <a:pPr lvl="0"/>
            <a:r>
              <a:rPr lang="sk-SK" sz="1100" i="1" dirty="0"/>
              <a:t>matka „generál“</a:t>
            </a:r>
            <a:r>
              <a:rPr lang="sk-SK" sz="1100" dirty="0"/>
              <a:t> – matka je trestajúcou autoritou, vyžaduje poslušnosť a podriadenosť, poskytuje dieťaťu len málo pozitívnej spätnej väzby</a:t>
            </a:r>
          </a:p>
          <a:p>
            <a:pPr lvl="0"/>
            <a:r>
              <a:rPr lang="sk-SK" sz="1100" i="1" dirty="0"/>
              <a:t>vyhýbajúca sa matka</a:t>
            </a:r>
            <a:r>
              <a:rPr lang="sk-SK" sz="1100" dirty="0"/>
              <a:t> – jej vzťah k dieťaťu je formálny, starostlivosť o dieťa prenecháva iným členom rodiny</a:t>
            </a:r>
          </a:p>
          <a:p>
            <a:pPr lvl="0"/>
            <a:r>
              <a:rPr lang="sk-SK" sz="1100" i="1" dirty="0"/>
              <a:t>zahlcujúca matka</a:t>
            </a:r>
            <a:r>
              <a:rPr lang="sk-SK" sz="1100" dirty="0"/>
              <a:t> – zahlcuje dieťa prejavmi lásky, necháva mu malý priestor pre samostatnosť a spontánnosť prejavovania jeho potrieb</a:t>
            </a:r>
          </a:p>
          <a:p>
            <a:pPr lvl="0"/>
            <a:r>
              <a:rPr lang="sk-SK" sz="1100" i="1" dirty="0"/>
              <a:t>nezrelá matka</a:t>
            </a:r>
            <a:r>
              <a:rPr lang="sk-SK" sz="1100" dirty="0"/>
              <a:t> – je matkou citovo nestálou, chýba jej pocit zodpovednosti voči dieťaťu, venuje sa mu len vtedy, keď ju to baví </a:t>
            </a:r>
          </a:p>
          <a:p>
            <a:pPr lvl="0"/>
            <a:r>
              <a:rPr lang="sk-SK" sz="1100" i="1" dirty="0"/>
              <a:t>majetnícka matka</a:t>
            </a:r>
            <a:r>
              <a:rPr lang="sk-SK" sz="1100" dirty="0"/>
              <a:t> – považuje dieťa za svoj majetok, nedopraje dieťaťu priestor pre jeho názory, postoje a potreby, určuje dieťaťu jeho záľuby, zameranie, kamarátov</a:t>
            </a:r>
          </a:p>
          <a:p>
            <a:pPr lvl="0"/>
            <a:r>
              <a:rPr lang="sk-SK" sz="1100" i="1" dirty="0"/>
              <a:t>matka preferujúca jedno dieťa</a:t>
            </a:r>
            <a:r>
              <a:rPr lang="sk-SK" sz="1100" dirty="0"/>
              <a:t> – zameriava svoju pozornosť na jedno dieťa, je presvedčená, že ju ostatní členovia nepotrebujú </a:t>
            </a:r>
          </a:p>
          <a:p>
            <a:r>
              <a:rPr lang="sk-SK" sz="1100" i="1" dirty="0"/>
              <a:t>asociálna matka</a:t>
            </a:r>
            <a:r>
              <a:rPr lang="sk-SK" sz="1100" dirty="0"/>
              <a:t> – žije spôsobom života, ktorý sa nezlučuje s rolou matky, nedokáže poskytnúť dieťaťu uspokojenie ani základných potrieb	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B2275053-2806-4F43-BB62-DEAB5ED021D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72200" y="1512607"/>
            <a:ext cx="5105400" cy="50676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1100" b="1" dirty="0"/>
              <a:t>Znaky na strane otca</a:t>
            </a:r>
          </a:p>
          <a:p>
            <a:pPr lvl="0"/>
            <a:r>
              <a:rPr lang="sk-SK" sz="1100" i="1" dirty="0"/>
              <a:t>neistý otec</a:t>
            </a:r>
            <a:r>
              <a:rPr lang="sk-SK" sz="1100" dirty="0"/>
              <a:t> – má obavy z blízkosti detí, nie je si istý svojou rolou a povinnosťami, ktoré z nej vyplývajú, má pocit, že im nemá čo poskytnúť</a:t>
            </a:r>
          </a:p>
          <a:p>
            <a:pPr lvl="0"/>
            <a:r>
              <a:rPr lang="sk-SK" sz="1100" i="1" dirty="0"/>
              <a:t>pasívny otec</a:t>
            </a:r>
            <a:r>
              <a:rPr lang="sk-SK" sz="1100" dirty="0"/>
              <a:t> – finančne zabezpečuje rodinu, podieľa sa na niektorých prácach okolo domu, ale vyhýba sa starostlivosti o deti a kontaktu s nimi</a:t>
            </a:r>
          </a:p>
          <a:p>
            <a:pPr lvl="0"/>
            <a:r>
              <a:rPr lang="sk-SK" sz="1100" i="1" dirty="0"/>
              <a:t>odmietajúci otec</a:t>
            </a:r>
            <a:r>
              <a:rPr lang="sk-SK" sz="1100" dirty="0"/>
              <a:t> – odmieta prijať dieťa a starostlivosť o neho, ktorý väčšinou to vyplýva z pocitu </a:t>
            </a:r>
            <a:r>
              <a:rPr lang="sk-SK" sz="1100" dirty="0" err="1"/>
              <a:t>nedobrovoľnosti</a:t>
            </a:r>
            <a:r>
              <a:rPr lang="sk-SK" sz="1100" dirty="0"/>
              <a:t> otcovstva</a:t>
            </a:r>
          </a:p>
          <a:p>
            <a:pPr lvl="0"/>
            <a:r>
              <a:rPr lang="sk-SK" sz="1100" i="1" dirty="0"/>
              <a:t>narcistický otec</a:t>
            </a:r>
            <a:r>
              <a:rPr lang="sk-SK" sz="1100" dirty="0"/>
              <a:t> – bojuje s matkou o pozornosť detí, chce byť v centre ich záujmu, typické sú pre neho nezrelé reakcie</a:t>
            </a:r>
          </a:p>
          <a:p>
            <a:pPr lvl="0"/>
            <a:r>
              <a:rPr lang="sk-SK" sz="1100" i="1" dirty="0" err="1"/>
              <a:t>anetický</a:t>
            </a:r>
            <a:r>
              <a:rPr lang="sk-SK" sz="1100" i="1" dirty="0"/>
              <a:t> otec</a:t>
            </a:r>
            <a:r>
              <a:rPr lang="sk-SK" sz="1100" dirty="0"/>
              <a:t> – je málo citlivý k potrebám detí aj partnerky, je dominantný a presadzujúci svoje priania, vyskytnúť sa u neho môže aj nadmerné trestanie a agresívne prejavy</a:t>
            </a:r>
          </a:p>
          <a:p>
            <a:pPr lvl="0"/>
            <a:r>
              <a:rPr lang="sk-SK" sz="1100" i="1" dirty="0"/>
              <a:t>asociálny otec</a:t>
            </a:r>
            <a:r>
              <a:rPr lang="sk-SK" sz="1100" dirty="0"/>
              <a:t> – u neho platí to čo pri type asociálna matka, ide mu predovšetkým o uspokojenie svojich potrieb, nedokáže sa prispôsobiť a zanedbáva potreby detí</a:t>
            </a:r>
            <a:endParaRPr lang="sk-SK" sz="1100" b="1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56446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5309BB-011D-4F85-BE99-771DC87C1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928271"/>
          </a:xfrm>
        </p:spPr>
        <p:txBody>
          <a:bodyPr>
            <a:normAutofit/>
          </a:bodyPr>
          <a:lstStyle/>
          <a:p>
            <a:r>
              <a:rPr lang="sk-SK" sz="3200" dirty="0"/>
              <a:t>Škola ako socializačný činiteľ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BA1A4B1-C6E5-4198-B905-D3899E9BF05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2523" y="1546789"/>
            <a:ext cx="10363826" cy="5144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z hľadiska socializácie je Úlohou školy:</a:t>
            </a:r>
          </a:p>
          <a:p>
            <a:r>
              <a:rPr lang="sk-SK" dirty="0"/>
              <a:t>Rozvíjať občianske návyky</a:t>
            </a:r>
          </a:p>
          <a:p>
            <a:r>
              <a:rPr lang="sk-SK" dirty="0"/>
              <a:t>Naučiť dieťa zvládať širšie spoločenské nároky a požiadavky</a:t>
            </a:r>
          </a:p>
          <a:p>
            <a:r>
              <a:rPr lang="sk-SK" dirty="0"/>
              <a:t>Formovanie svetového názoru</a:t>
            </a:r>
          </a:p>
          <a:p>
            <a:r>
              <a:rPr lang="sk-SK" dirty="0"/>
              <a:t>Sprostredkovať poznatky o spoločenských súvislostiach</a:t>
            </a:r>
          </a:p>
          <a:p>
            <a:r>
              <a:rPr lang="sk-SK" dirty="0"/>
              <a:t>Naučiť ovládať dieťa materinský jazyk</a:t>
            </a:r>
          </a:p>
          <a:p>
            <a:r>
              <a:rPr lang="sk-SK" dirty="0"/>
              <a:t>Vedie dieťa k tolerancii, konformite a sociálnej akceptácie </a:t>
            </a:r>
          </a:p>
          <a:p>
            <a:r>
              <a:rPr lang="sk-SK" dirty="0"/>
              <a:t>Formuje sociálne postoje</a:t>
            </a:r>
          </a:p>
          <a:p>
            <a:r>
              <a:rPr lang="sk-SK" dirty="0"/>
              <a:t>Pomáha dieťaťu adaptovať sa na život v spoločnosti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82306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5309BB-011D-4F85-BE99-771DC87C1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0462"/>
          </a:xfrm>
        </p:spPr>
        <p:txBody>
          <a:bodyPr>
            <a:normAutofit/>
          </a:bodyPr>
          <a:lstStyle/>
          <a:p>
            <a:r>
              <a:rPr lang="sk-SK" sz="3200" dirty="0"/>
              <a:t>Rovesníci ako socializačný činiteľ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BA1A4B1-C6E5-4198-B905-D3899E9BF05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68082"/>
            <a:ext cx="10363826" cy="4171400"/>
          </a:xfrm>
        </p:spPr>
        <p:txBody>
          <a:bodyPr/>
          <a:lstStyle/>
          <a:p>
            <a:pPr marL="0" indent="0">
              <a:buNone/>
            </a:pPr>
            <a:r>
              <a:rPr lang="sk-SK" dirty="0"/>
              <a:t>Čo dieťa hľadá v skupine rovesníkov? </a:t>
            </a:r>
          </a:p>
          <a:p>
            <a:r>
              <a:rPr lang="sk-SK" dirty="0"/>
              <a:t>Kooperáciu</a:t>
            </a:r>
          </a:p>
          <a:p>
            <a:r>
              <a:rPr lang="sk-SK" dirty="0"/>
              <a:t>Empatiu </a:t>
            </a:r>
          </a:p>
          <a:p>
            <a:r>
              <a:rPr lang="sk-SK" dirty="0"/>
              <a:t>Spoločné zážitky</a:t>
            </a:r>
          </a:p>
          <a:p>
            <a:r>
              <a:rPr lang="sk-SK" dirty="0"/>
              <a:t>Uznanie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89328417"/>
      </p:ext>
    </p:extLst>
  </p:cSld>
  <p:clrMapOvr>
    <a:masterClrMapping/>
  </p:clrMapOvr>
</p:sld>
</file>

<file path=ppt/theme/theme1.xml><?xml version="1.0" encoding="utf-8"?>
<a:theme xmlns:a="http://schemas.openxmlformats.org/drawingml/2006/main" name="Kvapk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TM04033925[[fn=Kvapka]]</Template>
  <TotalTime>55</TotalTime>
  <Words>463</Words>
  <Application>Microsoft Office PowerPoint</Application>
  <PresentationFormat>Širokouhlá</PresentationFormat>
  <Paragraphs>96</Paragraphs>
  <Slides>11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4" baseType="lpstr">
      <vt:lpstr>Arial</vt:lpstr>
      <vt:lpstr>Tw Cen MT</vt:lpstr>
      <vt:lpstr>Kvapka</vt:lpstr>
      <vt:lpstr>Socializácia a poruchy socializácie</vt:lpstr>
      <vt:lpstr>Dôsledky (a výhody) života v spoločnosti</vt:lpstr>
      <vt:lpstr>Socializácia</vt:lpstr>
      <vt:lpstr>Sociálne poznávanie</vt:lpstr>
      <vt:lpstr>Rodina ako socializačný činiteľ</vt:lpstr>
      <vt:lpstr>Rodina ako socializačný činiteľ</vt:lpstr>
      <vt:lpstr>Dysfunkčná rodina (gabura 2006)</vt:lpstr>
      <vt:lpstr>Škola ako socializačný činiteľ</vt:lpstr>
      <vt:lpstr>Rovesníci ako socializačný činiteľ</vt:lpstr>
      <vt:lpstr>Socializačné problémy</vt:lpstr>
      <vt:lpstr>Poruchy socializácie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Socializácia a poruchy socializácie</dc:title>
  <dc:creator>Tana</dc:creator>
  <cp:lastModifiedBy>Tana</cp:lastModifiedBy>
  <cp:revision>9</cp:revision>
  <dcterms:created xsi:type="dcterms:W3CDTF">2020-05-04T20:26:24Z</dcterms:created>
  <dcterms:modified xsi:type="dcterms:W3CDTF">2020-05-04T21:39:25Z</dcterms:modified>
</cp:coreProperties>
</file>