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6" autoAdjust="0"/>
    <p:restoredTop sz="94660"/>
  </p:normalViewPr>
  <p:slideViewPr>
    <p:cSldViewPr snapToGrid="0">
      <p:cViewPr varScale="1">
        <p:scale>
          <a:sx n="46" d="100"/>
          <a:sy n="46" d="100"/>
        </p:scale>
        <p:origin x="60" y="10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sk-SK" smtClean="0"/>
              <a:t>Upravte štýly predlohy textu</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50611575"/>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ok s popiso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4843420"/>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ov a po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sk-SK" smtClean="0"/>
              <a:t>Upravte štýly predlohy textu</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8515330"/>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onuka s popiso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sk-SK" smtClean="0"/>
              <a:t>Upravte štýly predlohy textu</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D57F1E4F-1CFF-5643-939E-217C01CDF56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21053220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s názv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sk-SK" smtClean="0"/>
              <a:t>Upravte štýly predlohy textu</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542135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tĺpec">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sk-SK" smtClean="0"/>
              <a:t>Upravte štýly predlohy textu</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3" name="Date Placeholder 2"/>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219174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tĺpec s obrázkom">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sk-SK" smtClean="0"/>
              <a:t>Upravte štýly predlohy textu</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smtClean="0"/>
              <a:t>Ak chcete pridať obrázok, kliknite na ikonu</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smtClean="0"/>
              <a:t>Ak chcete pridať obrázok, kliknite na ikonu</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smtClean="0"/>
              <a:t>Ak chcete pridať obrázok, kliknite na ikonu</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3" name="Date Placeholder 2"/>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9860247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9754761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1BEF0D-F0BB-DE4B-95CE-6DB70DBA9567}" type="datetimeFigureOut">
              <a:rPr lang="en-US" smtClean="0"/>
              <a:pPr/>
              <a:t>10/3/2016</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7310269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7515295"/>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sk-SK" smtClean="0"/>
              <a:t>Upravte štýly predlohy textu</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5385602"/>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973228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80322" y="3030008"/>
            <a:ext cx="4698355" cy="2906179"/>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5594123" y="3030008"/>
            <a:ext cx="4700059" cy="2906179"/>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835408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763855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842858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sk-SK" smtClean="0"/>
              <a:t>Upravte štýly predlohy textu</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078861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10/3/2016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91937820"/>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61BEF0D-F0BB-DE4B-95CE-6DB70DBA9567}" type="datetimeFigureOut">
              <a:rPr lang="en-US" smtClean="0"/>
              <a:pPr/>
              <a:t>10/3/2016</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78019252"/>
      </p:ext>
    </p:extLst>
  </p:cSld>
  <p:clrMap bg1="dk1" tx1="lt1" bg2="dk2" tx2="lt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 id="2147483782" r:id="rId12"/>
    <p:sldLayoutId id="2147483783" r:id="rId13"/>
    <p:sldLayoutId id="2147483784" r:id="rId14"/>
    <p:sldLayoutId id="2147483785" r:id="rId15"/>
    <p:sldLayoutId id="2147483786" r:id="rId16"/>
    <p:sldLayoutId id="2147483787" r:id="rId17"/>
  </p:sldLayoutIdLst>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smtClean="0"/>
              <a:t>Špeciálna didaktika výtvarnej výchovy</a:t>
            </a:r>
            <a:endParaRPr lang="sk-SK" dirty="0"/>
          </a:p>
        </p:txBody>
      </p:sp>
      <p:sp>
        <p:nvSpPr>
          <p:cNvPr id="3" name="Podnadpis 2"/>
          <p:cNvSpPr>
            <a:spLocks noGrp="1"/>
          </p:cNvSpPr>
          <p:nvPr>
            <p:ph type="subTitle" idx="1"/>
          </p:nvPr>
        </p:nvSpPr>
        <p:spPr/>
        <p:txBody>
          <a:bodyPr/>
          <a:lstStyle/>
          <a:p>
            <a:r>
              <a:rPr lang="sk-SK" dirty="0" smtClean="0"/>
              <a:t>Mgr. Alena Sedláková, PhD.</a:t>
            </a:r>
            <a:endParaRPr lang="sk-SK" dirty="0"/>
          </a:p>
        </p:txBody>
      </p:sp>
    </p:spTree>
    <p:extLst>
      <p:ext uri="{BB962C8B-B14F-4D97-AF65-F5344CB8AC3E}">
        <p14:creationId xmlns:p14="http://schemas.microsoft.com/office/powerpoint/2010/main" val="2441982702"/>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1. Art-centrizmus</a:t>
            </a:r>
            <a:br>
              <a:rPr lang="sk-SK" dirty="0"/>
            </a:br>
            <a:endParaRPr lang="sk-SK" dirty="0"/>
          </a:p>
        </p:txBody>
      </p:sp>
      <p:sp>
        <p:nvSpPr>
          <p:cNvPr id="3" name="Zástupný symbol obsahu 2"/>
          <p:cNvSpPr>
            <a:spLocks noGrp="1"/>
          </p:cNvSpPr>
          <p:nvPr>
            <p:ph idx="1"/>
          </p:nvPr>
        </p:nvSpPr>
        <p:spPr>
          <a:xfrm>
            <a:off x="680321" y="2336872"/>
            <a:ext cx="9613861" cy="4292527"/>
          </a:xfrm>
        </p:spPr>
        <p:txBody>
          <a:bodyPr>
            <a:noAutofit/>
          </a:bodyPr>
          <a:lstStyle/>
          <a:p>
            <a:r>
              <a:rPr lang="sk-SK" sz="3600" dirty="0"/>
              <a:t>zahŕňa preferenciu  umeleckej  dimenzie a snahy pedagógov,  ktorí  sa  usilujú o  oživenie  vzťahu výtvarnej  výchovy  a  výtvarného  umenia  v  zmysle profesionálnej  umeleckej  tvorby.  Zameriava  sa  najmä  na výchovu k umeniu.  Jeho cieľom je uvedenie detí do sveta vizuálnej kultúry a umenia.</a:t>
            </a:r>
          </a:p>
        </p:txBody>
      </p:sp>
    </p:spTree>
    <p:extLst>
      <p:ext uri="{BB962C8B-B14F-4D97-AF65-F5344CB8AC3E}">
        <p14:creationId xmlns:p14="http://schemas.microsoft.com/office/powerpoint/2010/main" val="421110269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2. </a:t>
            </a:r>
            <a:r>
              <a:rPr lang="sk-SK" dirty="0" err="1"/>
              <a:t>Gnozeo</a:t>
            </a:r>
            <a:r>
              <a:rPr lang="sk-SK" dirty="0"/>
              <a:t>-centrizmus</a:t>
            </a:r>
            <a:br>
              <a:rPr lang="sk-SK" dirty="0"/>
            </a:br>
            <a:endParaRPr lang="sk-SK" dirty="0"/>
          </a:p>
        </p:txBody>
      </p:sp>
      <p:sp>
        <p:nvSpPr>
          <p:cNvPr id="3" name="Zástupný symbol obsahu 2"/>
          <p:cNvSpPr>
            <a:spLocks noGrp="1"/>
          </p:cNvSpPr>
          <p:nvPr>
            <p:ph idx="1"/>
          </p:nvPr>
        </p:nvSpPr>
        <p:spPr/>
        <p:txBody>
          <a:bodyPr>
            <a:normAutofit/>
          </a:bodyPr>
          <a:lstStyle/>
          <a:p>
            <a:r>
              <a:rPr lang="sk-SK" sz="3600" dirty="0"/>
              <a:t>v rámci  tvorivého  vyjadrenia  sa primárne  orientuje  na  skúsenosť  bežného  dňa,  na poznávanie  sveta  dieťaťom. Výtvarný  proces  je  vnímaný ako  prostriedok  výrazovej  komunikácie.  Kladie  sa  veľký dôraz na citové prežívanie, na rozvoj výtvarného myslenia a tvorivosti.</a:t>
            </a:r>
          </a:p>
        </p:txBody>
      </p:sp>
    </p:spTree>
    <p:extLst>
      <p:ext uri="{BB962C8B-B14F-4D97-AF65-F5344CB8AC3E}">
        <p14:creationId xmlns:p14="http://schemas.microsoft.com/office/powerpoint/2010/main" val="310549696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3. </a:t>
            </a:r>
            <a:r>
              <a:rPr lang="sk-SK" dirty="0" err="1"/>
              <a:t>Animo</a:t>
            </a:r>
            <a:r>
              <a:rPr lang="sk-SK" dirty="0"/>
              <a:t>-centrizmus</a:t>
            </a:r>
            <a:br>
              <a:rPr lang="sk-SK" dirty="0"/>
            </a:br>
            <a:endParaRPr lang="sk-SK" dirty="0"/>
          </a:p>
        </p:txBody>
      </p:sp>
      <p:sp>
        <p:nvSpPr>
          <p:cNvPr id="3" name="Zástupný symbol obsahu 2"/>
          <p:cNvSpPr>
            <a:spLocks noGrp="1"/>
          </p:cNvSpPr>
          <p:nvPr>
            <p:ph idx="1"/>
          </p:nvPr>
        </p:nvSpPr>
        <p:spPr/>
        <p:txBody>
          <a:bodyPr>
            <a:noAutofit/>
          </a:bodyPr>
          <a:lstStyle/>
          <a:p>
            <a:r>
              <a:rPr lang="sk-SK" sz="3200" dirty="0"/>
              <a:t>tento  prúd  výtvarnej  edukácie  je zameraný na poznávanie samého seba v procese výtvarnej produkcie  ako  tvorcu  i  vnímateľa  výtvarného  prejavu. Rozvíja sa empatická citlivosť tvorcu. Dôraz je kladený na vyjadrenie vlastných pocitov, dojmov a myšlienok dieťaťa. Významnými predstaviteľmi </a:t>
            </a:r>
            <a:r>
              <a:rPr lang="sk-SK" sz="3200" dirty="0" err="1"/>
              <a:t>animo</a:t>
            </a:r>
            <a:r>
              <a:rPr lang="sk-SK" sz="3200" dirty="0"/>
              <a:t>-centrizmu sú J. </a:t>
            </a:r>
            <a:r>
              <a:rPr lang="sk-SK" sz="3200" dirty="0" err="1"/>
              <a:t>Davido</a:t>
            </a:r>
            <a:r>
              <a:rPr lang="sk-SK" sz="3200" dirty="0"/>
              <a:t> a J. </a:t>
            </a:r>
            <a:r>
              <a:rPr lang="sk-SK" sz="3200" dirty="0" err="1"/>
              <a:t>Slavík</a:t>
            </a:r>
            <a:r>
              <a:rPr lang="sk-SK" sz="3200" dirty="0"/>
              <a:t>.</a:t>
            </a:r>
          </a:p>
        </p:txBody>
      </p:sp>
    </p:spTree>
    <p:extLst>
      <p:ext uri="{BB962C8B-B14F-4D97-AF65-F5344CB8AC3E}">
        <p14:creationId xmlns:p14="http://schemas.microsoft.com/office/powerpoint/2010/main" val="127293048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4. Video-centrizmus</a:t>
            </a:r>
            <a:br>
              <a:rPr lang="sk-SK" dirty="0"/>
            </a:br>
            <a:endParaRPr lang="sk-SK" dirty="0"/>
          </a:p>
        </p:txBody>
      </p:sp>
      <p:sp>
        <p:nvSpPr>
          <p:cNvPr id="3" name="Zástupný symbol obsahu 2"/>
          <p:cNvSpPr>
            <a:spLocks noGrp="1"/>
          </p:cNvSpPr>
          <p:nvPr>
            <p:ph idx="1"/>
          </p:nvPr>
        </p:nvSpPr>
        <p:spPr/>
        <p:txBody>
          <a:bodyPr>
            <a:noAutofit/>
          </a:bodyPr>
          <a:lstStyle/>
          <a:p>
            <a:r>
              <a:rPr lang="sk-SK" sz="3200" dirty="0"/>
              <a:t>V rámci výtvarnej výchovy sa primárne kladie dôraz na </a:t>
            </a:r>
            <a:r>
              <a:rPr lang="sk-SK" sz="3200" dirty="0" err="1"/>
              <a:t>vizualitu</a:t>
            </a:r>
            <a:r>
              <a:rPr lang="sk-SK" sz="3200" dirty="0"/>
              <a:t>. Výtvarné vnímanie sa považuje za  špecifickú  súčasť  kultúrnej  zmyslovej  skúsenosti a zmyslového utvárania sveta. Zohľadňuje  sa  fakt,  že v živote  zohrávajú  stále výraznejšiu  rolu  vizuálne  komunikačné  médiá. Preto  ide hlavne o to,   aby   dieťa   rozumelo   informačným technológiám.</a:t>
            </a:r>
          </a:p>
        </p:txBody>
      </p:sp>
    </p:spTree>
    <p:extLst>
      <p:ext uri="{BB962C8B-B14F-4D97-AF65-F5344CB8AC3E}">
        <p14:creationId xmlns:p14="http://schemas.microsoft.com/office/powerpoint/2010/main" val="138731664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Vizuálna </a:t>
            </a:r>
            <a:r>
              <a:rPr lang="sk-SK" dirty="0"/>
              <a:t>komunikácia </a:t>
            </a:r>
          </a:p>
        </p:txBody>
      </p:sp>
      <p:sp>
        <p:nvSpPr>
          <p:cNvPr id="3" name="Zástupný symbol obsahu 2"/>
          <p:cNvSpPr>
            <a:spLocks noGrp="1"/>
          </p:cNvSpPr>
          <p:nvPr>
            <p:ph idx="1"/>
          </p:nvPr>
        </p:nvSpPr>
        <p:spPr/>
        <p:txBody>
          <a:bodyPr>
            <a:normAutofit/>
          </a:bodyPr>
          <a:lstStyle/>
          <a:p>
            <a:r>
              <a:rPr lang="sk-SK" sz="3600" dirty="0"/>
              <a:t>Pod pojmom vizuálna komunikácia rozumieme detskú kresbu, ktorá  je výpoveďou  dieťaťa  o  svojom  okolí,  problémoch  a starostiach,  ktoré nevie,  nechce  alebo sa  bojí  vyjadriť  rečou. Výtvarná  tvorba  je forma komunikácie.</a:t>
            </a:r>
          </a:p>
        </p:txBody>
      </p:sp>
    </p:spTree>
    <p:extLst>
      <p:ext uri="{BB962C8B-B14F-4D97-AF65-F5344CB8AC3E}">
        <p14:creationId xmlns:p14="http://schemas.microsoft.com/office/powerpoint/2010/main" val="1628322872"/>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a:t>Arteterapia</a:t>
            </a:r>
            <a:endParaRPr lang="sk-SK" dirty="0"/>
          </a:p>
        </p:txBody>
      </p:sp>
      <p:sp>
        <p:nvSpPr>
          <p:cNvPr id="3" name="Zástupný symbol obsahu 2"/>
          <p:cNvSpPr>
            <a:spLocks noGrp="1"/>
          </p:cNvSpPr>
          <p:nvPr>
            <p:ph idx="1"/>
          </p:nvPr>
        </p:nvSpPr>
        <p:spPr/>
        <p:txBody>
          <a:bodyPr>
            <a:normAutofit/>
          </a:bodyPr>
          <a:lstStyle/>
          <a:p>
            <a:r>
              <a:rPr lang="sk-SK" sz="4800" dirty="0"/>
              <a:t>liečba umením (terapeutické využitie výtvarnej činnosti)</a:t>
            </a:r>
          </a:p>
        </p:txBody>
      </p:sp>
    </p:spTree>
    <p:extLst>
      <p:ext uri="{BB962C8B-B14F-4D97-AF65-F5344CB8AC3E}">
        <p14:creationId xmlns:p14="http://schemas.microsoft.com/office/powerpoint/2010/main" val="238288460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680321" y="1018309"/>
            <a:ext cx="9613861" cy="5527964"/>
          </a:xfrm>
        </p:spPr>
        <p:txBody>
          <a:bodyPr>
            <a:normAutofit/>
          </a:bodyPr>
          <a:lstStyle/>
          <a:p>
            <a:r>
              <a:rPr lang="sk-SK" sz="3200" dirty="0" err="1"/>
              <a:t>Artefiletika</a:t>
            </a:r>
            <a:r>
              <a:rPr lang="sk-SK" sz="3200" dirty="0"/>
              <a:t> je </a:t>
            </a:r>
            <a:r>
              <a:rPr lang="sk-SK" sz="3200" dirty="0" err="1" smtClean="0"/>
              <a:t>reflektívne</a:t>
            </a:r>
            <a:r>
              <a:rPr lang="sk-SK" sz="3200" dirty="0" smtClean="0"/>
              <a:t>, </a:t>
            </a:r>
            <a:r>
              <a:rPr lang="sk-SK" sz="3200" dirty="0"/>
              <a:t>tvorivé a zážitkové poňatie vzdelávania a výchovy, ktoré vychádza z vizuálnej kultúry alebo iných expresívnych kultúrnych prejavov (dramatických, hudobných, tanečných). </a:t>
            </a:r>
            <a:r>
              <a:rPr lang="sk-SK" sz="3200" dirty="0" smtClean="0"/>
              <a:t>Vizuálnou </a:t>
            </a:r>
            <a:r>
              <a:rPr lang="sk-SK" sz="3200" dirty="0"/>
              <a:t>kultúrou tu rozumieme výtvarné umenie, vizuálnej stránky médií a estetickej stránky </a:t>
            </a:r>
            <a:r>
              <a:rPr lang="sk-SK" sz="3200" dirty="0" smtClean="0"/>
              <a:t>hmotné </a:t>
            </a:r>
            <a:r>
              <a:rPr lang="sk-SK" sz="3200" dirty="0"/>
              <a:t>kultúry a prírody.</a:t>
            </a:r>
          </a:p>
          <a:p>
            <a:r>
              <a:rPr lang="sk-SK" sz="3200" dirty="0"/>
              <a:t>Cieľom </a:t>
            </a:r>
            <a:r>
              <a:rPr lang="sk-SK" sz="3200" dirty="0" err="1"/>
              <a:t>artefiletiky</a:t>
            </a:r>
            <a:r>
              <a:rPr lang="sk-SK" sz="3200" dirty="0"/>
              <a:t> je obohacovanie kultúrneho kapitálu žiakov, rozvíjanie ich sociálnych kompetencií a prevencia </a:t>
            </a:r>
            <a:r>
              <a:rPr lang="sk-SK" sz="3200" dirty="0" err="1"/>
              <a:t>psycho</a:t>
            </a:r>
            <a:r>
              <a:rPr lang="sk-SK" sz="3200" dirty="0"/>
              <a:t>-sociálnych </a:t>
            </a:r>
            <a:r>
              <a:rPr lang="sk-SK" sz="3200" dirty="0" smtClean="0"/>
              <a:t>zlyhávaní </a:t>
            </a:r>
            <a:r>
              <a:rPr lang="sk-SK" sz="3200" dirty="0"/>
              <a:t>prostredníctvom umeleckých aktivít reflektovaných v žiackej skupine.</a:t>
            </a:r>
          </a:p>
        </p:txBody>
      </p:sp>
    </p:spTree>
    <p:extLst>
      <p:ext uri="{BB962C8B-B14F-4D97-AF65-F5344CB8AC3E}">
        <p14:creationId xmlns:p14="http://schemas.microsoft.com/office/powerpoint/2010/main" val="3827330950"/>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680321" y="394854"/>
            <a:ext cx="9613861" cy="6047509"/>
          </a:xfrm>
        </p:spPr>
        <p:txBody>
          <a:bodyPr>
            <a:normAutofit/>
          </a:bodyPr>
          <a:lstStyle/>
          <a:p>
            <a:endParaRPr lang="sk-SK" smtClean="0"/>
          </a:p>
          <a:p>
            <a:r>
              <a:rPr lang="sk-SK" smtClean="0"/>
              <a:t>SEDLÁKOVÁ</a:t>
            </a:r>
            <a:r>
              <a:rPr lang="sk-SK" dirty="0"/>
              <a:t>, A. 2002. Ako sa zhovárajú zvieratá: (projektová metóda). In: Vychovávateľ: časopis pedagógov. Roč. 48, č. 2, (2002), ISSN 0139-6919.</a:t>
            </a:r>
          </a:p>
          <a:p>
            <a:r>
              <a:rPr lang="sk-SK" dirty="0"/>
              <a:t>SEDLÁKOVÁ, Alena. 2002. Projektové vyučovanie na výtvarnej výchove. In: Pedagogické rozhľady, roč. 11, č. 2/2002, s. 16-19. ISSN 1335-0404.</a:t>
            </a:r>
          </a:p>
          <a:p>
            <a:r>
              <a:rPr lang="sk-SK" dirty="0"/>
              <a:t>ŠICKOVÁ-FABRICI, J. 2002. Základy </a:t>
            </a:r>
            <a:r>
              <a:rPr lang="sk-SK" dirty="0" err="1"/>
              <a:t>arteterapie</a:t>
            </a:r>
            <a:r>
              <a:rPr lang="sk-SK" dirty="0"/>
              <a:t>. Praha :  Portál 2002.</a:t>
            </a:r>
          </a:p>
          <a:p>
            <a:r>
              <a:rPr lang="sk-SK" dirty="0"/>
              <a:t>ŠUPŠÁKOVÁ, B. 1999. Projekty a alternatívne formy vo výtvarnej výchove. Bratislava: GRADIENT, 1999. ISBN 80-967231-4-6.</a:t>
            </a:r>
          </a:p>
          <a:p>
            <a:r>
              <a:rPr lang="sk-SK" dirty="0"/>
              <a:t>ŠUPŠÁKOVÁ, Božena. 2002. Výtvarné umenie a komunikácia s výtvarným dielom v základnej škole. In: Múzy v škole, roč. 7, 2002, č. 4, s. 5-7. ISSN 1335-1605.</a:t>
            </a:r>
          </a:p>
          <a:p>
            <a:endParaRPr lang="sk-SK" dirty="0"/>
          </a:p>
        </p:txBody>
      </p:sp>
    </p:spTree>
    <p:extLst>
      <p:ext uri="{BB962C8B-B14F-4D97-AF65-F5344CB8AC3E}">
        <p14:creationId xmlns:p14="http://schemas.microsoft.com/office/powerpoint/2010/main" val="2705783769"/>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1.	Didaktika výtvarnej výchovy </a:t>
            </a:r>
          </a:p>
        </p:txBody>
      </p:sp>
      <p:sp>
        <p:nvSpPr>
          <p:cNvPr id="3" name="Zástupný symbol obsahu 2"/>
          <p:cNvSpPr>
            <a:spLocks noGrp="1"/>
          </p:cNvSpPr>
          <p:nvPr>
            <p:ph idx="1"/>
          </p:nvPr>
        </p:nvSpPr>
        <p:spPr/>
        <p:txBody>
          <a:bodyPr>
            <a:normAutofit/>
          </a:bodyPr>
          <a:lstStyle/>
          <a:p>
            <a:r>
              <a:rPr lang="sk-SK" sz="4400" dirty="0"/>
              <a:t>obsah, predmet a ciele vo výtvarnej výchove v špeciálnej škole. </a:t>
            </a:r>
          </a:p>
        </p:txBody>
      </p:sp>
    </p:spTree>
    <p:extLst>
      <p:ext uri="{BB962C8B-B14F-4D97-AF65-F5344CB8AC3E}">
        <p14:creationId xmlns:p14="http://schemas.microsoft.com/office/powerpoint/2010/main" val="3473798835"/>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dirty="0"/>
              <a:t>2.	</a:t>
            </a:r>
            <a:r>
              <a:rPr lang="sk-SK" dirty="0" err="1"/>
              <a:t>Artefiletika</a:t>
            </a:r>
            <a:r>
              <a:rPr lang="sk-SK" dirty="0"/>
              <a:t> a výtvarná výchova v špeciálnej škole. </a:t>
            </a:r>
          </a:p>
        </p:txBody>
      </p:sp>
      <p:sp>
        <p:nvSpPr>
          <p:cNvPr id="3" name="Zástupný symbol obsahu 2"/>
          <p:cNvSpPr>
            <a:spLocks noGrp="1"/>
          </p:cNvSpPr>
          <p:nvPr>
            <p:ph idx="1"/>
          </p:nvPr>
        </p:nvSpPr>
        <p:spPr/>
        <p:txBody>
          <a:bodyPr>
            <a:normAutofit/>
          </a:bodyPr>
          <a:lstStyle/>
          <a:p>
            <a:r>
              <a:rPr lang="sk-SK" sz="4400" dirty="0"/>
              <a:t>Štyri prúdy charakteristiky výtvarnej výchovy.</a:t>
            </a:r>
          </a:p>
        </p:txBody>
      </p:sp>
    </p:spTree>
    <p:extLst>
      <p:ext uri="{BB962C8B-B14F-4D97-AF65-F5344CB8AC3E}">
        <p14:creationId xmlns:p14="http://schemas.microsoft.com/office/powerpoint/2010/main" val="329300972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dirty="0"/>
              <a:t>3.	Špecifiká vyučovania výtvarnej výchovy v špeciálnych školách. </a:t>
            </a:r>
          </a:p>
        </p:txBody>
      </p:sp>
      <p:sp>
        <p:nvSpPr>
          <p:cNvPr id="3" name="Zástupný symbol obsahu 2"/>
          <p:cNvSpPr>
            <a:spLocks noGrp="1"/>
          </p:cNvSpPr>
          <p:nvPr>
            <p:ph idx="1"/>
          </p:nvPr>
        </p:nvSpPr>
        <p:spPr/>
        <p:txBody>
          <a:bodyPr>
            <a:normAutofit/>
          </a:bodyPr>
          <a:lstStyle/>
          <a:p>
            <a:r>
              <a:rPr lang="sk-SK" sz="4000" dirty="0"/>
              <a:t>4.	Výtvarná výchova a výtvarné umenie. Vzťahy výtvarnej výchovy k ľudovému umeniu a k ľudovej výtvarnej tvorbe. Regionálne prvky vo výtvarnej tvorbe. </a:t>
            </a:r>
          </a:p>
        </p:txBody>
      </p:sp>
    </p:spTree>
    <p:extLst>
      <p:ext uri="{BB962C8B-B14F-4D97-AF65-F5344CB8AC3E}">
        <p14:creationId xmlns:p14="http://schemas.microsoft.com/office/powerpoint/2010/main" val="3251250752"/>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dirty="0" smtClean="0"/>
              <a:t>5.</a:t>
            </a:r>
            <a:r>
              <a:rPr lang="sk-SK" dirty="0"/>
              <a:t>	Charakteristika vývinu detského výtvarného prejavu. </a:t>
            </a:r>
          </a:p>
        </p:txBody>
      </p:sp>
      <p:sp>
        <p:nvSpPr>
          <p:cNvPr id="3" name="Zástupný symbol obsahu 2"/>
          <p:cNvSpPr>
            <a:spLocks noGrp="1"/>
          </p:cNvSpPr>
          <p:nvPr>
            <p:ph idx="1"/>
          </p:nvPr>
        </p:nvSpPr>
        <p:spPr/>
        <p:txBody>
          <a:bodyPr>
            <a:normAutofit/>
          </a:bodyPr>
          <a:lstStyle/>
          <a:p>
            <a:r>
              <a:rPr lang="sk-SK" sz="4400" dirty="0" smtClean="0"/>
              <a:t>6.</a:t>
            </a:r>
            <a:r>
              <a:rPr lang="sk-SK" sz="4400" dirty="0"/>
              <a:t>	Diagnostický význam detskej kresby. </a:t>
            </a:r>
          </a:p>
        </p:txBody>
      </p:sp>
    </p:spTree>
    <p:extLst>
      <p:ext uri="{BB962C8B-B14F-4D97-AF65-F5344CB8AC3E}">
        <p14:creationId xmlns:p14="http://schemas.microsoft.com/office/powerpoint/2010/main" val="310145556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dirty="0"/>
          </a:p>
        </p:txBody>
      </p:sp>
      <p:sp>
        <p:nvSpPr>
          <p:cNvPr id="3" name="Zástupný symbol obsahu 2"/>
          <p:cNvSpPr>
            <a:spLocks noGrp="1"/>
          </p:cNvSpPr>
          <p:nvPr>
            <p:ph idx="1"/>
          </p:nvPr>
        </p:nvSpPr>
        <p:spPr/>
        <p:txBody>
          <a:bodyPr>
            <a:noAutofit/>
          </a:bodyPr>
          <a:lstStyle/>
          <a:p>
            <a:r>
              <a:rPr lang="sk-SK" sz="3600" dirty="0" smtClean="0"/>
              <a:t>7.</a:t>
            </a:r>
            <a:r>
              <a:rPr lang="sk-SK" sz="3600" dirty="0"/>
              <a:t>	Projekt. Projektové metódy. Informačno-komunikačné technológie a využitie počítačovej techniky vo vyučovaní výtvarnej výchovy v špeciálnej škole.  Materiálno-technické zabezpečenie prostredia výtvarnej výchovy v špeciálnej učebni výtvarnej výchovy. </a:t>
            </a:r>
          </a:p>
        </p:txBody>
      </p:sp>
    </p:spTree>
    <p:extLst>
      <p:ext uri="{BB962C8B-B14F-4D97-AF65-F5344CB8AC3E}">
        <p14:creationId xmlns:p14="http://schemas.microsoft.com/office/powerpoint/2010/main" val="1272039449"/>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3600" dirty="0" smtClean="0"/>
              <a:t>8.</a:t>
            </a:r>
            <a:r>
              <a:rPr lang="sk-SK" sz="3600" dirty="0"/>
              <a:t>	Hodnotenie a klasifikácia výtvarného prejavu detí v špeciálnej škole. </a:t>
            </a:r>
          </a:p>
          <a:p>
            <a:r>
              <a:rPr lang="sk-SK" sz="3600" dirty="0" smtClean="0"/>
              <a:t>9.</a:t>
            </a:r>
            <a:r>
              <a:rPr lang="sk-SK" sz="3600" dirty="0"/>
              <a:t>	Záujmová výtvarná činnosť žiakov špeciálnej základnej školy. </a:t>
            </a:r>
          </a:p>
          <a:p>
            <a:endParaRPr lang="sk-SK" sz="3600" dirty="0"/>
          </a:p>
        </p:txBody>
      </p:sp>
    </p:spTree>
    <p:extLst>
      <p:ext uri="{BB962C8B-B14F-4D97-AF65-F5344CB8AC3E}">
        <p14:creationId xmlns:p14="http://schemas.microsoft.com/office/powerpoint/2010/main" val="293328954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lnSpcReduction="10000"/>
          </a:bodyPr>
          <a:lstStyle/>
          <a:p>
            <a:r>
              <a:rPr lang="sk-SK" sz="4400" dirty="0" smtClean="0"/>
              <a:t>10.</a:t>
            </a:r>
            <a:r>
              <a:rPr lang="sk-SK" sz="4400" dirty="0"/>
              <a:t>	</a:t>
            </a:r>
            <a:r>
              <a:rPr lang="sk-SK" sz="4400" dirty="0" err="1"/>
              <a:t>Arteterapia</a:t>
            </a:r>
            <a:r>
              <a:rPr lang="sk-SK" sz="4400" dirty="0"/>
              <a:t> ako pomocná liečebná metóda vo vyučovaní výtvarnej výchovy v špeciálnej škole. Metódy a techniky individuálnej a skupinovej </a:t>
            </a:r>
            <a:r>
              <a:rPr lang="sk-SK" sz="4400" dirty="0" err="1"/>
              <a:t>arteterapie</a:t>
            </a:r>
            <a:r>
              <a:rPr lang="sk-SK" sz="4400" dirty="0"/>
              <a:t>. </a:t>
            </a:r>
          </a:p>
        </p:txBody>
      </p:sp>
    </p:spTree>
    <p:extLst>
      <p:ext uri="{BB962C8B-B14F-4D97-AF65-F5344CB8AC3E}">
        <p14:creationId xmlns:p14="http://schemas.microsoft.com/office/powerpoint/2010/main" val="63908049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Štyri prúdy výtvarnej výchovy</a:t>
            </a:r>
            <a:endParaRPr lang="sk-SK" dirty="0"/>
          </a:p>
        </p:txBody>
      </p:sp>
      <p:sp>
        <p:nvSpPr>
          <p:cNvPr id="3" name="Zástupný symbol obsahu 2"/>
          <p:cNvSpPr>
            <a:spLocks noGrp="1"/>
          </p:cNvSpPr>
          <p:nvPr>
            <p:ph idx="1"/>
          </p:nvPr>
        </p:nvSpPr>
        <p:spPr/>
        <p:txBody>
          <a:bodyPr/>
          <a:lstStyle/>
          <a:p>
            <a:r>
              <a:rPr lang="sk-SK" sz="5400" dirty="0"/>
              <a:t>1. </a:t>
            </a:r>
            <a:r>
              <a:rPr lang="sk-SK" sz="5400" dirty="0" smtClean="0"/>
              <a:t>Art-centrizmus</a:t>
            </a:r>
          </a:p>
          <a:p>
            <a:r>
              <a:rPr lang="sk-SK" sz="5400" dirty="0"/>
              <a:t>2. </a:t>
            </a:r>
            <a:r>
              <a:rPr lang="sk-SK" sz="5400" dirty="0" err="1" smtClean="0"/>
              <a:t>Gnozeo</a:t>
            </a:r>
            <a:r>
              <a:rPr lang="sk-SK" sz="5400" dirty="0" smtClean="0"/>
              <a:t>-centrizmus</a:t>
            </a:r>
            <a:endParaRPr lang="sk-SK" sz="5400" dirty="0"/>
          </a:p>
          <a:p>
            <a:r>
              <a:rPr lang="sk-SK" sz="5400" dirty="0"/>
              <a:t>3. </a:t>
            </a:r>
            <a:r>
              <a:rPr lang="sk-SK" sz="5400" dirty="0" err="1" smtClean="0"/>
              <a:t>Animo</a:t>
            </a:r>
            <a:r>
              <a:rPr lang="sk-SK" sz="5400" dirty="0" smtClean="0"/>
              <a:t>-centrizmus</a:t>
            </a:r>
          </a:p>
          <a:p>
            <a:r>
              <a:rPr lang="sk-SK" sz="5400" dirty="0"/>
              <a:t>4. </a:t>
            </a:r>
            <a:r>
              <a:rPr lang="sk-SK" sz="5400" dirty="0" smtClean="0"/>
              <a:t>Video-centrizmus</a:t>
            </a:r>
            <a:endParaRPr lang="sk-SK" sz="5400" dirty="0"/>
          </a:p>
          <a:p>
            <a:endParaRPr lang="sk-SK" dirty="0"/>
          </a:p>
        </p:txBody>
      </p:sp>
    </p:spTree>
    <p:extLst>
      <p:ext uri="{BB962C8B-B14F-4D97-AF65-F5344CB8AC3E}">
        <p14:creationId xmlns:p14="http://schemas.microsoft.com/office/powerpoint/2010/main" val="241589872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theme/theme1.xml><?xml version="1.0" encoding="utf-8"?>
<a:theme xmlns:a="http://schemas.openxmlformats.org/drawingml/2006/main" name="Berlín">
  <a:themeElements>
    <a:clrScheme name="Berlí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í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í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TM04033917[[fn=Berlín]]</Template>
  <TotalTime>52</TotalTime>
  <Words>529</Words>
  <Application>Microsoft Office PowerPoint</Application>
  <PresentationFormat>Širokouhlá</PresentationFormat>
  <Paragraphs>39</Paragraphs>
  <Slides>17</Slides>
  <Notes>0</Notes>
  <HiddenSlides>0</HiddenSlides>
  <MMClips>0</MMClips>
  <ScaleCrop>false</ScaleCrop>
  <HeadingPairs>
    <vt:vector size="6" baseType="variant">
      <vt:variant>
        <vt:lpstr>Použité písma</vt:lpstr>
      </vt:variant>
      <vt:variant>
        <vt:i4>2</vt:i4>
      </vt:variant>
      <vt:variant>
        <vt:lpstr>Motív</vt:lpstr>
      </vt:variant>
      <vt:variant>
        <vt:i4>1</vt:i4>
      </vt:variant>
      <vt:variant>
        <vt:lpstr>Nadpisy snímok</vt:lpstr>
      </vt:variant>
      <vt:variant>
        <vt:i4>17</vt:i4>
      </vt:variant>
    </vt:vector>
  </HeadingPairs>
  <TitlesOfParts>
    <vt:vector size="20" baseType="lpstr">
      <vt:lpstr>Arial</vt:lpstr>
      <vt:lpstr>Trebuchet MS</vt:lpstr>
      <vt:lpstr>Berlín</vt:lpstr>
      <vt:lpstr>Špeciálna didaktika výtvarnej výchovy</vt:lpstr>
      <vt:lpstr>1. Didaktika výtvarnej výchovy </vt:lpstr>
      <vt:lpstr>2. Artefiletika a výtvarná výchova v špeciálnej škole. </vt:lpstr>
      <vt:lpstr>3. Špecifiká vyučovania výtvarnej výchovy v špeciálnych školách. </vt:lpstr>
      <vt:lpstr>5. Charakteristika vývinu detského výtvarného prejavu. </vt:lpstr>
      <vt:lpstr>Prezentácia programu PowerPoint</vt:lpstr>
      <vt:lpstr>Prezentácia programu PowerPoint</vt:lpstr>
      <vt:lpstr>Prezentácia programu PowerPoint</vt:lpstr>
      <vt:lpstr>Štyri prúdy výtvarnej výchovy</vt:lpstr>
      <vt:lpstr>1. Art-centrizmus </vt:lpstr>
      <vt:lpstr>2. Gnozeo-centrizmus </vt:lpstr>
      <vt:lpstr>3. Animo-centrizmus </vt:lpstr>
      <vt:lpstr>4. Video-centrizmus </vt:lpstr>
      <vt:lpstr>Vizuálna komunikácia </vt:lpstr>
      <vt:lpstr>Arteterapia</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Špeciálna didaktika výtvarnej výchovy</dc:title>
  <dc:creator>alena.sedlakova</dc:creator>
  <cp:lastModifiedBy>alena.sedlakova</cp:lastModifiedBy>
  <cp:revision>7</cp:revision>
  <dcterms:created xsi:type="dcterms:W3CDTF">2016-10-03T12:03:16Z</dcterms:created>
  <dcterms:modified xsi:type="dcterms:W3CDTF">2016-10-03T12:55:17Z</dcterms:modified>
</cp:coreProperties>
</file>