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5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pzXGEbZht0&amp;t=99s" TargetMode="External"/><Relationship Id="rId2" Type="http://schemas.openxmlformats.org/officeDocument/2006/relationships/hyperlink" Target="https://www.youtube.com/watch?v=iW3UHcYfCPI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B04B62-4F00-4208-9BAA-A05D65932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Základné potreby a deprivácia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E86712B-961B-4BAB-8478-56F999FDE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98067"/>
          </a:xfrm>
        </p:spPr>
        <p:txBody>
          <a:bodyPr/>
          <a:lstStyle/>
          <a:p>
            <a:r>
              <a:rPr lang="sk-SK" dirty="0"/>
              <a:t>Rôzne pohľady a filozofické východiská na to, čo človek potrebuje naplniť pre svoj zdravý vývin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xmlns="" id="{6C499A59-C2DC-4262-8CD0-015FECFB9F5A}"/>
              </a:ext>
            </a:extLst>
          </p:cNvPr>
          <p:cNvSpPr txBox="1"/>
          <p:nvPr/>
        </p:nvSpPr>
        <p:spPr>
          <a:xfrm>
            <a:off x="2417779" y="4614196"/>
            <a:ext cx="5708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6">
                    <a:lumMod val="75000"/>
                  </a:schemeClr>
                </a:solidFill>
              </a:rPr>
              <a:t>Pre potreby predmetu 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</a:rPr>
              <a:t>Patopsychológia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vypracovala </a:t>
            </a:r>
          </a:p>
          <a:p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doc. Mgr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 Tatiana 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</a:rPr>
              <a:t>Dubayová, PhD.</a:t>
            </a:r>
          </a:p>
        </p:txBody>
      </p:sp>
    </p:spTree>
    <p:extLst>
      <p:ext uri="{BB962C8B-B14F-4D97-AF65-F5344CB8AC3E}">
        <p14:creationId xmlns:p14="http://schemas.microsoft.com/office/powerpoint/2010/main" val="90756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3C41F1-88EF-403C-93E1-1E181E2CC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výživy a podnetov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D0859429-25EE-4308-9980-EDCB1CA2B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5617F8B7-DF6E-42C0-B6B2-6EA6526212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Získanie pocitu nasýtenia a dostatku na fyzickej úrovni (uspokojenie fyziologických potrieb) aj na úrovni psychickej (nasýtenie potreby dotykov, lásky, pozornosti)</a:t>
            </a:r>
          </a:p>
          <a:p>
            <a:r>
              <a:rPr lang="sk-SK" sz="1800" dirty="0"/>
              <a:t>Je základom pre vytvorenie pocitov sebaúcty, sebavedomia, </a:t>
            </a:r>
            <a:r>
              <a:rPr lang="sk-SK" sz="1800" dirty="0" err="1"/>
              <a:t>sebahodnoty</a:t>
            </a:r>
            <a:endParaRPr lang="sk-SK" sz="1800" dirty="0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E1FBC69E-3871-4B99-BF55-024EB1425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16CA13B3-C228-4C80-954F-117EEBEA50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sz="1800" dirty="0"/>
              <a:t>Dostatkom dotykov, pozornosti, </a:t>
            </a:r>
          </a:p>
          <a:p>
            <a:r>
              <a:rPr lang="sk-SK" sz="1800" dirty="0"/>
              <a:t>Dostatkom podnetov pre bio-</a:t>
            </a:r>
            <a:r>
              <a:rPr lang="sk-SK" sz="1800" dirty="0" err="1"/>
              <a:t>psycho</a:t>
            </a:r>
            <a:r>
              <a:rPr lang="sk-SK" sz="1800" dirty="0"/>
              <a:t>-sociálny rozvoj</a:t>
            </a:r>
          </a:p>
          <a:p>
            <a:r>
              <a:rPr lang="sk-SK" sz="1800" dirty="0"/>
              <a:t>Dôraz na kvalitu nie kvantitu podnetov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9152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F2A108-ACBA-4F66-93FA-956032A5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bezpečia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273F31D9-2538-45CB-829A-A5228DC6D5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ED1ED100-2B7B-4512-B360-D043A5A7C6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Vnímanie priestoru ako takého, ktorý poskytuje ochranu, bez potreby brániť sa</a:t>
            </a:r>
          </a:p>
          <a:p>
            <a:r>
              <a:rPr lang="sk-SK" sz="1800" dirty="0"/>
              <a:t>Základ pre rozvoj pocitu dôvery a istoty</a:t>
            </a:r>
          </a:p>
          <a:p>
            <a:r>
              <a:rPr lang="sk-SK" sz="1800" dirty="0"/>
              <a:t>Človek sa dokáže brániť a primerane reagovať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20113BD0-DF92-4928-BB83-711B30EB7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5029C35A-A70A-495C-A840-E7017C7839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Nesklamať dôveru</a:t>
            </a:r>
          </a:p>
          <a:p>
            <a:r>
              <a:rPr lang="sk-SK" sz="1800" dirty="0"/>
              <a:t>Plniť sľuby</a:t>
            </a:r>
          </a:p>
          <a:p>
            <a:r>
              <a:rPr lang="sk-SK" sz="1800" dirty="0"/>
              <a:t>Správať sa predvídateľne</a:t>
            </a:r>
          </a:p>
          <a:p>
            <a:r>
              <a:rPr lang="sk-SK" sz="1800" dirty="0"/>
              <a:t>Dodržiavanie stanovených programov</a:t>
            </a:r>
          </a:p>
          <a:p>
            <a:r>
              <a:rPr lang="sk-SK" sz="1800" dirty="0"/>
              <a:t>Vytvorenie rituálov, zvykov</a:t>
            </a:r>
          </a:p>
        </p:txBody>
      </p:sp>
    </p:spTree>
    <p:extLst>
      <p:ext uri="{BB962C8B-B14F-4D97-AF65-F5344CB8AC3E}">
        <p14:creationId xmlns:p14="http://schemas.microsoft.com/office/powerpoint/2010/main" val="181386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240FB4-910A-43AD-B4A0-19F745F8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podpory a opory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8099C036-BA64-4764-BF07-3D4AEEFF6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27590230-928D-4859-9824-C352D27B20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Znižuje pocity osamelosti a izolácie</a:t>
            </a:r>
          </a:p>
          <a:p>
            <a:r>
              <a:rPr lang="sk-SK" sz="1800" dirty="0"/>
              <a:t>Spojená so sociálnou sieťou a pozitívnym hodnotením správania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AD8D41BA-5E20-4BEC-BC02-912F59BE0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7696954F-B4B3-4ED9-B0D7-FE9A409BE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006741"/>
          </a:xfrm>
        </p:spPr>
        <p:txBody>
          <a:bodyPr/>
          <a:lstStyle/>
          <a:p>
            <a:r>
              <a:rPr lang="sk-SK" sz="1800" dirty="0"/>
              <a:t>Rozvíjanie a podporovanie záujmov a samostatnosti</a:t>
            </a:r>
          </a:p>
          <a:p>
            <a:r>
              <a:rPr lang="sk-SK" sz="1800" dirty="0"/>
              <a:t>Poskytnutie pomoci pri prekonávaní prekážok</a:t>
            </a:r>
          </a:p>
          <a:p>
            <a:r>
              <a:rPr lang="sk-SK" sz="1800" dirty="0"/>
              <a:t>Podporné dotyky, povzbudzujúce gestá</a:t>
            </a:r>
          </a:p>
          <a:p>
            <a:r>
              <a:rPr lang="sk-SK" sz="1800" dirty="0"/>
              <a:t>Akceptovanie človeka, prejavovanie rešpektu a dôstojnosti</a:t>
            </a:r>
          </a:p>
          <a:p>
            <a:r>
              <a:rPr lang="sk-SK" sz="1800" dirty="0"/>
              <a:t>Chváliť a oceňovať žiadúce správanie</a:t>
            </a:r>
          </a:p>
          <a:p>
            <a:endParaRPr lang="sk-SK" sz="18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902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FE717D-F38B-4D22-8733-5AF7E495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limitov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D0DE36A7-E53F-4BC2-B30A-0195E672B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BF910D0E-805A-4ADC-A817-4F3E3C6C23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1900" dirty="0"/>
              <a:t>Potrebujeme poznať pravidlá správania, ktorými sa máme riadiť a ktorými by sa mali riadiť aj ostatní okolo nás </a:t>
            </a:r>
          </a:p>
          <a:p>
            <a:r>
              <a:rPr lang="sk-SK" sz="1900" dirty="0"/>
              <a:t>Limity obmedzujú a chránia</a:t>
            </a:r>
          </a:p>
          <a:p>
            <a:r>
              <a:rPr lang="sk-SK" sz="1900" dirty="0"/>
              <a:t>Prinášajú pocit istoty a bezpečia</a:t>
            </a:r>
          </a:p>
          <a:p>
            <a:r>
              <a:rPr lang="sk-SK" sz="1900" dirty="0"/>
              <a:t>Pomáhajú nám porozumieť svetu okolo nás a orientovať sa v ňom </a:t>
            </a:r>
          </a:p>
          <a:p>
            <a:endParaRPr lang="sk-SK" dirty="0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9759193E-3322-47FD-8159-E9B02A7B2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D2F48829-84DC-4467-A5B3-41D6543D5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912737"/>
          </a:xfrm>
        </p:spPr>
        <p:txBody>
          <a:bodyPr>
            <a:normAutofit/>
          </a:bodyPr>
          <a:lstStyle/>
          <a:p>
            <a:r>
              <a:rPr lang="sk-SK" sz="1800" dirty="0"/>
              <a:t>Vytvorenie noriem správania</a:t>
            </a:r>
          </a:p>
          <a:p>
            <a:r>
              <a:rPr lang="sk-SK" sz="1800" dirty="0"/>
              <a:t>Jasné pravidlá skupiny</a:t>
            </a:r>
          </a:p>
          <a:p>
            <a:r>
              <a:rPr lang="sk-SK" sz="1800" dirty="0"/>
              <a:t>Vysvetľovanie a diskutovanie o rôznych spôsoboch správania</a:t>
            </a:r>
          </a:p>
          <a:p>
            <a:r>
              <a:rPr lang="sk-SK" sz="1800" dirty="0"/>
              <a:t>Konzistentne dodržiavať dohodnuté pravidlá, nerobiť výnimky</a:t>
            </a:r>
          </a:p>
        </p:txBody>
      </p:sp>
    </p:spTree>
    <p:extLst>
      <p:ext uri="{BB962C8B-B14F-4D97-AF65-F5344CB8AC3E}">
        <p14:creationId xmlns:p14="http://schemas.microsoft.com/office/powerpoint/2010/main" val="1813914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C9924E-339C-4CB1-A7EC-D2F34ADF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miesta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6ED4168-A614-4706-8DD7-EE542F825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Dieťa sa nechce deliť, lipne na svojich veciach</a:t>
            </a:r>
          </a:p>
          <a:p>
            <a:r>
              <a:rPr lang="sk-SK" sz="1800" dirty="0"/>
              <a:t>Hromadenie veci</a:t>
            </a:r>
          </a:p>
          <a:p>
            <a:r>
              <a:rPr lang="sk-SK" sz="1800" dirty="0"/>
              <a:t>Tvrdá obrana svojho miesta – agresívne teritoriálne správanie</a:t>
            </a:r>
          </a:p>
          <a:p>
            <a:r>
              <a:rPr lang="sk-SK" sz="1800" dirty="0"/>
              <a:t>Unikanie do fantázie, „odpojenie“ sa od reality, denné snenie</a:t>
            </a:r>
          </a:p>
          <a:p>
            <a:r>
              <a:rPr lang="sk-SK" sz="1800" dirty="0"/>
              <a:t>Neprimerané reakcie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19270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283EF9-A020-4326-ABB2-30D8B1E9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výživy a podnetov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41FCB85-C90C-42D0-BB22-12F35D09C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3775"/>
          </a:xfrm>
        </p:spPr>
        <p:txBody>
          <a:bodyPr>
            <a:normAutofit/>
          </a:bodyPr>
          <a:lstStyle/>
          <a:p>
            <a:r>
              <a:rPr lang="sk-SK" dirty="0"/>
              <a:t>Nesústredenosť</a:t>
            </a:r>
          </a:p>
          <a:p>
            <a:r>
              <a:rPr lang="sk-SK" dirty="0"/>
              <a:t>Krádeže aj keď si človek uvedomuje, že je to nemá robiť</a:t>
            </a:r>
          </a:p>
          <a:p>
            <a:r>
              <a:rPr lang="sk-SK" dirty="0"/>
              <a:t>Schovávanie jedla</a:t>
            </a:r>
          </a:p>
          <a:p>
            <a:r>
              <a:rPr lang="sk-SK" dirty="0"/>
              <a:t>Hromadenie jedla</a:t>
            </a:r>
          </a:p>
          <a:p>
            <a:r>
              <a:rPr lang="sk-SK" dirty="0"/>
              <a:t>Neistota, nedôverčivosť </a:t>
            </a:r>
          </a:p>
          <a:p>
            <a:r>
              <a:rPr lang="sk-SK" dirty="0"/>
              <a:t>Snaha zapáčiť sa, votrieť sa do priazne</a:t>
            </a:r>
          </a:p>
          <a:p>
            <a:r>
              <a:rPr lang="sk-SK" dirty="0"/>
              <a:t>V snahe upútať pozornosť demonštruje rôzne ťažkosti fyzického a psychického druhu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1113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3216DC-E385-4F94-997B-E3BCA7AE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bezpečia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7CDA2FD3-A050-4197-90F0-5E38C544A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Zvýšená podráždenosť až agresia</a:t>
            </a:r>
          </a:p>
          <a:p>
            <a:pPr marL="0" indent="0">
              <a:buNone/>
            </a:pPr>
            <a:r>
              <a:rPr lang="sk-SK" sz="1800" dirty="0"/>
              <a:t>alebo</a:t>
            </a:r>
          </a:p>
          <a:p>
            <a:r>
              <a:rPr lang="sk-SK" sz="1800" dirty="0"/>
              <a:t>Zamĺknutosť a ustrašenosť, problém zapojiť sa do spoločenských </a:t>
            </a:r>
            <a:r>
              <a:rPr lang="sk-SK" sz="1800" err="1"/>
              <a:t>aktivít</a:t>
            </a:r>
            <a:r>
              <a:rPr lang="sk-SK" sz="1800"/>
              <a:t>, neprejavuje </a:t>
            </a:r>
            <a:r>
              <a:rPr lang="sk-SK" sz="1800" dirty="0"/>
              <a:t>sa</a:t>
            </a:r>
          </a:p>
          <a:p>
            <a:r>
              <a:rPr lang="sk-SK" sz="1800" dirty="0" err="1"/>
              <a:t>Rigidita</a:t>
            </a:r>
            <a:r>
              <a:rPr lang="sk-SK" sz="1800" dirty="0"/>
              <a:t>, ťažká adaptácia, trvanie na rituáloch a pravidlách, aj keď sa to v danej chvíli nehodí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212210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0E2DDB-6805-45D3-A802-0294D1DC5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podpory a opory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8B2EBBD-5BFD-4839-AA71-3A1AB133A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Emočná uzavretosť – problém prejavovať city</a:t>
            </a:r>
          </a:p>
          <a:p>
            <a:r>
              <a:rPr lang="sk-SK" dirty="0"/>
              <a:t>Tvrdé až hrubé vystupovanie</a:t>
            </a:r>
          </a:p>
          <a:p>
            <a:r>
              <a:rPr lang="sk-SK" dirty="0"/>
              <a:t>Zosmiešňuje pocity iných </a:t>
            </a:r>
          </a:p>
          <a:p>
            <a:r>
              <a:rPr lang="sk-SK" dirty="0"/>
              <a:t>Cynická a sarkastická komunikácia hlavne, keď ide o emocionálne témy</a:t>
            </a:r>
          </a:p>
          <a:p>
            <a:r>
              <a:rPr lang="sk-SK" dirty="0"/>
              <a:t>Odmietavá až agresívna reakcia na snahu podporiť ho</a:t>
            </a:r>
          </a:p>
          <a:p>
            <a:r>
              <a:rPr lang="sk-SK" dirty="0"/>
              <a:t>Nedôveruje si a maskuje to tvrdosťou alebo aroganciou</a:t>
            </a:r>
          </a:p>
        </p:txBody>
      </p:sp>
    </p:spTree>
    <p:extLst>
      <p:ext uri="{BB962C8B-B14F-4D97-AF65-F5344CB8AC3E}">
        <p14:creationId xmlns:p14="http://schemas.microsoft.com/office/powerpoint/2010/main" val="1485017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928ACD-D5FE-4837-909C-74C7DA22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limitov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40DD4536-8C4C-4521-BFE0-E74D613D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Problém prispôsobiť sa pravidlám</a:t>
            </a:r>
          </a:p>
          <a:p>
            <a:r>
              <a:rPr lang="sk-SK" sz="1800" dirty="0"/>
              <a:t>Neistota, často prestupuje pravidlá a nie je si vedomé nesprávnosti svojho konania, nerozumie, kde urobil chybu</a:t>
            </a:r>
          </a:p>
          <a:p>
            <a:r>
              <a:rPr lang="sk-SK" sz="1800" dirty="0"/>
              <a:t>Nepokoj, nervozita, hyperaktivita, nepozornosť</a:t>
            </a:r>
          </a:p>
          <a:p>
            <a:r>
              <a:rPr lang="sk-SK" sz="1800" dirty="0"/>
              <a:t>Môže tvrdo nastoľovať svoje pravidlá a vyžadovať, aby ich ostatní dodržiavali – tieto pravidlá však nemusia byť konštruktívne ani žiaduce</a:t>
            </a:r>
          </a:p>
        </p:txBody>
      </p:sp>
    </p:spTree>
    <p:extLst>
      <p:ext uri="{BB962C8B-B14F-4D97-AF65-F5344CB8AC3E}">
        <p14:creationId xmlns:p14="http://schemas.microsoft.com/office/powerpoint/2010/main" val="416946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C32652-0E60-4CC9-A40D-51ACC31B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Pohľady na základné potreby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9E4D8B6-1176-4430-8518-51F77B96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Maslowova</a:t>
            </a:r>
            <a:r>
              <a:rPr lang="sk-SK" dirty="0"/>
              <a:t> pyramída potrieb</a:t>
            </a:r>
          </a:p>
          <a:p>
            <a:r>
              <a:rPr lang="sk-SK" dirty="0"/>
              <a:t>Potreby podľa </a:t>
            </a:r>
            <a:r>
              <a:rPr lang="sk-SK" dirty="0" err="1"/>
              <a:t>Pesso</a:t>
            </a:r>
            <a:r>
              <a:rPr lang="sk-SK" dirty="0"/>
              <a:t> </a:t>
            </a:r>
            <a:r>
              <a:rPr lang="sk-SK" dirty="0" err="1"/>
              <a:t>Boyden</a:t>
            </a:r>
            <a:r>
              <a:rPr lang="sk-SK" dirty="0"/>
              <a:t> psychomotorickej terapie </a:t>
            </a:r>
          </a:p>
          <a:p>
            <a:endParaRPr lang="sk-SK" dirty="0"/>
          </a:p>
          <a:p>
            <a:r>
              <a:rPr lang="sk-SK" dirty="0"/>
              <a:t>Porozumenie potrebám = porozumenie správaniu</a:t>
            </a:r>
          </a:p>
          <a:p>
            <a:r>
              <a:rPr lang="sk-SK" dirty="0"/>
              <a:t>Porozumenie nenaplneným potrebám = porozumenie problémovému správaniu </a:t>
            </a:r>
          </a:p>
        </p:txBody>
      </p:sp>
    </p:spTree>
    <p:extLst>
      <p:ext uri="{BB962C8B-B14F-4D97-AF65-F5344CB8AC3E}">
        <p14:creationId xmlns:p14="http://schemas.microsoft.com/office/powerpoint/2010/main" val="339014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18AC69-2E6A-4F26-9D60-8871FEEF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Maslowowa</a:t>
            </a:r>
            <a:r>
              <a:rPr lang="sk-SK" dirty="0"/>
              <a:t> pyramída potrieb</a:t>
            </a:r>
          </a:p>
        </p:txBody>
      </p:sp>
      <p:pic>
        <p:nvPicPr>
          <p:cNvPr id="6" name="Obrázok 5" descr="Obrázok, na ktorom je text, kreslenie&#10;&#10;Automaticky generovaný popis">
            <a:extLst>
              <a:ext uri="{FF2B5EF4-FFF2-40B4-BE49-F238E27FC236}">
                <a16:creationId xmlns:a16="http://schemas.microsoft.com/office/drawing/2014/main" xmlns="" id="{A3BA8335-0A05-4386-9C5E-12FD10D66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657" y="1853754"/>
            <a:ext cx="4621343" cy="3923042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xmlns="" id="{B9788FE9-E544-4D85-B0EE-AFEC754F528F}"/>
              </a:ext>
            </a:extLst>
          </p:cNvPr>
          <p:cNvSpPr txBox="1"/>
          <p:nvPr/>
        </p:nvSpPr>
        <p:spPr>
          <a:xfrm>
            <a:off x="6542202" y="1979629"/>
            <a:ext cx="50716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dirty="0"/>
              <a:t>Jednanie človeka je riadené snahou napĺňať svoje základné potreby. </a:t>
            </a:r>
          </a:p>
          <a:p>
            <a:pPr marL="285750" indent="-285750">
              <a:buFontTx/>
              <a:buChar char="-"/>
            </a:pPr>
            <a:r>
              <a:rPr lang="sk-SK" dirty="0"/>
              <a:t>Čím nižšie sa potreba v pyramíde nachádza, tým je naliehavejšia. </a:t>
            </a:r>
          </a:p>
          <a:p>
            <a:pPr marL="285750" indent="-285750">
              <a:buFontTx/>
              <a:buChar char="-"/>
            </a:pPr>
            <a:r>
              <a:rPr lang="sk-SK" dirty="0"/>
              <a:t>Prvé 4 sú tzv. nedostatkové – správanie motivuje nedostatok ich uspokojenia.</a:t>
            </a:r>
          </a:p>
          <a:p>
            <a:pPr marL="285750" indent="-285750">
              <a:buFontTx/>
              <a:buChar char="-"/>
            </a:pPr>
            <a:r>
              <a:rPr lang="sk-SK" dirty="0"/>
              <a:t>Sebarealizácia – voláme ju tzv. potreba bytia, potreba naplniť svoje schopnosti a stať sa najlepšou verziou samého seba. </a:t>
            </a:r>
          </a:p>
        </p:txBody>
      </p:sp>
    </p:spTree>
    <p:extLst>
      <p:ext uri="{BB962C8B-B14F-4D97-AF65-F5344CB8AC3E}">
        <p14:creationId xmlns:p14="http://schemas.microsoft.com/office/powerpoint/2010/main" val="191243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2A7B05-FADF-489C-82D8-763B406D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22629"/>
          </a:xfrm>
        </p:spPr>
        <p:txBody>
          <a:bodyPr/>
          <a:lstStyle/>
          <a:p>
            <a:r>
              <a:rPr lang="sk-SK" dirty="0"/>
              <a:t>deprivácia</a:t>
            </a: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xmlns="" id="{171C5675-0ED4-4A58-8F21-33E8C31BD4CC}"/>
              </a:ext>
            </a:extLst>
          </p:cNvPr>
          <p:cNvSpPr/>
          <p:nvPr/>
        </p:nvSpPr>
        <p:spPr>
          <a:xfrm>
            <a:off x="1451578" y="1859339"/>
            <a:ext cx="96032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= psychický stav, ktorý nastáva následkom takých životných situácií, kedy subjektu nie je daná príležitosť na uspokojenie niektorej jeho základnej potreby v dostatočnej miere a dostatočne dlhý čas (</a:t>
            </a:r>
            <a:r>
              <a:rPr lang="sk-SK" dirty="0" err="1"/>
              <a:t>Matějček</a:t>
            </a:r>
            <a:r>
              <a:rPr lang="sk-SK" dirty="0"/>
              <a:t>, </a:t>
            </a:r>
            <a:r>
              <a:rPr lang="sk-SK" dirty="0" err="1"/>
              <a:t>Langmeier</a:t>
            </a:r>
            <a:r>
              <a:rPr lang="sk-SK" dirty="0"/>
              <a:t>, 2011)</a:t>
            </a:r>
          </a:p>
          <a:p>
            <a:endParaRPr lang="sk-SK" dirty="0"/>
          </a:p>
          <a:p>
            <a:r>
              <a:rPr lang="sk-SK" dirty="0"/>
              <a:t>Môže spôsobiť zaostávanie aj o jeden stupeň v klasifikácii mentálneho postihnutia</a:t>
            </a:r>
          </a:p>
          <a:p>
            <a:endParaRPr lang="sk-SK" dirty="0"/>
          </a:p>
          <a:p>
            <a:r>
              <a:rPr lang="sk-SK" b="1" dirty="0"/>
              <a:t>Následky</a:t>
            </a:r>
            <a:r>
              <a:rPr lang="sk-SK" dirty="0"/>
              <a:t> závisia od: veku, intenzity a spôsobu deprivácie, dĺžka trvania nevhodného správania, osoba, ktorá sa nevhodne správala</a:t>
            </a:r>
          </a:p>
          <a:p>
            <a:endParaRPr lang="sk-SK" dirty="0"/>
          </a:p>
          <a:p>
            <a:pPr marL="285750" indent="-285750">
              <a:buFontTx/>
              <a:buChar char="-"/>
            </a:pPr>
            <a:r>
              <a:rPr lang="sk-SK" dirty="0"/>
              <a:t>Video: </a:t>
            </a:r>
            <a:r>
              <a:rPr lang="sk-SK" dirty="0">
                <a:hlinkClick r:id="rId2"/>
              </a:rPr>
              <a:t>https://www.youtube.com/watch?v=iW3UHcYfCPI</a:t>
            </a:r>
            <a:endParaRPr lang="sk-SK" dirty="0"/>
          </a:p>
          <a:p>
            <a:pPr marL="285750" indent="-285750">
              <a:buFontTx/>
              <a:buChar char="-"/>
            </a:pPr>
            <a:r>
              <a:rPr lang="sk-SK" dirty="0"/>
              <a:t>Video: </a:t>
            </a:r>
            <a:r>
              <a:rPr lang="sk-SK" dirty="0">
                <a:hlinkClick r:id="rId3"/>
              </a:rPr>
              <a:t>https://www.youtube.com/watch?v=apzXGEbZht0&amp;t=99s</a:t>
            </a:r>
            <a:endParaRPr lang="sk-SK" dirty="0"/>
          </a:p>
          <a:p>
            <a:pPr marL="285750" indent="-285750"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351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7CAC86-EE78-4973-901E-BB07729E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</a:t>
            </a:r>
            <a:r>
              <a:rPr lang="sk-SK" dirty="0" err="1"/>
              <a:t>deprivovanej</a:t>
            </a:r>
            <a:r>
              <a:rPr lang="sk-SK" dirty="0"/>
              <a:t> osobnosti </a:t>
            </a:r>
            <a:r>
              <a:rPr lang="sk-SK" sz="1800" dirty="0"/>
              <a:t>(</a:t>
            </a:r>
            <a:r>
              <a:rPr lang="sk-SK" sz="1800" dirty="0" err="1"/>
              <a:t>Langmeier</a:t>
            </a:r>
            <a:r>
              <a:rPr lang="sk-SK" sz="1800" dirty="0"/>
              <a:t>, </a:t>
            </a:r>
            <a:r>
              <a:rPr lang="sk-SK" sz="1800" dirty="0" err="1"/>
              <a:t>Matějček</a:t>
            </a:r>
            <a:r>
              <a:rPr lang="sk-SK" sz="1800" dirty="0"/>
              <a:t>, 1974)</a:t>
            </a:r>
            <a:endParaRPr lang="sk-SK" dirty="0"/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xmlns="" id="{3406792B-37DC-4B98-8D72-4E13F107DEEA}"/>
              </a:ext>
            </a:extLst>
          </p:cNvPr>
          <p:cNvSpPr/>
          <p:nvPr/>
        </p:nvSpPr>
        <p:spPr>
          <a:xfrm>
            <a:off x="1451579" y="1936828"/>
            <a:ext cx="3718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/>
              <a:t>Typ pomerne dobre prispôsobivý</a:t>
            </a:r>
          </a:p>
        </p:txBody>
      </p:sp>
      <p:sp>
        <p:nvSpPr>
          <p:cNvPr id="4" name="Zástupný symbol textu 4">
            <a:extLst>
              <a:ext uri="{FF2B5EF4-FFF2-40B4-BE49-F238E27FC236}">
                <a16:creationId xmlns:a16="http://schemas.microsoft.com/office/drawing/2014/main" xmlns="" id="{3770C392-B1E9-4AB1-8923-6F505778A624}"/>
              </a:ext>
            </a:extLst>
          </p:cNvPr>
          <p:cNvSpPr txBox="1">
            <a:spLocks/>
          </p:cNvSpPr>
          <p:nvPr/>
        </p:nvSpPr>
        <p:spPr>
          <a:xfrm>
            <a:off x="6172200" y="1936828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1800" b="1" dirty="0"/>
              <a:t>Typ sociálne provokatívny</a:t>
            </a:r>
          </a:p>
        </p:txBody>
      </p:sp>
      <p:sp>
        <p:nvSpPr>
          <p:cNvPr id="6" name="Zástupný symbol obsahu 3">
            <a:extLst>
              <a:ext uri="{FF2B5EF4-FFF2-40B4-BE49-F238E27FC236}">
                <a16:creationId xmlns:a16="http://schemas.microsoft.com/office/drawing/2014/main" xmlns="" id="{7286B466-F401-44A4-A171-80228205660A}"/>
              </a:ext>
            </a:extLst>
          </p:cNvPr>
          <p:cNvSpPr txBox="1">
            <a:spLocks/>
          </p:cNvSpPr>
          <p:nvPr/>
        </p:nvSpPr>
        <p:spPr>
          <a:xfrm>
            <a:off x="1451579" y="2505075"/>
            <a:ext cx="4568222" cy="240021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Dokážu sa citovo naviazať a získať si náklonnosť inej osoby</a:t>
            </a:r>
          </a:p>
          <a:p>
            <a:r>
              <a:rPr lang="sk-SK" sz="1800" dirty="0"/>
              <a:t>Dokážu si získať pozornosť svojou prispôsobenosťou a sociálnymi zručnosťami</a:t>
            </a:r>
          </a:p>
        </p:txBody>
      </p:sp>
      <p:sp>
        <p:nvSpPr>
          <p:cNvPr id="7" name="Zástupný symbol obsahu 5">
            <a:extLst>
              <a:ext uri="{FF2B5EF4-FFF2-40B4-BE49-F238E27FC236}">
                <a16:creationId xmlns:a16="http://schemas.microsoft.com/office/drawing/2014/main" xmlns="" id="{5DA1594E-7211-4FBE-808B-B6D4B34D26EB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27078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Pozornosť sa pokúšajú získať provokovaním – viditeľná snaha už od 1. roka života</a:t>
            </a:r>
          </a:p>
          <a:p>
            <a:r>
              <a:rPr lang="sk-SK" sz="1800" dirty="0"/>
              <a:t>Zlosť, agresivita, žiarlivosť</a:t>
            </a:r>
          </a:p>
          <a:p>
            <a:r>
              <a:rPr lang="sk-SK" sz="1800" dirty="0"/>
              <a:t>Stupňovanie provokatívneho správania – pravdepodobnosť výskytu porúch správania</a:t>
            </a:r>
          </a:p>
        </p:txBody>
      </p:sp>
    </p:spTree>
    <p:extLst>
      <p:ext uri="{BB962C8B-B14F-4D97-AF65-F5344CB8AC3E}">
        <p14:creationId xmlns:p14="http://schemas.microsoft.com/office/powerpoint/2010/main" val="192268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64583D-F888-40B5-9775-73411662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</a:t>
            </a:r>
            <a:r>
              <a:rPr lang="sk-SK" dirty="0" err="1"/>
              <a:t>deprivovanej</a:t>
            </a:r>
            <a:r>
              <a:rPr lang="sk-SK" dirty="0"/>
              <a:t> osobnosti </a:t>
            </a:r>
            <a:r>
              <a:rPr lang="sk-SK" sz="1800" dirty="0"/>
              <a:t>(</a:t>
            </a:r>
            <a:r>
              <a:rPr lang="sk-SK" sz="1800" dirty="0" err="1"/>
              <a:t>Langmeier</a:t>
            </a:r>
            <a:r>
              <a:rPr lang="sk-SK" sz="1800" dirty="0"/>
              <a:t>, </a:t>
            </a:r>
            <a:r>
              <a:rPr lang="sk-SK" sz="1800" dirty="0" err="1"/>
              <a:t>Matějček</a:t>
            </a:r>
            <a:r>
              <a:rPr lang="sk-SK" sz="1800" dirty="0"/>
              <a:t>, 1974)</a:t>
            </a:r>
            <a:endParaRPr lang="sk-SK" dirty="0"/>
          </a:p>
        </p:txBody>
      </p:sp>
      <p:sp>
        <p:nvSpPr>
          <p:cNvPr id="3" name="Zástupný symbol textu 2">
            <a:extLst>
              <a:ext uri="{FF2B5EF4-FFF2-40B4-BE49-F238E27FC236}">
                <a16:creationId xmlns:a16="http://schemas.microsoft.com/office/drawing/2014/main" xmlns="" id="{EBED867D-70E5-427F-A6FA-ED2625C7E4A2}"/>
              </a:ext>
            </a:extLst>
          </p:cNvPr>
          <p:cNvSpPr txBox="1">
            <a:spLocks/>
          </p:cNvSpPr>
          <p:nvPr/>
        </p:nvSpPr>
        <p:spPr>
          <a:xfrm>
            <a:off x="1451579" y="1990486"/>
            <a:ext cx="35048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b="1" dirty="0"/>
              <a:t>Útlmový typ</a:t>
            </a:r>
          </a:p>
        </p:txBody>
      </p:sp>
      <p:sp>
        <p:nvSpPr>
          <p:cNvPr id="4" name="Zástupný symbol textu 4">
            <a:extLst>
              <a:ext uri="{FF2B5EF4-FFF2-40B4-BE49-F238E27FC236}">
                <a16:creationId xmlns:a16="http://schemas.microsoft.com/office/drawing/2014/main" xmlns="" id="{F40D3301-E9EF-4756-A1D0-6C3FAEBF9044}"/>
              </a:ext>
            </a:extLst>
          </p:cNvPr>
          <p:cNvSpPr txBox="1">
            <a:spLocks/>
          </p:cNvSpPr>
          <p:nvPr/>
        </p:nvSpPr>
        <p:spPr>
          <a:xfrm>
            <a:off x="6813135" y="1990486"/>
            <a:ext cx="3638372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b="1" dirty="0"/>
              <a:t>Sociálne hyperaktívny typ</a:t>
            </a:r>
          </a:p>
        </p:txBody>
      </p:sp>
      <p:sp>
        <p:nvSpPr>
          <p:cNvPr id="6" name="Zástupný symbol obsahu 3">
            <a:extLst>
              <a:ext uri="{FF2B5EF4-FFF2-40B4-BE49-F238E27FC236}">
                <a16:creationId xmlns:a16="http://schemas.microsoft.com/office/drawing/2014/main" xmlns="" id="{78ECE01A-D3E8-4B5C-B9EC-30C1AAA7FA8B}"/>
              </a:ext>
            </a:extLst>
          </p:cNvPr>
          <p:cNvSpPr txBox="1">
            <a:spLocks/>
          </p:cNvSpPr>
          <p:nvPr/>
        </p:nvSpPr>
        <p:spPr>
          <a:xfrm>
            <a:off x="1451579" y="2402442"/>
            <a:ext cx="4539078" cy="30924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Pasivita, apatia</a:t>
            </a:r>
          </a:p>
          <a:p>
            <a:r>
              <a:rPr lang="sk-SK" sz="1800" dirty="0"/>
              <a:t>Monotónna až primitívna hra</a:t>
            </a:r>
          </a:p>
          <a:p>
            <a:r>
              <a:rPr lang="sk-SK" sz="1800" dirty="0"/>
              <a:t>Znížený sociálny záujem a zvýšený záujem o hmatateľné veci</a:t>
            </a:r>
          </a:p>
          <a:p>
            <a:r>
              <a:rPr lang="sk-SK" sz="1800" dirty="0"/>
              <a:t>Reakcia na sociálny kontakt je nevýrazná – považované za tzv. dobré deti, unikajú pozornosti vychovávateľov</a:t>
            </a:r>
          </a:p>
        </p:txBody>
      </p:sp>
      <p:sp>
        <p:nvSpPr>
          <p:cNvPr id="7" name="Zástupný symbol obsahu 5">
            <a:extLst>
              <a:ext uri="{FF2B5EF4-FFF2-40B4-BE49-F238E27FC236}">
                <a16:creationId xmlns:a16="http://schemas.microsoft.com/office/drawing/2014/main" xmlns="" id="{A18BDF77-BC69-42E2-A3C3-27130D26AD65}"/>
              </a:ext>
            </a:extLst>
          </p:cNvPr>
          <p:cNvSpPr txBox="1">
            <a:spLocks/>
          </p:cNvSpPr>
          <p:nvPr/>
        </p:nvSpPr>
        <p:spPr>
          <a:xfrm>
            <a:off x="6813135" y="2505075"/>
            <a:ext cx="5183188" cy="30924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Radi sa predvádzajú</a:t>
            </a:r>
          </a:p>
          <a:p>
            <a:r>
              <a:rPr lang="sk-SK" sz="1800" dirty="0"/>
              <a:t>Ľahko nadväzujú kontakt so sociálnym prostredím</a:t>
            </a:r>
          </a:p>
          <a:p>
            <a:r>
              <a:rPr lang="sk-SK" sz="1800" dirty="0"/>
              <a:t>Prehnaný sociálny záujem</a:t>
            </a:r>
          </a:p>
          <a:p>
            <a:r>
              <a:rPr lang="sk-SK" sz="1800" dirty="0"/>
              <a:t>Prítulné správanie aj k cudzím ľuďom</a:t>
            </a:r>
          </a:p>
          <a:p>
            <a:r>
              <a:rPr lang="sk-SK" sz="1800" dirty="0"/>
              <a:t>Napriek prítulnosti chýba hlbšie prežívanie vzťahov</a:t>
            </a:r>
          </a:p>
        </p:txBody>
      </p:sp>
    </p:spTree>
    <p:extLst>
      <p:ext uri="{BB962C8B-B14F-4D97-AF65-F5344CB8AC3E}">
        <p14:creationId xmlns:p14="http://schemas.microsoft.com/office/powerpoint/2010/main" val="317778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64583D-F888-40B5-9775-73411662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</a:t>
            </a:r>
            <a:r>
              <a:rPr lang="sk-SK" dirty="0" err="1"/>
              <a:t>deprivovanej</a:t>
            </a:r>
            <a:r>
              <a:rPr lang="sk-SK" dirty="0"/>
              <a:t> osobnosti </a:t>
            </a:r>
            <a:r>
              <a:rPr lang="sk-SK" sz="1800" dirty="0"/>
              <a:t>(</a:t>
            </a:r>
            <a:r>
              <a:rPr lang="sk-SK" sz="1800" dirty="0" err="1"/>
              <a:t>Langmeier</a:t>
            </a:r>
            <a:r>
              <a:rPr lang="sk-SK" sz="1800" dirty="0"/>
              <a:t>, </a:t>
            </a:r>
            <a:r>
              <a:rPr lang="sk-SK" sz="1800" dirty="0" err="1"/>
              <a:t>Matějček</a:t>
            </a:r>
            <a:r>
              <a:rPr lang="sk-SK" sz="1800" dirty="0"/>
              <a:t>, 1974)</a:t>
            </a:r>
            <a:endParaRPr lang="sk-SK" dirty="0"/>
          </a:p>
        </p:txBody>
      </p:sp>
      <p:sp>
        <p:nvSpPr>
          <p:cNvPr id="8" name="Zástupný symbol textu 2">
            <a:extLst>
              <a:ext uri="{FF2B5EF4-FFF2-40B4-BE49-F238E27FC236}">
                <a16:creationId xmlns:a16="http://schemas.microsoft.com/office/drawing/2014/main" xmlns="" id="{6B3E77C8-2954-45FC-8803-A2C70E3374A6}"/>
              </a:ext>
            </a:extLst>
          </p:cNvPr>
          <p:cNvSpPr txBox="1">
            <a:spLocks/>
          </p:cNvSpPr>
          <p:nvPr/>
        </p:nvSpPr>
        <p:spPr>
          <a:xfrm>
            <a:off x="1451579" y="1895800"/>
            <a:ext cx="51577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b="1" dirty="0"/>
              <a:t>Typ s náhradným uspokojovaním citových a sociálnych potrieb</a:t>
            </a:r>
          </a:p>
        </p:txBody>
      </p:sp>
      <p:sp>
        <p:nvSpPr>
          <p:cNvPr id="9" name="Zástupný symbol obsahu 3">
            <a:extLst>
              <a:ext uri="{FF2B5EF4-FFF2-40B4-BE49-F238E27FC236}">
                <a16:creationId xmlns:a16="http://schemas.microsoft.com/office/drawing/2014/main" xmlns="" id="{1FCDC06A-0729-4CEF-BB77-BA311F3A51DD}"/>
              </a:ext>
            </a:extLst>
          </p:cNvPr>
          <p:cNvSpPr txBox="1">
            <a:spLocks/>
          </p:cNvSpPr>
          <p:nvPr/>
        </p:nvSpPr>
        <p:spPr>
          <a:xfrm>
            <a:off x="1451578" y="2780086"/>
            <a:ext cx="5157787" cy="27164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Prejavy rôzne, rôzne intenzívne, vysoká individuálnosť</a:t>
            </a:r>
          </a:p>
          <a:p>
            <a:r>
              <a:rPr lang="sk-SK" sz="1800" dirty="0"/>
              <a:t>Pr. prejedanie, masturbácia, závislosť na veciach, deštruktívne správanie, narcistické správanie, prehnaný obdiv k sebe, zameranosť na oblečenie a výzor a pod. </a:t>
            </a:r>
          </a:p>
        </p:txBody>
      </p:sp>
    </p:spTree>
    <p:extLst>
      <p:ext uri="{BB962C8B-B14F-4D97-AF65-F5344CB8AC3E}">
        <p14:creationId xmlns:p14="http://schemas.microsoft.com/office/powerpoint/2010/main" val="205698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779022-19A7-4F2E-A93E-022BE665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potreby podľa koncepcie </a:t>
            </a:r>
            <a:r>
              <a:rPr lang="sk-SK" dirty="0" err="1"/>
              <a:t>Pesso</a:t>
            </a:r>
            <a:r>
              <a:rPr lang="sk-SK" dirty="0"/>
              <a:t> </a:t>
            </a:r>
            <a:r>
              <a:rPr lang="sk-SK" dirty="0" err="1"/>
              <a:t>Boyden</a:t>
            </a:r>
            <a:r>
              <a:rPr lang="sk-SK" dirty="0"/>
              <a:t> psychomotorickej terapie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47C6F0CC-D57E-4E2C-8C1F-150F25D0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Potreba miesta</a:t>
            </a:r>
          </a:p>
          <a:p>
            <a:r>
              <a:rPr lang="sk-SK" dirty="0"/>
              <a:t>Potreba výživy a podnetov</a:t>
            </a:r>
          </a:p>
          <a:p>
            <a:r>
              <a:rPr lang="sk-SK" dirty="0"/>
              <a:t>Potreba bezpečia</a:t>
            </a:r>
          </a:p>
          <a:p>
            <a:r>
              <a:rPr lang="sk-SK" dirty="0"/>
              <a:t>Potreba podpory a opory</a:t>
            </a:r>
          </a:p>
          <a:p>
            <a:r>
              <a:rPr lang="sk-SK" dirty="0"/>
              <a:t>Potreba limitov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71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DC08AC-ECF6-475D-B904-38586A2E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miesta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DFCD9BCE-54A4-453B-B7DE-C03A4CBAF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72805F90-6FC1-41A0-A58B-36BD86130D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Základný priestor, v ktorom žijeme</a:t>
            </a:r>
          </a:p>
          <a:p>
            <a:r>
              <a:rPr lang="sk-SK" sz="1800" dirty="0"/>
              <a:t>Fyzická rovina – konkrétny priestor </a:t>
            </a:r>
          </a:p>
          <a:p>
            <a:r>
              <a:rPr lang="sk-SK" sz="1800" dirty="0"/>
              <a:t>Psychologická rovina – mať priestor v niekoho živote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69BFD4DF-6977-461B-B1FD-0462C7C2E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11AE418B-8373-4129-A9AF-5A83A588B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232346"/>
          </a:xfrm>
        </p:spPr>
        <p:txBody>
          <a:bodyPr>
            <a:normAutofit lnSpcReduction="10000"/>
          </a:bodyPr>
          <a:lstStyle/>
          <a:p>
            <a:r>
              <a:rPr lang="sk-SK" sz="1800" dirty="0"/>
              <a:t>Život v stabilnom prostredí, bez presunov</a:t>
            </a:r>
          </a:p>
          <a:p>
            <a:r>
              <a:rPr lang="sk-SK" sz="1800" dirty="0"/>
              <a:t>Mať svoju stabilnú izbu, posteľ, veci</a:t>
            </a:r>
          </a:p>
          <a:p>
            <a:r>
              <a:rPr lang="sk-SK" sz="1800" dirty="0"/>
              <a:t>Mať osobu, ktorej na nás záleží, ktorá na nás myslí a v ktorej živote máme miesto</a:t>
            </a:r>
          </a:p>
          <a:p>
            <a:r>
              <a:rPr lang="sk-SK" sz="1800" dirty="0"/>
              <a:t>Mať stabilnú komunitu rovesníkov, miesta, kam sa chodia schovať pred dospelými, kde sa utiahnu, keď im nie je dobre </a:t>
            </a:r>
          </a:p>
          <a:p>
            <a:r>
              <a:rPr lang="sk-SK" sz="1800" dirty="0"/>
              <a:t>Mať osvojené stereotypy, rituály, zvyky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8116911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2314</TotalTime>
  <Words>970</Words>
  <Application>Microsoft Office PowerPoint</Application>
  <PresentationFormat>Vlastná</PresentationFormat>
  <Paragraphs>136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Galéria</vt:lpstr>
      <vt:lpstr>Základné potreby a deprivácia</vt:lpstr>
      <vt:lpstr>Pohľady na základné potreby</vt:lpstr>
      <vt:lpstr>Maslowowa pyramída potrieb</vt:lpstr>
      <vt:lpstr>deprivácia</vt:lpstr>
      <vt:lpstr>Typy deprivovanej osobnosti (Langmeier, Matějček, 1974)</vt:lpstr>
      <vt:lpstr>Typy deprivovanej osobnosti (Langmeier, Matějček, 1974)</vt:lpstr>
      <vt:lpstr>Typy deprivovanej osobnosti (Langmeier, Matějček, 1974)</vt:lpstr>
      <vt:lpstr>Základné potreby podľa koncepcie Pesso Boyden psychomotorickej terapie</vt:lpstr>
      <vt:lpstr>Potreba miesta</vt:lpstr>
      <vt:lpstr>Potreba výživy a podnetov</vt:lpstr>
      <vt:lpstr>Potreba bezpečia</vt:lpstr>
      <vt:lpstr>Potreba podpory a opory</vt:lpstr>
      <vt:lpstr>Potreba limitov</vt:lpstr>
      <vt:lpstr>Prejavy nenaplnenej potreby miesta</vt:lpstr>
      <vt:lpstr>Prejavy nenaplnenej potreby výživy a podnetov</vt:lpstr>
      <vt:lpstr>Prejavy nenaplnenej potreby bezpečia</vt:lpstr>
      <vt:lpstr>Prejavy nenaplnenej potreby podpory a opory</vt:lpstr>
      <vt:lpstr>Prejavy nenaplnenej potreby limitov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Základné potreby dieťaťA</dc:title>
  <dc:creator>Tana</dc:creator>
  <cp:lastModifiedBy>Tana</cp:lastModifiedBy>
  <cp:revision>28</cp:revision>
  <dcterms:created xsi:type="dcterms:W3CDTF">2020-04-29T20:55:18Z</dcterms:created>
  <dcterms:modified xsi:type="dcterms:W3CDTF">2022-02-12T16:31:20Z</dcterms:modified>
</cp:coreProperties>
</file>