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58" r:id="rId6"/>
    <p:sldId id="265" r:id="rId7"/>
    <p:sldId id="266" r:id="rId8"/>
    <p:sldId id="267" r:id="rId9"/>
    <p:sldId id="259" r:id="rId10"/>
    <p:sldId id="264" r:id="rId11"/>
  </p:sldIdLst>
  <p:sldSz cx="9144000" cy="6858000" type="screen4x3"/>
  <p:notesSz cx="6794500" cy="9931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106" d="100"/>
          <a:sy n="106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811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8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140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551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303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739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922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08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956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920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06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4B175-8860-4423-A13B-E1D285CEAA63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C8BF3-31E3-4281-B557-4C7381203F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657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Kognitívne schopnosti a ich špecifiká u detí s intelektovým narušením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Mgr. Tatiana Dubayová</a:t>
            </a:r>
          </a:p>
          <a:p>
            <a:r>
              <a:rPr lang="sk-SK" sz="2400" dirty="0" smtClean="0"/>
              <a:t>Katedra špeciálnej pedagogiky PF PU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2441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Reč</a:t>
            </a:r>
            <a:endParaRPr lang="sk-SK" sz="2800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866" y="1196752"/>
            <a:ext cx="4040188" cy="47406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Dieťa zo štandardnej populácie</a:t>
            </a:r>
            <a:endParaRPr lang="sk-SK" sz="20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92866" y="1700808"/>
            <a:ext cx="4040188" cy="3951288"/>
          </a:xfrm>
        </p:spPr>
        <p:txBody>
          <a:bodyPr/>
          <a:lstStyle/>
          <a:p>
            <a:pPr marL="0" indent="176213">
              <a:buFontTx/>
              <a:buChar char="-"/>
            </a:pPr>
            <a:r>
              <a:rPr lang="sk-SK" sz="2000" dirty="0" smtClean="0"/>
              <a:t>Vek 4 roky: schopné správne vyslovovať všetky hlásky, výrazná redukcia </a:t>
            </a:r>
            <a:r>
              <a:rPr lang="sk-SK" sz="2000" dirty="0" err="1" smtClean="0"/>
              <a:t>agramatizmov</a:t>
            </a:r>
            <a:r>
              <a:rPr lang="sk-SK" sz="2000" dirty="0" smtClean="0"/>
              <a:t>, používanie súvetí </a:t>
            </a:r>
          </a:p>
          <a:p>
            <a:pPr>
              <a:buFontTx/>
              <a:buChar char="-"/>
            </a:pPr>
            <a:endParaRPr lang="sk-SK" sz="2000" dirty="0"/>
          </a:p>
          <a:p>
            <a:pPr marL="182563" indent="-182563">
              <a:buFontTx/>
              <a:buChar char="-"/>
            </a:pPr>
            <a:r>
              <a:rPr lang="sk-SK" sz="2000" dirty="0" smtClean="0"/>
              <a:t>aktívna a pasívna slovná zásoba sú vyvážené</a:t>
            </a:r>
          </a:p>
          <a:p>
            <a:pPr>
              <a:buFontTx/>
              <a:buChar char="-"/>
            </a:pPr>
            <a:endParaRPr lang="sk-SK" sz="20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77342" y="1268760"/>
            <a:ext cx="4041775" cy="40205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Dieťa s MP</a:t>
            </a:r>
            <a:endParaRPr lang="sk-SK" sz="2000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2724" y="1700808"/>
            <a:ext cx="4247455" cy="4494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/>
              <a:t>- Vek 4 roky: 40% detí s MP ešte len začína rozprávať, jednoslovné pomenovania, jednoduché vety</a:t>
            </a:r>
          </a:p>
          <a:p>
            <a:pPr marL="0" indent="0">
              <a:buNone/>
            </a:pPr>
            <a:endParaRPr lang="sk-SK" sz="2000" dirty="0"/>
          </a:p>
          <a:p>
            <a:pPr>
              <a:buFontTx/>
              <a:buChar char="-"/>
            </a:pPr>
            <a:r>
              <a:rPr lang="sk-SK" sz="2000" dirty="0" err="1" smtClean="0"/>
              <a:t>agramatizmy</a:t>
            </a:r>
            <a:r>
              <a:rPr lang="sk-SK" sz="2000" dirty="0" smtClean="0"/>
              <a:t> pretrvávajú až do dospelosti</a:t>
            </a:r>
          </a:p>
          <a:p>
            <a:pPr>
              <a:buFontTx/>
              <a:buChar char="-"/>
            </a:pPr>
            <a:r>
              <a:rPr lang="sk-SK" sz="2000" dirty="0" smtClean="0"/>
              <a:t>nesprávna reprodukcia slov problémy s fonetickým rozlišovaním</a:t>
            </a:r>
          </a:p>
          <a:p>
            <a:pPr>
              <a:buFontTx/>
              <a:buChar char="-"/>
            </a:pPr>
            <a:r>
              <a:rPr lang="sk-SK" sz="2000" dirty="0" smtClean="0"/>
              <a:t>jednoduchý slovný prejav</a:t>
            </a:r>
          </a:p>
          <a:p>
            <a:pPr>
              <a:buFontTx/>
              <a:buChar char="-"/>
            </a:pPr>
            <a:r>
              <a:rPr lang="sk-SK" sz="2000" dirty="0" smtClean="0"/>
              <a:t>nízka slovná zásoba</a:t>
            </a:r>
          </a:p>
          <a:p>
            <a:pPr>
              <a:buFontTx/>
              <a:buChar char="-"/>
            </a:pPr>
            <a:r>
              <a:rPr lang="sk-SK" sz="2000" dirty="0" smtClean="0"/>
              <a:t>prevládanie nevýznamových slov</a:t>
            </a:r>
          </a:p>
          <a:p>
            <a:pPr>
              <a:buFontTx/>
              <a:buChar char="-"/>
            </a:pPr>
            <a:r>
              <a:rPr lang="sk-SK" sz="2000" dirty="0" smtClean="0"/>
              <a:t>pasívna slovná zásoba je vyššia</a:t>
            </a:r>
          </a:p>
          <a:p>
            <a:pPr>
              <a:buFontTx/>
              <a:buChar char="-"/>
            </a:pPr>
            <a:endParaRPr lang="sk-SK" sz="2000" dirty="0"/>
          </a:p>
        </p:txBody>
      </p:sp>
      <p:sp>
        <p:nvSpPr>
          <p:cNvPr id="7" name="BlokTextu 6"/>
          <p:cNvSpPr txBox="1"/>
          <p:nvPr/>
        </p:nvSpPr>
        <p:spPr>
          <a:xfrm>
            <a:off x="392866" y="6361601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Jakabčic</a:t>
            </a:r>
            <a:r>
              <a:rPr lang="sk-SK" dirty="0" smtClean="0"/>
              <a:t>, </a:t>
            </a:r>
            <a:r>
              <a:rPr lang="sk-SK" dirty="0" err="1" smtClean="0"/>
              <a:t>Požár</a:t>
            </a:r>
            <a:r>
              <a:rPr lang="sk-SK" dirty="0" smtClean="0"/>
              <a:t>, 1996; </a:t>
            </a:r>
            <a:r>
              <a:rPr lang="sk-SK" dirty="0" err="1" smtClean="0"/>
              <a:t>Požár</a:t>
            </a:r>
            <a:r>
              <a:rPr lang="sk-SK" dirty="0" smtClean="0"/>
              <a:t>, 2007, </a:t>
            </a:r>
            <a:r>
              <a:rPr lang="sk-SK" dirty="0" err="1" smtClean="0"/>
              <a:t>Atkinsonová</a:t>
            </a:r>
            <a:r>
              <a:rPr lang="sk-SK" dirty="0" smtClean="0"/>
              <a:t> a kol., 2012)</a:t>
            </a:r>
          </a:p>
        </p:txBody>
      </p:sp>
    </p:spTree>
    <p:extLst>
      <p:ext uri="{BB962C8B-B14F-4D97-AF65-F5344CB8AC3E}">
        <p14:creationId xmlns:p14="http://schemas.microsoft.com/office/powerpoint/2010/main" val="12258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Psychologická charakteristika detí s MP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C:\Users\tatiana.dubayova\Documents\Predmety UNIPO\patopsy-psychopedi\ob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"/>
            <a:ext cx="8496943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7452320" y="6519585"/>
            <a:ext cx="1512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Hu</a:t>
            </a:r>
            <a:r>
              <a:rPr lang="sk-SK" sz="1400" dirty="0" smtClean="0"/>
              <a:t>čík a kol., 2013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4741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Myslenie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= proces vedomého odrazu skutočnosti, ktoré zahrňuje aj objekty nedostupné bezprostredným zmyslovým vnímaním </a:t>
            </a:r>
            <a:r>
              <a:rPr lang="sk-SK" sz="2000" dirty="0" smtClean="0"/>
              <a:t>(</a:t>
            </a:r>
            <a:r>
              <a:rPr lang="sk-SK" sz="2000" dirty="0" err="1" smtClean="0"/>
              <a:t>Hartl</a:t>
            </a:r>
            <a:r>
              <a:rPr lang="sk-SK" sz="2000" dirty="0" smtClean="0"/>
              <a:t>, </a:t>
            </a:r>
            <a:r>
              <a:rPr lang="sk-SK" sz="2000" dirty="0" err="1" smtClean="0"/>
              <a:t>Hartlová</a:t>
            </a:r>
            <a:r>
              <a:rPr lang="sk-SK" sz="2000" dirty="0" smtClean="0"/>
              <a:t>, 2004)</a:t>
            </a: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podmienené zmyslovým vnímaním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Delenie 1: 	zámerné a pozornosťou kontrolované</a:t>
            </a:r>
          </a:p>
          <a:p>
            <a:pPr marL="0" indent="0">
              <a:buNone/>
            </a:pPr>
            <a:r>
              <a:rPr lang="sk-SK" sz="2400" dirty="0" smtClean="0"/>
              <a:t>		bez účasti vôle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	prebiehajúce proti vôli jedinca</a:t>
            </a:r>
          </a:p>
          <a:p>
            <a:pPr marL="0" indent="0">
              <a:buNone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Delenie 2: 	konkrétne (2. vývin. štádium myslenia, </a:t>
            </a:r>
            <a:r>
              <a:rPr lang="sk-SK" sz="2400" dirty="0" err="1" smtClean="0"/>
              <a:t>Piaget</a:t>
            </a:r>
            <a:r>
              <a:rPr lang="sk-SK" sz="2400" dirty="0" smtClean="0"/>
              <a:t>)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	abstraktné (3. vývin. štádium myslenia, </a:t>
            </a:r>
            <a:r>
              <a:rPr lang="sk-SK" sz="2400" dirty="0" err="1" smtClean="0"/>
              <a:t>Piaget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6212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Myslenie osôb s MP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Nedokonalé vnímanie a spracovanie podnetov → spomalenie vývinu myslenia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Nedostatky v myšlienkových operáciách – analýze a syntéze, porovnávaní a abstrakcii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Nedôslednosť myslenia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Oslabenie exekutívnych funkcií v myslení (vôľa, plánovanie, účelné jednanie, </a:t>
            </a:r>
            <a:r>
              <a:rPr lang="sk-SK" sz="2400" dirty="0" err="1" smtClean="0"/>
              <a:t>sebamonitorovanie</a:t>
            </a:r>
            <a:r>
              <a:rPr lang="sk-SK" sz="2400" dirty="0"/>
              <a:t> </a:t>
            </a:r>
            <a:r>
              <a:rPr lang="sk-SK" sz="2400" dirty="0" smtClean="0"/>
              <a:t>a pod.)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Nekritické myslenie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Narušenie orientácie v úlohe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Voľba nevhodných postupov riešenia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Metóda </a:t>
            </a:r>
            <a:r>
              <a:rPr lang="sk-SK" sz="2400" dirty="0" err="1" smtClean="0"/>
              <a:t>pokus-omyl</a:t>
            </a:r>
            <a:endParaRPr lang="sk-SK" sz="2400" dirty="0" smtClean="0"/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400" dirty="0" smtClean="0"/>
              <a:t>Neschopnosť vysvetliť súvislosť medzi priebežným a konečným výsledkom</a:t>
            </a:r>
          </a:p>
          <a:p>
            <a:pPr marL="0" indent="0">
              <a:buNone/>
            </a:pPr>
            <a:r>
              <a:rPr lang="sk-SK" sz="2000" dirty="0" smtClean="0"/>
              <a:t>							     </a:t>
            </a:r>
          </a:p>
          <a:p>
            <a:pPr marL="0" indent="0">
              <a:buNone/>
            </a:pPr>
            <a:r>
              <a:rPr lang="sk-SK" sz="2000" dirty="0"/>
              <a:t>	</a:t>
            </a:r>
            <a:r>
              <a:rPr lang="sk-SK" sz="2000" dirty="0" smtClean="0"/>
              <a:t>						(</a:t>
            </a:r>
            <a:r>
              <a:rPr lang="sk-SK" sz="2000" dirty="0" err="1" smtClean="0"/>
              <a:t>Požár</a:t>
            </a:r>
            <a:r>
              <a:rPr lang="sk-SK" sz="2000" dirty="0" smtClean="0"/>
              <a:t>, 2007)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5728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Pamäť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= schopnosť prijať, podržať a znovu si vybavovať informácie (</a:t>
            </a:r>
            <a:r>
              <a:rPr lang="sk-SK" sz="2400" dirty="0" err="1" smtClean="0"/>
              <a:t>Ebbinghaus</a:t>
            </a:r>
            <a:r>
              <a:rPr lang="sk-SK" sz="2400" dirty="0" smtClean="0"/>
              <a:t>)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- dôležitosť  emócií pri zapamätávaní</a:t>
            </a:r>
          </a:p>
          <a:p>
            <a:pPr marL="0" indent="0">
              <a:buNone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Delenie 1: mechanická (asociatívna) a logická (triedenie a kategorizácia)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Delenie 2: senzorická, citová, pohybová (motorická), slovno-logická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Delenie 3: dlhodobá (LTM, 5-8 hodín) a krátkodobá (STM, 10 </a:t>
            </a:r>
            <a:r>
              <a:rPr lang="sk-SK" sz="2400" dirty="0" err="1" smtClean="0"/>
              <a:t>sek.-niekoľko</a:t>
            </a:r>
            <a:r>
              <a:rPr lang="sk-SK" sz="2400" dirty="0" smtClean="0"/>
              <a:t> minút, 7 položiek)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2816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Cvičenie 1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lang="sk-SK" sz="2400" dirty="0" err="1" smtClean="0"/>
              <a:t>Wechlerova</a:t>
            </a:r>
            <a:r>
              <a:rPr lang="sk-SK" sz="2400" dirty="0" smtClean="0"/>
              <a:t> skúška pamäte: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		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		2-5</a:t>
            </a:r>
          </a:p>
          <a:p>
            <a:pPr marL="0" indent="0">
              <a:buNone/>
            </a:pPr>
            <a:r>
              <a:rPr lang="sk-SK" sz="2400" dirty="0" smtClean="0"/>
              <a:t>			4-1-3</a:t>
            </a:r>
          </a:p>
          <a:p>
            <a:pPr marL="0" indent="0">
              <a:buNone/>
            </a:pPr>
            <a:r>
              <a:rPr lang="sk-SK" sz="2400" dirty="0" smtClean="0"/>
              <a:t>			8-5-1-4</a:t>
            </a:r>
          </a:p>
          <a:p>
            <a:pPr marL="0" indent="0">
              <a:buNone/>
            </a:pPr>
            <a:r>
              <a:rPr lang="sk-SK" sz="2400" dirty="0" smtClean="0"/>
              <a:t>			9-2-6-4-7</a:t>
            </a:r>
          </a:p>
          <a:p>
            <a:pPr marL="0" indent="0">
              <a:buNone/>
            </a:pPr>
            <a:r>
              <a:rPr lang="sk-SK" sz="2400" dirty="0" smtClean="0"/>
              <a:t>			8-3-5-2-4-6</a:t>
            </a:r>
          </a:p>
          <a:p>
            <a:pPr marL="0" indent="0">
              <a:buNone/>
            </a:pPr>
            <a:r>
              <a:rPr lang="sk-SK" sz="2400" dirty="0" smtClean="0"/>
              <a:t>			7-4-9-6-8-2-5</a:t>
            </a:r>
          </a:p>
          <a:p>
            <a:pPr marL="0" indent="0">
              <a:buNone/>
            </a:pPr>
            <a:r>
              <a:rPr lang="sk-SK" sz="2400" dirty="0" smtClean="0"/>
              <a:t>			2-6-3-8-9-5-4-1-7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97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Cvičenie 2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Zapamätanie obrázkov</a:t>
            </a:r>
            <a:endParaRPr lang="sk-SK" dirty="0"/>
          </a:p>
        </p:txBody>
      </p:sp>
      <p:pic>
        <p:nvPicPr>
          <p:cNvPr id="2051" name="Picture 3" descr="C:\Users\tatiana.dubayova\Documents\Predmety UNIPO\patopsy-psychopedi\obr2 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784976" cy="564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0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Pamäť osôb s MP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Spomalené tempo tvorby pamäť. spojení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Krátka trvácnosť uchovávania informácií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Nepresnosť pri vybavovaní uložených informácií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Výrazné zaostávanie v logickej pamäti oproti š. p.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V mechanickej pamäti výkon porovnateľný so š. p.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Lepší výkon pamäte pri zapamätávaní si vonkajších charakteristík než vnútorných súvislostí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400" dirty="0" smtClean="0"/>
              <a:t>Pri úmyselnom zapamätávaní len o málo vyšší výkon ako pri neúmyselnom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0348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Pozornosť osôb s MP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= zameranosť a sústredenosť duševnej činnosti na určitú činnosť </a:t>
            </a:r>
            <a:r>
              <a:rPr lang="sk-SK" sz="2000" dirty="0" smtClean="0"/>
              <a:t>(</a:t>
            </a:r>
            <a:r>
              <a:rPr lang="sk-SK" sz="2000" dirty="0" err="1" smtClean="0"/>
              <a:t>Hartl</a:t>
            </a:r>
            <a:r>
              <a:rPr lang="sk-SK" sz="2000" dirty="0" smtClean="0"/>
              <a:t>, </a:t>
            </a:r>
            <a:r>
              <a:rPr lang="sk-SK" sz="2000" dirty="0" err="1" smtClean="0"/>
              <a:t>Hartlová</a:t>
            </a:r>
            <a:r>
              <a:rPr lang="sk-SK" sz="2000" dirty="0" smtClean="0"/>
              <a:t>, 2004)</a:t>
            </a:r>
          </a:p>
          <a:p>
            <a:pPr marL="0" indent="0">
              <a:buNone/>
            </a:pPr>
            <a:endParaRPr lang="sk-SK" sz="2000" dirty="0" smtClean="0"/>
          </a:p>
          <a:p>
            <a:pPr>
              <a:buFontTx/>
              <a:buChar char="-"/>
            </a:pPr>
            <a:r>
              <a:rPr lang="sk-SK" sz="2400" dirty="0" smtClean="0"/>
              <a:t>Pri pozornosti hrajú úlohu: novosť, neočakávanosť,  nápadnosť, postoj osoby, jej záujem, očakávania a únava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Mimovoľná (spontánna) a zámerná (úmyselná) pozornosť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U osôb s MP sú narušené tieto charakteristiky:</a:t>
            </a:r>
          </a:p>
          <a:p>
            <a:pPr marL="0" indent="2506663">
              <a:buNone/>
              <a:tabLst>
                <a:tab pos="2595563" algn="l"/>
              </a:tabLst>
            </a:pPr>
            <a:r>
              <a:rPr lang="sk-SK" sz="2400" dirty="0" smtClean="0"/>
              <a:t>Trvácnosť</a:t>
            </a:r>
          </a:p>
          <a:p>
            <a:pPr marL="0" indent="2506663">
              <a:buNone/>
              <a:tabLst>
                <a:tab pos="2595563" algn="l"/>
              </a:tabLst>
            </a:pPr>
            <a:r>
              <a:rPr lang="sk-SK" sz="2400" dirty="0" smtClean="0"/>
              <a:t>Delenie pozornosti</a:t>
            </a:r>
          </a:p>
          <a:p>
            <a:pPr marL="0" indent="2506663">
              <a:buNone/>
              <a:tabLst>
                <a:tab pos="2595563" algn="l"/>
              </a:tabLst>
            </a:pPr>
            <a:r>
              <a:rPr lang="sk-SK" sz="2400" dirty="0" smtClean="0"/>
              <a:t>Prenášanie pozornosti medzi podnetmi</a:t>
            </a:r>
          </a:p>
        </p:txBody>
      </p:sp>
    </p:spTree>
    <p:extLst>
      <p:ext uri="{BB962C8B-B14F-4D97-AF65-F5344CB8AC3E}">
        <p14:creationId xmlns:p14="http://schemas.microsoft.com/office/powerpoint/2010/main" val="13347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467</TotalTime>
  <Words>422</Words>
  <Application>Microsoft Office PowerPoint</Application>
  <PresentationFormat>Prezentácia na obrazovke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Motív Office</vt:lpstr>
      <vt:lpstr>Kognitívne schopnosti a ich špecifiká u detí s intelektovým narušením</vt:lpstr>
      <vt:lpstr>Psychologická charakteristika detí s MP</vt:lpstr>
      <vt:lpstr>Myslenie</vt:lpstr>
      <vt:lpstr>Myslenie osôb s MP</vt:lpstr>
      <vt:lpstr>Pamäť</vt:lpstr>
      <vt:lpstr>Cvičenie 1</vt:lpstr>
      <vt:lpstr>Cvičenie 2</vt:lpstr>
      <vt:lpstr>Pamäť osôb s MP</vt:lpstr>
      <vt:lpstr>Pozornosť osôb s MP</vt:lpstr>
      <vt:lpstr>Reč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Kognitívne schopnosti a ich špecifiká u detí s intelektovým narušením</dc:title>
  <dc:creator>Lenovo</dc:creator>
  <cp:lastModifiedBy>tatiana.dubayova</cp:lastModifiedBy>
  <cp:revision>23</cp:revision>
  <cp:lastPrinted>2014-03-03T09:05:29Z</cp:lastPrinted>
  <dcterms:created xsi:type="dcterms:W3CDTF">2014-03-02T11:57:40Z</dcterms:created>
  <dcterms:modified xsi:type="dcterms:W3CDTF">2016-11-24T08:31:25Z</dcterms:modified>
</cp:coreProperties>
</file>